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15.xml" ContentType="application/vnd.openxmlformats-officedocument.presentationml.tags+xml"/>
  <Override PartName="/ppt/notesSlides/notesSlide9.xml" ContentType="application/vnd.openxmlformats-officedocument.presentationml.notesSlide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ppt/tags/tag17.xml" ContentType="application/vnd.openxmlformats-officedocument.presentationml.tags+xml"/>
  <Override PartName="/ppt/notesSlides/notesSlide11.xml" ContentType="application/vnd.openxmlformats-officedocument.presentationml.notesSlide+xml"/>
  <Override PartName="/ppt/tags/tag18.xml" ContentType="application/vnd.openxmlformats-officedocument.presentationml.tags+xml"/>
  <Override PartName="/ppt/notesSlides/notesSlide12.xml" ContentType="application/vnd.openxmlformats-officedocument.presentationml.notesSlide+xml"/>
  <Override PartName="/ppt/tags/tag19.xml" ContentType="application/vnd.openxmlformats-officedocument.presentationml.tags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56" r:id="rId5"/>
    <p:sldId id="365" r:id="rId6"/>
    <p:sldId id="373" r:id="rId7"/>
    <p:sldId id="367" r:id="rId8"/>
    <p:sldId id="472" r:id="rId9"/>
    <p:sldId id="473" r:id="rId10"/>
    <p:sldId id="2147479948" r:id="rId11"/>
    <p:sldId id="474" r:id="rId12"/>
    <p:sldId id="475" r:id="rId13"/>
    <p:sldId id="380" r:id="rId14"/>
    <p:sldId id="467" r:id="rId15"/>
    <p:sldId id="470" r:id="rId16"/>
    <p:sldId id="383" r:id="rId17"/>
    <p:sldId id="384" r:id="rId18"/>
  </p:sldIdLst>
  <p:sldSz cx="12192000" cy="6858000"/>
  <p:notesSz cx="7102475" cy="9388475"/>
  <p:custDataLst>
    <p:tags r:id="rId21"/>
  </p:custDataLst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50" userDrawn="1">
          <p15:clr>
            <a:srgbClr val="A4A3A4"/>
          </p15:clr>
        </p15:guide>
        <p15:guide id="3" orient="horz" pos="4216" userDrawn="1">
          <p15:clr>
            <a:srgbClr val="A4A3A4"/>
          </p15:clr>
        </p15:guide>
        <p15:guide id="8" orient="horz" pos="4004" userDrawn="1">
          <p15:clr>
            <a:srgbClr val="A4A3A4"/>
          </p15:clr>
        </p15:guide>
        <p15:guide id="12" pos="1076" userDrawn="1">
          <p15:clr>
            <a:srgbClr val="A4A3A4"/>
          </p15:clr>
        </p15:guide>
        <p15:guide id="13" pos="1544" userDrawn="1">
          <p15:clr>
            <a:srgbClr val="A4A3A4"/>
          </p15:clr>
        </p15:guide>
        <p15:guide id="14" pos="3840" userDrawn="1">
          <p15:clr>
            <a:srgbClr val="F26B43"/>
          </p15:clr>
        </p15:guide>
        <p15:guide id="15" pos="4614" userDrawn="1">
          <p15:clr>
            <a:srgbClr val="A4A3A4"/>
          </p15:clr>
        </p15:guide>
        <p15:guide id="16" pos="6079" userDrawn="1">
          <p15:clr>
            <a:srgbClr val="A4A3A4"/>
          </p15:clr>
        </p15:guide>
        <p15:guide id="17" orient="horz" pos="1110" userDrawn="1">
          <p15:clr>
            <a:srgbClr val="A4A3A4"/>
          </p15:clr>
        </p15:guide>
        <p15:guide id="18" orient="horz" pos="377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942F917-180B-4B15-A195-DC6F5A9802F5}" name="Reviewer " initials="R" userId="Reviewer " providerId="None"/>
  <p188:author id="{EB16591E-DD10-9AD7-3889-D7D38950D0C2}" name="Spark Medical Writer" initials="BL" userId="Spark Medical Writer" providerId="None"/>
  <p188:author id="{609D4B25-5E0D-2FCC-45C3-E1F7130EC001}" name="Coffey, Mary" initials="CM" userId="S::mary.coffey@bms.com::0b419438-a0f2-4c29-8d8e-e644bcbd35da" providerId="AD"/>
  <p188:author id="{2CC44F3B-502B-36E1-06D7-008A81E56B4A}" name="Dillon, Lloye" initials="DL" userId="S::lloye.dillon@bms.com::dba511de-6106-4212-9801-bfff93b207cc" providerId="AD"/>
  <p188:author id="{9F76C155-BB5B-6FE4-76A5-69D465AA1860}" name="Morschhauser, Franck" initials="SP" userId="Morschhauser, Franck" providerId="None"/>
  <p188:author id="{90D0185D-E9EB-391A-5257-C2C2ADA26583}" name="Sarah Christopher" initials="SC" userId="S::Sarah.Christopher@primeglobalpeople.com::a739c137-b9ff-43e6-88fb-581721334cad" providerId="AD"/>
  <p188:author id="{11E76C5E-0F77-6AF7-6600-E7CA6A4AB319}" name="Guillaume Cartron" initials="SP" userId="Guillaume Cartron" providerId="None"/>
  <p188:author id="{357DA460-B642-BEAB-94E8-A0D0324558CB}" name="Charles Kent" initials="CK" userId="S::charles.kent@primeglobalpeople.com::a2eb7242-d3b0-4b35-90b5-43a02f52ca1c" providerId="AD"/>
  <p188:author id="{C0C09C63-E172-FEFA-7D46-7A5B3759C305}" name="De Moucheron, Berengere" initials="BD" userId="S::berengere.demoucheron@bms.com::4d173191-7808-429f-a185-dfed0bf3bd7e" providerId="AD"/>
  <p188:author id="{77DB1084-14B4-B12A-BFFD-49B6DC540B5C}" name="Klimek, Matthew" initials="KM" userId="S::matthew.klimek@bms.com::1136505d-2c5c-4ff9-a1fe-584baf9232df" providerId="AD"/>
  <p188:author id="{8F4F1484-770B-D90B-A95A-C4CCDCB84F04}" name="Writer" initials="W" userId="Writer" providerId="None"/>
  <p188:author id="{63E14D8D-DED2-3F50-934A-D893C817C462}" name="Xiaosong Li" initials="SP" userId="Xiaosong Li" providerId="None"/>
  <p188:author id="{9C2D048E-B193-9C1E-102D-E29874EC7F5D}" name="Purroy, Noelia" initials="SP" userId="Purroy, Noelia" providerId="None"/>
  <p188:author id="{A144E094-E91B-8ED0-53B3-0EC4A4E3F407}" name="Vladan Vucinic" initials="SP" userId="Vladan Vucinic" providerId="None"/>
  <p188:author id="{B85AEE9A-3021-74FA-AD4F-86B4D2912F36}" name="Reviewer" initials="BL" userId="Reviewer" providerId="None"/>
  <p188:author id="{83F2089B-7BCC-65C6-141F-343CC2643B56}" name="Laura McArdle" initials="LM" userId="S::Laura.McArdle@primeglobalpeople.com::d4dcb8a9-c0a4-4fdb-b1c5-d65dac9803b2" providerId="AD"/>
  <p188:author id="{84A0BA9C-F2E9-B8CF-E2CA-FB900B63242B}" name="Data check" initials="SP" userId="Data check" providerId="None"/>
  <p188:author id="{FA9C98AC-BE20-08CB-EC0B-0F9F5E87A2BB}" name="Ben Levine" initials="BL" userId="Ben Levine" providerId="None"/>
  <p188:author id="{6DF1C6BE-48EB-EA29-9C07-E2FA0809DBCF}" name="Noelia Purroy" initials="SP" userId="Noelia Purroy" providerId="None"/>
  <p188:author id="{EB3978D5-C16B-F5D7-F2BF-F130232297FE}" name="Loic Ysebaert" initials="SP" userId="Loic Ysebaert" providerId="None"/>
  <p188:author id="{4EFB76E5-1CC8-098A-BDA7-2B96386AD0A4}" name="Thierry" initials="TD" userId="Thierry" providerId="None"/>
  <p188:author id="{18757AF9-2296-1E16-877E-054C46E2D2CA}" name="Bernard" initials="BK" userId="Bernard" providerId="None"/>
  <p188:author id="{3BCD6CFA-760B-21B5-1C05-402BF2273FFA}" name="Matthew Klimek" initials="SP" userId="Matthew Klimek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2" name="Author" initials="A" lastIdx="145" clrIdx="1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454"/>
    <a:srgbClr val="C37900"/>
    <a:srgbClr val="00AC63"/>
    <a:srgbClr val="FDA97D"/>
    <a:srgbClr val="33D6F1"/>
    <a:srgbClr val="FFAC25"/>
    <a:srgbClr val="009FBA"/>
    <a:srgbClr val="097789"/>
    <a:srgbClr val="BE2BBB"/>
    <a:srgbClr val="CB98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132" autoAdjust="0"/>
  </p:normalViewPr>
  <p:slideViewPr>
    <p:cSldViewPr snapToGrid="0">
      <p:cViewPr varScale="1">
        <p:scale>
          <a:sx n="63" d="100"/>
          <a:sy n="63" d="100"/>
        </p:scale>
        <p:origin x="780" y="52"/>
      </p:cViewPr>
      <p:guideLst>
        <p:guide orient="horz" pos="450"/>
        <p:guide orient="horz" pos="4216"/>
        <p:guide orient="horz" pos="4004"/>
        <p:guide pos="1076"/>
        <p:guide pos="1544"/>
        <p:guide pos="3840"/>
        <p:guide pos="4614"/>
        <p:guide pos="6079"/>
        <p:guide orient="horz" pos="1110"/>
        <p:guide orient="horz" pos="377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57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862429370921604E-2"/>
          <c:y val="5.7651644252131066E-3"/>
          <c:w val="0.90815143835421963"/>
          <c:h val="0.93822477541630733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'Updated data'!$AC$2:$AC$3</c:f>
              <c:strCache>
                <c:ptCount val="2"/>
                <c:pt idx="0">
                  <c:v>Total</c:v>
                </c:pt>
                <c:pt idx="1">
                  <c:v>Grade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'Updated data'!$B$21:$B$39</c:f>
              <c:strCache>
                <c:ptCount val="19"/>
                <c:pt idx="0">
                  <c:v>Neutropenia</c:v>
                </c:pt>
                <c:pt idx="1">
                  <c:v>Myalgia</c:v>
                </c:pt>
                <c:pt idx="2">
                  <c:v>Pain in extremity</c:v>
                </c:pt>
                <c:pt idx="3">
                  <c:v>Peripheral edema</c:v>
                </c:pt>
                <c:pt idx="4">
                  <c:v>Decreased appetite</c:v>
                </c:pt>
                <c:pt idx="5">
                  <c:v>Bronchitis</c:v>
                </c:pt>
                <c:pt idx="6">
                  <c:v>Hemorrhoids</c:v>
                </c:pt>
                <c:pt idx="7">
                  <c:v>Pneumonia</c:v>
                </c:pt>
                <c:pt idx="8">
                  <c:v>Peripheral neuropathy</c:v>
                </c:pt>
                <c:pt idx="9">
                  <c:v>Headache</c:v>
                </c:pt>
                <c:pt idx="10">
                  <c:v>Cough</c:v>
                </c:pt>
                <c:pt idx="11">
                  <c:v>Constipation</c:v>
                </c:pt>
                <c:pt idx="12">
                  <c:v>Nausea</c:v>
                </c:pt>
                <c:pt idx="13">
                  <c:v>Diarrhea</c:v>
                </c:pt>
                <c:pt idx="14">
                  <c:v>Pyrexia</c:v>
                </c:pt>
                <c:pt idx="15">
                  <c:v>Hypercalcemia</c:v>
                </c:pt>
                <c:pt idx="16">
                  <c:v>Arthralgia</c:v>
                </c:pt>
                <c:pt idx="17">
                  <c:v>Fatigue</c:v>
                </c:pt>
                <c:pt idx="18">
                  <c:v>Anemia</c:v>
                </c:pt>
              </c:strCache>
            </c:strRef>
          </c:cat>
          <c:val>
            <c:numRef>
              <c:f>'Updated data'!$AC$21:$AC$39</c:f>
              <c:numCache>
                <c:formatCode>General</c:formatCode>
                <c:ptCount val="19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1</c:v>
                </c:pt>
                <c:pt idx="6">
                  <c:v>3</c:v>
                </c:pt>
                <c:pt idx="7">
                  <c:v>0</c:v>
                </c:pt>
                <c:pt idx="8">
                  <c:v>2</c:v>
                </c:pt>
                <c:pt idx="9">
                  <c:v>4</c:v>
                </c:pt>
                <c:pt idx="10">
                  <c:v>3</c:v>
                </c:pt>
                <c:pt idx="11">
                  <c:v>2</c:v>
                </c:pt>
                <c:pt idx="12">
                  <c:v>2</c:v>
                </c:pt>
                <c:pt idx="13">
                  <c:v>3</c:v>
                </c:pt>
                <c:pt idx="14">
                  <c:v>4</c:v>
                </c:pt>
                <c:pt idx="15">
                  <c:v>3</c:v>
                </c:pt>
                <c:pt idx="16">
                  <c:v>4</c:v>
                </c:pt>
                <c:pt idx="17">
                  <c:v>4</c:v>
                </c:pt>
                <c:pt idx="18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40-4B59-A83F-1FCE632ECC0A}"/>
            </c:ext>
          </c:extLst>
        </c:ser>
        <c:ser>
          <c:idx val="1"/>
          <c:order val="1"/>
          <c:tx>
            <c:strRef>
              <c:f>'Updated data'!$AD$2:$AD$3</c:f>
              <c:strCache>
                <c:ptCount val="2"/>
                <c:pt idx="0">
                  <c:v>Total</c:v>
                </c:pt>
                <c:pt idx="1">
                  <c:v>Grade 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'Updated data'!$B$21:$B$39</c:f>
              <c:strCache>
                <c:ptCount val="19"/>
                <c:pt idx="0">
                  <c:v>Neutropenia</c:v>
                </c:pt>
                <c:pt idx="1">
                  <c:v>Myalgia</c:v>
                </c:pt>
                <c:pt idx="2">
                  <c:v>Pain in extremity</c:v>
                </c:pt>
                <c:pt idx="3">
                  <c:v>Peripheral edema</c:v>
                </c:pt>
                <c:pt idx="4">
                  <c:v>Decreased appetite</c:v>
                </c:pt>
                <c:pt idx="5">
                  <c:v>Bronchitis</c:v>
                </c:pt>
                <c:pt idx="6">
                  <c:v>Hemorrhoids</c:v>
                </c:pt>
                <c:pt idx="7">
                  <c:v>Pneumonia</c:v>
                </c:pt>
                <c:pt idx="8">
                  <c:v>Peripheral neuropathy</c:v>
                </c:pt>
                <c:pt idx="9">
                  <c:v>Headache</c:v>
                </c:pt>
                <c:pt idx="10">
                  <c:v>Cough</c:v>
                </c:pt>
                <c:pt idx="11">
                  <c:v>Constipation</c:v>
                </c:pt>
                <c:pt idx="12">
                  <c:v>Nausea</c:v>
                </c:pt>
                <c:pt idx="13">
                  <c:v>Diarrhea</c:v>
                </c:pt>
                <c:pt idx="14">
                  <c:v>Pyrexia</c:v>
                </c:pt>
                <c:pt idx="15">
                  <c:v>Hypercalcemia</c:v>
                </c:pt>
                <c:pt idx="16">
                  <c:v>Arthralgia</c:v>
                </c:pt>
                <c:pt idx="17">
                  <c:v>Fatigue</c:v>
                </c:pt>
                <c:pt idx="18">
                  <c:v>Anemia</c:v>
                </c:pt>
              </c:strCache>
            </c:strRef>
          </c:cat>
          <c:val>
            <c:numRef>
              <c:f>'Updated data'!$AD$21:$AD$39</c:f>
              <c:numCache>
                <c:formatCode>General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0</c:v>
                </c:pt>
                <c:pt idx="5">
                  <c:v>2</c:v>
                </c:pt>
                <c:pt idx="6">
                  <c:v>0</c:v>
                </c:pt>
                <c:pt idx="7">
                  <c:v>1</c:v>
                </c:pt>
                <c:pt idx="8">
                  <c:v>1</c:v>
                </c:pt>
                <c:pt idx="9">
                  <c:v>0</c:v>
                </c:pt>
                <c:pt idx="10">
                  <c:v>1</c:v>
                </c:pt>
                <c:pt idx="11">
                  <c:v>2</c:v>
                </c:pt>
                <c:pt idx="12">
                  <c:v>3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3</c:v>
                </c:pt>
                <c:pt idx="17">
                  <c:v>3</c:v>
                </c:pt>
                <c:pt idx="18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D40-4B59-A83F-1FCE632ECC0A}"/>
            </c:ext>
          </c:extLst>
        </c:ser>
        <c:ser>
          <c:idx val="2"/>
          <c:order val="2"/>
          <c:tx>
            <c:strRef>
              <c:f>'Updated data'!$AE$2:$AE$3</c:f>
              <c:strCache>
                <c:ptCount val="2"/>
                <c:pt idx="0">
                  <c:v>Total</c:v>
                </c:pt>
                <c:pt idx="1">
                  <c:v>Grade 3</c:v>
                </c:pt>
              </c:strCache>
            </c:strRef>
          </c:tx>
          <c:spPr>
            <a:solidFill>
              <a:srgbClr val="FDA97D"/>
            </a:solidFill>
            <a:ln>
              <a:noFill/>
            </a:ln>
            <a:effectLst/>
          </c:spPr>
          <c:invertIfNegative val="0"/>
          <c:cat>
            <c:strRef>
              <c:f>'Updated data'!$B$21:$B$39</c:f>
              <c:strCache>
                <c:ptCount val="19"/>
                <c:pt idx="0">
                  <c:v>Neutropenia</c:v>
                </c:pt>
                <c:pt idx="1">
                  <c:v>Myalgia</c:v>
                </c:pt>
                <c:pt idx="2">
                  <c:v>Pain in extremity</c:v>
                </c:pt>
                <c:pt idx="3">
                  <c:v>Peripheral edema</c:v>
                </c:pt>
                <c:pt idx="4">
                  <c:v>Decreased appetite</c:v>
                </c:pt>
                <c:pt idx="5">
                  <c:v>Bronchitis</c:v>
                </c:pt>
                <c:pt idx="6">
                  <c:v>Hemorrhoids</c:v>
                </c:pt>
                <c:pt idx="7">
                  <c:v>Pneumonia</c:v>
                </c:pt>
                <c:pt idx="8">
                  <c:v>Peripheral neuropathy</c:v>
                </c:pt>
                <c:pt idx="9">
                  <c:v>Headache</c:v>
                </c:pt>
                <c:pt idx="10">
                  <c:v>Cough</c:v>
                </c:pt>
                <c:pt idx="11">
                  <c:v>Constipation</c:v>
                </c:pt>
                <c:pt idx="12">
                  <c:v>Nausea</c:v>
                </c:pt>
                <c:pt idx="13">
                  <c:v>Diarrhea</c:v>
                </c:pt>
                <c:pt idx="14">
                  <c:v>Pyrexia</c:v>
                </c:pt>
                <c:pt idx="15">
                  <c:v>Hypercalcemia</c:v>
                </c:pt>
                <c:pt idx="16">
                  <c:v>Arthralgia</c:v>
                </c:pt>
                <c:pt idx="17">
                  <c:v>Fatigue</c:v>
                </c:pt>
                <c:pt idx="18">
                  <c:v>Anemia</c:v>
                </c:pt>
              </c:strCache>
            </c:strRef>
          </c:cat>
          <c:val>
            <c:numRef>
              <c:f>'Updated data'!$AE$21:$AE$39</c:f>
              <c:numCache>
                <c:formatCode>General</c:formatCode>
                <c:ptCount val="19"/>
                <c:pt idx="0">
                  <c:v>0</c:v>
                </c:pt>
                <c:pt idx="1">
                  <c:v>2</c:v>
                </c:pt>
                <c:pt idx="2">
                  <c:v>1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2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</c:v>
                </c:pt>
                <c:pt idx="14">
                  <c:v>1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D40-4B59-A83F-1FCE632ECC0A}"/>
            </c:ext>
          </c:extLst>
        </c:ser>
        <c:ser>
          <c:idx val="3"/>
          <c:order val="3"/>
          <c:tx>
            <c:strRef>
              <c:f>'Updated data'!$AF$2:$AF$3</c:f>
              <c:strCache>
                <c:ptCount val="2"/>
                <c:pt idx="0">
                  <c:v>Total</c:v>
                </c:pt>
                <c:pt idx="1">
                  <c:v>Grade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D40-4B59-A83F-1FCE632ECC0A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BD40-4B59-A83F-1FCE632ECC0A}"/>
              </c:ext>
            </c:extLst>
          </c:dPt>
          <c:dPt>
            <c:idx val="32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BD40-4B59-A83F-1FCE632ECC0A}"/>
              </c:ext>
            </c:extLst>
          </c:dPt>
          <c:cat>
            <c:strRef>
              <c:f>'Updated data'!$B$21:$B$39</c:f>
              <c:strCache>
                <c:ptCount val="19"/>
                <c:pt idx="0">
                  <c:v>Neutropenia</c:v>
                </c:pt>
                <c:pt idx="1">
                  <c:v>Myalgia</c:v>
                </c:pt>
                <c:pt idx="2">
                  <c:v>Pain in extremity</c:v>
                </c:pt>
                <c:pt idx="3">
                  <c:v>Peripheral edema</c:v>
                </c:pt>
                <c:pt idx="4">
                  <c:v>Decreased appetite</c:v>
                </c:pt>
                <c:pt idx="5">
                  <c:v>Bronchitis</c:v>
                </c:pt>
                <c:pt idx="6">
                  <c:v>Hemorrhoids</c:v>
                </c:pt>
                <c:pt idx="7">
                  <c:v>Pneumonia</c:v>
                </c:pt>
                <c:pt idx="8">
                  <c:v>Peripheral neuropathy</c:v>
                </c:pt>
                <c:pt idx="9">
                  <c:v>Headache</c:v>
                </c:pt>
                <c:pt idx="10">
                  <c:v>Cough</c:v>
                </c:pt>
                <c:pt idx="11">
                  <c:v>Constipation</c:v>
                </c:pt>
                <c:pt idx="12">
                  <c:v>Nausea</c:v>
                </c:pt>
                <c:pt idx="13">
                  <c:v>Diarrhea</c:v>
                </c:pt>
                <c:pt idx="14">
                  <c:v>Pyrexia</c:v>
                </c:pt>
                <c:pt idx="15">
                  <c:v>Hypercalcemia</c:v>
                </c:pt>
                <c:pt idx="16">
                  <c:v>Arthralgia</c:v>
                </c:pt>
                <c:pt idx="17">
                  <c:v>Fatigue</c:v>
                </c:pt>
                <c:pt idx="18">
                  <c:v>Anemia</c:v>
                </c:pt>
              </c:strCache>
            </c:strRef>
          </c:cat>
          <c:val>
            <c:numRef>
              <c:f>'Updated data'!$AF$21:$AF$39</c:f>
              <c:numCache>
                <c:formatCode>General</c:formatCode>
                <c:ptCount val="19"/>
                <c:pt idx="0">
                  <c:v>2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2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D40-4B59-A83F-1FCE632ECC0A}"/>
            </c:ext>
          </c:extLst>
        </c:ser>
        <c:ser>
          <c:idx val="4"/>
          <c:order val="4"/>
          <c:tx>
            <c:strRef>
              <c:f>'Updated data'!$AG$2:$AG$3</c:f>
              <c:strCache>
                <c:ptCount val="2"/>
                <c:pt idx="0">
                  <c:v>Total</c:v>
                </c:pt>
                <c:pt idx="1">
                  <c:v>Grade 5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'Updated data'!$B$21:$B$39</c:f>
              <c:strCache>
                <c:ptCount val="19"/>
                <c:pt idx="0">
                  <c:v>Neutropenia</c:v>
                </c:pt>
                <c:pt idx="1">
                  <c:v>Myalgia</c:v>
                </c:pt>
                <c:pt idx="2">
                  <c:v>Pain in extremity</c:v>
                </c:pt>
                <c:pt idx="3">
                  <c:v>Peripheral edema</c:v>
                </c:pt>
                <c:pt idx="4">
                  <c:v>Decreased appetite</c:v>
                </c:pt>
                <c:pt idx="5">
                  <c:v>Bronchitis</c:v>
                </c:pt>
                <c:pt idx="6">
                  <c:v>Hemorrhoids</c:v>
                </c:pt>
                <c:pt idx="7">
                  <c:v>Pneumonia</c:v>
                </c:pt>
                <c:pt idx="8">
                  <c:v>Peripheral neuropathy</c:v>
                </c:pt>
                <c:pt idx="9">
                  <c:v>Headache</c:v>
                </c:pt>
                <c:pt idx="10">
                  <c:v>Cough</c:v>
                </c:pt>
                <c:pt idx="11">
                  <c:v>Constipation</c:v>
                </c:pt>
                <c:pt idx="12">
                  <c:v>Nausea</c:v>
                </c:pt>
                <c:pt idx="13">
                  <c:v>Diarrhea</c:v>
                </c:pt>
                <c:pt idx="14">
                  <c:v>Pyrexia</c:v>
                </c:pt>
                <c:pt idx="15">
                  <c:v>Hypercalcemia</c:v>
                </c:pt>
                <c:pt idx="16">
                  <c:v>Arthralgia</c:v>
                </c:pt>
                <c:pt idx="17">
                  <c:v>Fatigue</c:v>
                </c:pt>
                <c:pt idx="18">
                  <c:v>Anemia</c:v>
                </c:pt>
              </c:strCache>
            </c:strRef>
          </c:cat>
          <c:val>
            <c:numRef>
              <c:f>'Updated data'!$AG$21:$AG$39</c:f>
              <c:numCache>
                <c:formatCode>General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D40-4B59-A83F-1FCE632ECC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102255663"/>
        <c:axId val="1102236943"/>
      </c:barChart>
      <c:catAx>
        <c:axId val="1102255663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one"/>
        <c:spPr>
          <a:noFill/>
          <a:ln w="317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2236943"/>
        <c:crosses val="autoZero"/>
        <c:auto val="1"/>
        <c:lblAlgn val="ctr"/>
        <c:lblOffset val="100"/>
        <c:noMultiLvlLbl val="0"/>
      </c:catAx>
      <c:valAx>
        <c:axId val="110223694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sq">
            <a:solidFill>
              <a:schemeClr val="tx1"/>
            </a:solidFill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2255663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534347938204058E-2"/>
          <c:y val="5.7014385582453576E-3"/>
          <c:w val="0.90718285658160902"/>
          <c:h val="0.92767725188865768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'Updated data'!$AC$42:$AC$43</c:f>
              <c:strCache>
                <c:ptCount val="2"/>
                <c:pt idx="0">
                  <c:v>Total</c:v>
                </c:pt>
                <c:pt idx="1">
                  <c:v>Grade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'Updated data'!$B$61:$B$79</c:f>
              <c:strCache>
                <c:ptCount val="19"/>
                <c:pt idx="0">
                  <c:v>Neutropenia</c:v>
                </c:pt>
                <c:pt idx="1">
                  <c:v>Myalgia</c:v>
                </c:pt>
                <c:pt idx="2">
                  <c:v>Pain in extremity</c:v>
                </c:pt>
                <c:pt idx="3">
                  <c:v>Peripheral edema</c:v>
                </c:pt>
                <c:pt idx="4">
                  <c:v>Decreased appetite</c:v>
                </c:pt>
                <c:pt idx="5">
                  <c:v>Bronchitis</c:v>
                </c:pt>
                <c:pt idx="6">
                  <c:v>Hemorrhoids</c:v>
                </c:pt>
                <c:pt idx="7">
                  <c:v>Pneumonia</c:v>
                </c:pt>
                <c:pt idx="8">
                  <c:v>Peripheral neuropathy</c:v>
                </c:pt>
                <c:pt idx="9">
                  <c:v>Headache</c:v>
                </c:pt>
                <c:pt idx="10">
                  <c:v>Cough</c:v>
                </c:pt>
                <c:pt idx="11">
                  <c:v>Constipation</c:v>
                </c:pt>
                <c:pt idx="12">
                  <c:v>Nausea</c:v>
                </c:pt>
                <c:pt idx="13">
                  <c:v>Diarrhea</c:v>
                </c:pt>
                <c:pt idx="14">
                  <c:v>Pyrexia</c:v>
                </c:pt>
                <c:pt idx="15">
                  <c:v>Hypercalcemia</c:v>
                </c:pt>
                <c:pt idx="16">
                  <c:v>Arthralgia</c:v>
                </c:pt>
                <c:pt idx="17">
                  <c:v>Fatigue</c:v>
                </c:pt>
                <c:pt idx="18">
                  <c:v>Anemia</c:v>
                </c:pt>
              </c:strCache>
            </c:strRef>
          </c:cat>
          <c:val>
            <c:numRef>
              <c:f>'Updated data'!$AC$61:$AC$79</c:f>
              <c:numCache>
                <c:formatCode>General</c:formatCode>
                <c:ptCount val="19"/>
                <c:pt idx="0">
                  <c:v>0</c:v>
                </c:pt>
                <c:pt idx="1">
                  <c:v>-1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-2</c:v>
                </c:pt>
                <c:pt idx="9">
                  <c:v>-3</c:v>
                </c:pt>
                <c:pt idx="10">
                  <c:v>0</c:v>
                </c:pt>
                <c:pt idx="11">
                  <c:v>-2</c:v>
                </c:pt>
                <c:pt idx="12">
                  <c:v>-2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-5</c:v>
                </c:pt>
                <c:pt idx="17">
                  <c:v>-4</c:v>
                </c:pt>
                <c:pt idx="18">
                  <c:v>-1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7F-4EFC-831A-065619284CEC}"/>
            </c:ext>
          </c:extLst>
        </c:ser>
        <c:ser>
          <c:idx val="1"/>
          <c:order val="1"/>
          <c:tx>
            <c:strRef>
              <c:f>'Updated data'!$AD$42:$AD$43</c:f>
              <c:strCache>
                <c:ptCount val="2"/>
                <c:pt idx="0">
                  <c:v>Total</c:v>
                </c:pt>
                <c:pt idx="1">
                  <c:v>Grade 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'Updated data'!$B$61:$B$79</c:f>
              <c:strCache>
                <c:ptCount val="19"/>
                <c:pt idx="0">
                  <c:v>Neutropenia</c:v>
                </c:pt>
                <c:pt idx="1">
                  <c:v>Myalgia</c:v>
                </c:pt>
                <c:pt idx="2">
                  <c:v>Pain in extremity</c:v>
                </c:pt>
                <c:pt idx="3">
                  <c:v>Peripheral edema</c:v>
                </c:pt>
                <c:pt idx="4">
                  <c:v>Decreased appetite</c:v>
                </c:pt>
                <c:pt idx="5">
                  <c:v>Bronchitis</c:v>
                </c:pt>
                <c:pt idx="6">
                  <c:v>Hemorrhoids</c:v>
                </c:pt>
                <c:pt idx="7">
                  <c:v>Pneumonia</c:v>
                </c:pt>
                <c:pt idx="8">
                  <c:v>Peripheral neuropathy</c:v>
                </c:pt>
                <c:pt idx="9">
                  <c:v>Headache</c:v>
                </c:pt>
                <c:pt idx="10">
                  <c:v>Cough</c:v>
                </c:pt>
                <c:pt idx="11">
                  <c:v>Constipation</c:v>
                </c:pt>
                <c:pt idx="12">
                  <c:v>Nausea</c:v>
                </c:pt>
                <c:pt idx="13">
                  <c:v>Diarrhea</c:v>
                </c:pt>
                <c:pt idx="14">
                  <c:v>Pyrexia</c:v>
                </c:pt>
                <c:pt idx="15">
                  <c:v>Hypercalcemia</c:v>
                </c:pt>
                <c:pt idx="16">
                  <c:v>Arthralgia</c:v>
                </c:pt>
                <c:pt idx="17">
                  <c:v>Fatigue</c:v>
                </c:pt>
                <c:pt idx="18">
                  <c:v>Anemia</c:v>
                </c:pt>
              </c:strCache>
            </c:strRef>
          </c:cat>
          <c:val>
            <c:numRef>
              <c:f>'Updated data'!$AD$61:$AD$79</c:f>
              <c:numCache>
                <c:formatCode>General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-1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-2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-1</c:v>
                </c:pt>
                <c:pt idx="17">
                  <c:v>-1</c:v>
                </c:pt>
                <c:pt idx="18">
                  <c:v>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7F-4EFC-831A-065619284CEC}"/>
            </c:ext>
          </c:extLst>
        </c:ser>
        <c:ser>
          <c:idx val="2"/>
          <c:order val="2"/>
          <c:tx>
            <c:strRef>
              <c:f>'Updated data'!$AE$42:$AE$43</c:f>
              <c:strCache>
                <c:ptCount val="2"/>
                <c:pt idx="0">
                  <c:v>Total</c:v>
                </c:pt>
                <c:pt idx="1">
                  <c:v>Grade 3</c:v>
                </c:pt>
              </c:strCache>
            </c:strRef>
          </c:tx>
          <c:spPr>
            <a:solidFill>
              <a:srgbClr val="FDA97D"/>
            </a:solidFill>
            <a:ln>
              <a:noFill/>
            </a:ln>
            <a:effectLst/>
          </c:spPr>
          <c:invertIfNegative val="0"/>
          <c:cat>
            <c:strRef>
              <c:f>'Updated data'!$B$61:$B$79</c:f>
              <c:strCache>
                <c:ptCount val="19"/>
                <c:pt idx="0">
                  <c:v>Neutropenia</c:v>
                </c:pt>
                <c:pt idx="1">
                  <c:v>Myalgia</c:v>
                </c:pt>
                <c:pt idx="2">
                  <c:v>Pain in extremity</c:v>
                </c:pt>
                <c:pt idx="3">
                  <c:v>Peripheral edema</c:v>
                </c:pt>
                <c:pt idx="4">
                  <c:v>Decreased appetite</c:v>
                </c:pt>
                <c:pt idx="5">
                  <c:v>Bronchitis</c:v>
                </c:pt>
                <c:pt idx="6">
                  <c:v>Hemorrhoids</c:v>
                </c:pt>
                <c:pt idx="7">
                  <c:v>Pneumonia</c:v>
                </c:pt>
                <c:pt idx="8">
                  <c:v>Peripheral neuropathy</c:v>
                </c:pt>
                <c:pt idx="9">
                  <c:v>Headache</c:v>
                </c:pt>
                <c:pt idx="10">
                  <c:v>Cough</c:v>
                </c:pt>
                <c:pt idx="11">
                  <c:v>Constipation</c:v>
                </c:pt>
                <c:pt idx="12">
                  <c:v>Nausea</c:v>
                </c:pt>
                <c:pt idx="13">
                  <c:v>Diarrhea</c:v>
                </c:pt>
                <c:pt idx="14">
                  <c:v>Pyrexia</c:v>
                </c:pt>
                <c:pt idx="15">
                  <c:v>Hypercalcemia</c:v>
                </c:pt>
                <c:pt idx="16">
                  <c:v>Arthralgia</c:v>
                </c:pt>
                <c:pt idx="17">
                  <c:v>Fatigue</c:v>
                </c:pt>
                <c:pt idx="18">
                  <c:v>Anemia</c:v>
                </c:pt>
              </c:strCache>
            </c:strRef>
          </c:cat>
          <c:val>
            <c:numRef>
              <c:f>'Updated data'!$AE$61:$AE$79</c:f>
              <c:numCache>
                <c:formatCode>General</c:formatCode>
                <c:ptCount val="19"/>
                <c:pt idx="0">
                  <c:v>0</c:v>
                </c:pt>
                <c:pt idx="1">
                  <c:v>-2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-1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E7F-4EFC-831A-065619284CEC}"/>
            </c:ext>
          </c:extLst>
        </c:ser>
        <c:ser>
          <c:idx val="3"/>
          <c:order val="3"/>
          <c:tx>
            <c:strRef>
              <c:f>'Updated data'!$AF$42:$AF$43</c:f>
              <c:strCache>
                <c:ptCount val="2"/>
                <c:pt idx="0">
                  <c:v>Total</c:v>
                </c:pt>
                <c:pt idx="1">
                  <c:v>Grade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'Updated data'!$B$61:$B$79</c:f>
              <c:strCache>
                <c:ptCount val="19"/>
                <c:pt idx="0">
                  <c:v>Neutropenia</c:v>
                </c:pt>
                <c:pt idx="1">
                  <c:v>Myalgia</c:v>
                </c:pt>
                <c:pt idx="2">
                  <c:v>Pain in extremity</c:v>
                </c:pt>
                <c:pt idx="3">
                  <c:v>Peripheral edema</c:v>
                </c:pt>
                <c:pt idx="4">
                  <c:v>Decreased appetite</c:v>
                </c:pt>
                <c:pt idx="5">
                  <c:v>Bronchitis</c:v>
                </c:pt>
                <c:pt idx="6">
                  <c:v>Hemorrhoids</c:v>
                </c:pt>
                <c:pt idx="7">
                  <c:v>Pneumonia</c:v>
                </c:pt>
                <c:pt idx="8">
                  <c:v>Peripheral neuropathy</c:v>
                </c:pt>
                <c:pt idx="9">
                  <c:v>Headache</c:v>
                </c:pt>
                <c:pt idx="10">
                  <c:v>Cough</c:v>
                </c:pt>
                <c:pt idx="11">
                  <c:v>Constipation</c:v>
                </c:pt>
                <c:pt idx="12">
                  <c:v>Nausea</c:v>
                </c:pt>
                <c:pt idx="13">
                  <c:v>Diarrhea</c:v>
                </c:pt>
                <c:pt idx="14">
                  <c:v>Pyrexia</c:v>
                </c:pt>
                <c:pt idx="15">
                  <c:v>Hypercalcemia</c:v>
                </c:pt>
                <c:pt idx="16">
                  <c:v>Arthralgia</c:v>
                </c:pt>
                <c:pt idx="17">
                  <c:v>Fatigue</c:v>
                </c:pt>
                <c:pt idx="18">
                  <c:v>Anemia</c:v>
                </c:pt>
              </c:strCache>
            </c:strRef>
          </c:cat>
          <c:val>
            <c:numRef>
              <c:f>'Updated data'!$AF$61:$AF$79</c:f>
              <c:numCache>
                <c:formatCode>General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E7F-4EFC-831A-065619284CEC}"/>
            </c:ext>
          </c:extLst>
        </c:ser>
        <c:ser>
          <c:idx val="4"/>
          <c:order val="4"/>
          <c:tx>
            <c:strRef>
              <c:f>'Updated data'!$AG$42:$AG$43</c:f>
              <c:strCache>
                <c:ptCount val="2"/>
                <c:pt idx="0">
                  <c:v>Total</c:v>
                </c:pt>
                <c:pt idx="1">
                  <c:v>Grade 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'Updated data'!$B$61:$B$79</c:f>
              <c:strCache>
                <c:ptCount val="19"/>
                <c:pt idx="0">
                  <c:v>Neutropenia</c:v>
                </c:pt>
                <c:pt idx="1">
                  <c:v>Myalgia</c:v>
                </c:pt>
                <c:pt idx="2">
                  <c:v>Pain in extremity</c:v>
                </c:pt>
                <c:pt idx="3">
                  <c:v>Peripheral edema</c:v>
                </c:pt>
                <c:pt idx="4">
                  <c:v>Decreased appetite</c:v>
                </c:pt>
                <c:pt idx="5">
                  <c:v>Bronchitis</c:v>
                </c:pt>
                <c:pt idx="6">
                  <c:v>Hemorrhoids</c:v>
                </c:pt>
                <c:pt idx="7">
                  <c:v>Pneumonia</c:v>
                </c:pt>
                <c:pt idx="8">
                  <c:v>Peripheral neuropathy</c:v>
                </c:pt>
                <c:pt idx="9">
                  <c:v>Headache</c:v>
                </c:pt>
                <c:pt idx="10">
                  <c:v>Cough</c:v>
                </c:pt>
                <c:pt idx="11">
                  <c:v>Constipation</c:v>
                </c:pt>
                <c:pt idx="12">
                  <c:v>Nausea</c:v>
                </c:pt>
                <c:pt idx="13">
                  <c:v>Diarrhea</c:v>
                </c:pt>
                <c:pt idx="14">
                  <c:v>Pyrexia</c:v>
                </c:pt>
                <c:pt idx="15">
                  <c:v>Hypercalcemia</c:v>
                </c:pt>
                <c:pt idx="16">
                  <c:v>Arthralgia</c:v>
                </c:pt>
                <c:pt idx="17">
                  <c:v>Fatigue</c:v>
                </c:pt>
                <c:pt idx="18">
                  <c:v>Anemia</c:v>
                </c:pt>
              </c:strCache>
            </c:strRef>
          </c:cat>
          <c:val>
            <c:numRef>
              <c:f>'Updated data'!$AG$61:$AG$79</c:f>
              <c:numCache>
                <c:formatCode>General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E7F-4EFC-831A-065619284C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347653663"/>
        <c:axId val="1347651743"/>
      </c:barChart>
      <c:catAx>
        <c:axId val="1347653663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one"/>
        <c:spPr>
          <a:noFill/>
          <a:ln w="317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7651743"/>
        <c:crosses val="autoZero"/>
        <c:auto val="1"/>
        <c:lblAlgn val="ctr"/>
        <c:lblOffset val="100"/>
        <c:noMultiLvlLbl val="0"/>
      </c:catAx>
      <c:valAx>
        <c:axId val="1347651743"/>
        <c:scaling>
          <c:orientation val="minMax"/>
          <c:min val="-10"/>
        </c:scaling>
        <c:delete val="0"/>
        <c:axPos val="b"/>
        <c:numFmt formatCode="#,##0;#,##0" sourceLinked="0"/>
        <c:majorTickMark val="out"/>
        <c:minorTickMark val="none"/>
        <c:tickLblPos val="nextTo"/>
        <c:spPr>
          <a:noFill/>
          <a:ln w="12700" cap="sq">
            <a:solidFill>
              <a:schemeClr val="tx1"/>
            </a:solidFill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7653663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1" tIns="47111" rIns="94221" bIns="4711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3" y="0"/>
            <a:ext cx="3077739" cy="469424"/>
          </a:xfrm>
          <a:prstGeom prst="rect">
            <a:avLst/>
          </a:prstGeom>
        </p:spPr>
        <p:txBody>
          <a:bodyPr vert="horz" lIns="94221" tIns="47111" rIns="94221" bIns="47111" rtlCol="0"/>
          <a:lstStyle>
            <a:lvl1pPr algn="r">
              <a:defRPr sz="1200"/>
            </a:lvl1pPr>
          </a:lstStyle>
          <a:p>
            <a:fld id="{C099EC43-D21C-488A-B0BC-B079BD50EF96}" type="datetimeFigureOut">
              <a:rPr lang="en-US" smtClean="0"/>
              <a:t>6/20/2025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1" tIns="47111" rIns="94221" bIns="4711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F00D00-A0AD-4069-B03D-2F98A64623F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2485" y="8917128"/>
            <a:ext cx="3078383" cy="471348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r">
              <a:defRPr sz="1200"/>
            </a:lvl1pPr>
          </a:lstStyle>
          <a:p>
            <a:fld id="{25247401-2C39-4A12-A7B6-319058A083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2958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1" tIns="47111" rIns="94221" bIns="4711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3" y="0"/>
            <a:ext cx="3077739" cy="469424"/>
          </a:xfrm>
          <a:prstGeom prst="rect">
            <a:avLst/>
          </a:prstGeom>
        </p:spPr>
        <p:txBody>
          <a:bodyPr vert="horz" lIns="94221" tIns="47111" rIns="94221" bIns="47111" rtlCol="0"/>
          <a:lstStyle>
            <a:lvl1pPr algn="r">
              <a:defRPr sz="1200"/>
            </a:lvl1pPr>
          </a:lstStyle>
          <a:p>
            <a:fld id="{EFE326E3-24A8-4CF3-8448-08CD0D1B4CF9}" type="datetimeFigureOut">
              <a:rPr lang="en-US" smtClean="0"/>
              <a:t>6/20/2025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3263"/>
            <a:ext cx="6257925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1" tIns="47111" rIns="94221" bIns="4711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1" tIns="47111" rIns="94221" bIns="4711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1" tIns="47111" rIns="94221" bIns="4711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3" y="8917422"/>
            <a:ext cx="3077739" cy="469424"/>
          </a:xfrm>
          <a:prstGeom prst="rect">
            <a:avLst/>
          </a:prstGeom>
        </p:spPr>
        <p:txBody>
          <a:bodyPr vert="horz" lIns="94221" tIns="47111" rIns="94221" bIns="47111" rtlCol="0" anchor="b"/>
          <a:lstStyle>
            <a:lvl1pPr algn="r">
              <a:defRPr sz="1200"/>
            </a:lvl1pPr>
          </a:lstStyle>
          <a:p>
            <a:fld id="{F2E4953F-501C-498F-811F-52E153962C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791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5288" y="692150"/>
            <a:ext cx="6157912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0E7FA-1659-4724-B04D-9C5482A4424C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2901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4953F-501C-498F-811F-52E153962CB2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24715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Trebuchet MS" panose="020B0603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4953F-501C-498F-811F-52E153962C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6861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4953F-501C-498F-811F-52E153962CB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8980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88F62-4F99-E946-B928-949288863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BE50FB-7054-50A2-C1EE-038A30CCAC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2275" y="703263"/>
            <a:ext cx="6257925" cy="35210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74A4A9-896D-A00A-2AA7-695BD98D83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8393E2-BD90-E469-A66D-1A97BDB6C4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4953F-501C-498F-811F-52E153962CB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50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3263"/>
            <a:ext cx="6257925" cy="3521075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417743"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0E7FA-1659-4724-B04D-9C5482A4424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854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3263"/>
            <a:ext cx="6257925" cy="3521075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1417743">
              <a:buFont typeface="Trebuchet MS" panose="020B0603020202020204" pitchFamily="34" charset="0"/>
              <a:buNone/>
              <a:defRPr/>
            </a:pPr>
            <a:endParaRPr lang="en-US" i="0" baseline="30000" dirty="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285750" indent="-285750" defTabSz="1417743">
              <a:buFont typeface="Trebuchet MS" panose="020B0603020202020204" pitchFamily="34" charset="0"/>
              <a:buChar char="•"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0E7FA-1659-4724-B04D-9C5482A4424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344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B418A-56B6-01A0-6D41-8271E3B26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800915-03BB-BBC4-E59B-5004FD6ED8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2275" y="703263"/>
            <a:ext cx="6257925" cy="3521075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E3DD1A-AC98-80E3-DE25-C61F1DED4B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1417743">
              <a:buFont typeface="Trebuchet MS" panose="020B0603020202020204" pitchFamily="34" charset="0"/>
              <a:buNone/>
              <a:defRPr/>
            </a:pPr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59061-5E25-5FC2-54DC-B5D048E3A2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0E7FA-1659-4724-B04D-9C5482A4424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631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4953F-501C-498F-811F-52E153962CB2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7674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133FD-90DC-41B3-5770-6145F2472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72A74E-5CCA-943D-FD27-9147CFD564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B02EE5-A50A-0003-664C-C34E4528A9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178A3B-817B-CFDE-484A-D10FDE6E16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4953F-501C-498F-811F-52E153962CB2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6860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4953F-501C-498F-811F-52E153962CB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202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13EF5-C5CB-0607-5178-AA1CBAC08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945ACC-9E25-B6E3-26AA-38780F380A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1E943E-AFF2-A6E5-38EA-FB7CB52855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Trebuchet MS" panose="020B0603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49C288-46B4-150B-84ED-FAACD484BC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4953F-501C-498F-811F-52E153962CB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740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4953F-501C-498F-811F-52E153962CB2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2471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ral or Po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5601" y="1889870"/>
            <a:ext cx="10363200" cy="147002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6038" rIns="91440" bIns="46038" numCol="1" anchor="b" anchorCtr="0" compatLnSpc="1">
            <a:prstTxWarp prst="textNoShape">
              <a:avLst/>
            </a:prstTxWarp>
          </a:bodyPr>
          <a:lstStyle>
            <a:lvl1pPr algn="l">
              <a:defRPr lang="en-US" sz="3200" b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5601" y="3428213"/>
            <a:ext cx="10363200" cy="419616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rgbClr val="BE2BBB"/>
                </a:solidFill>
              </a:defRPr>
            </a:lvl1pPr>
            <a:lvl2pPr marL="457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authors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ED57D8-0216-4E00-A170-28372EC4083A}"/>
              </a:ext>
            </a:extLst>
          </p:cNvPr>
          <p:cNvCxnSpPr>
            <a:cxnSpLocks/>
          </p:cNvCxnSpPr>
          <p:nvPr userDrawn="1"/>
        </p:nvCxnSpPr>
        <p:spPr>
          <a:xfrm>
            <a:off x="164290" y="6415343"/>
            <a:ext cx="11742365" cy="0"/>
          </a:xfrm>
          <a:prstGeom prst="line">
            <a:avLst/>
          </a:prstGeom>
          <a:ln w="28575">
            <a:solidFill>
              <a:srgbClr val="BE2B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9851136" y="2"/>
            <a:ext cx="2340864" cy="267175"/>
          </a:xfrm>
        </p:spPr>
        <p:txBody>
          <a:bodyPr/>
          <a:lstStyle>
            <a:lvl1pPr marL="0" indent="0" algn="r"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HIGHLY CONFIDENTIAL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59C5DE1-313A-450F-97EA-4C57989FB6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5601" y="3916150"/>
            <a:ext cx="10363200" cy="353043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Aft>
                <a:spcPts val="0"/>
              </a:spcAft>
              <a:buNone/>
              <a:defRPr sz="16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add affiliations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5641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200BB-562D-104D-96D2-0A6354843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A9DCCD-F1AF-8A4C-84ED-86C55FB869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AFCDA-ABCC-4704-AB71-48FDE4F2FA4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C3CF23-467C-E84B-9ED0-3F6C920E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5601" y="1365252"/>
            <a:ext cx="11459633" cy="4986867"/>
          </a:xfrm>
        </p:spPr>
        <p:txBody>
          <a:bodyPr/>
          <a:lstStyle>
            <a:lvl1pPr marL="228600" indent="-228600">
              <a:spcBef>
                <a:spcPts val="1200"/>
              </a:spcBef>
              <a:buClr>
                <a:schemeClr val="tx1"/>
              </a:buClr>
              <a:defRPr sz="2000">
                <a:solidFill>
                  <a:schemeClr val="tx1"/>
                </a:solidFill>
              </a:defRPr>
            </a:lvl1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 marL="685800"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00E4CC-FB03-544E-8E87-7CDCD6CEC11A}"/>
              </a:ext>
            </a:extLst>
          </p:cNvPr>
          <p:cNvSpPr txBox="1"/>
          <p:nvPr userDrawn="1"/>
        </p:nvSpPr>
        <p:spPr>
          <a:xfrm>
            <a:off x="9286088" y="0"/>
            <a:ext cx="2905914" cy="256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8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66" dirty="0">
                <a:solidFill>
                  <a:schemeClr val="tx1"/>
                </a:solidFill>
              </a:rPr>
              <a:t>CA123-1000</a:t>
            </a:r>
          </a:p>
        </p:txBody>
      </p:sp>
    </p:spTree>
    <p:extLst>
      <p:ext uri="{BB962C8B-B14F-4D97-AF65-F5344CB8AC3E}">
        <p14:creationId xmlns:p14="http://schemas.microsoft.com/office/powerpoint/2010/main" val="3063039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34444" y="6413121"/>
            <a:ext cx="66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000" smtClean="0"/>
            </a:lvl1pPr>
          </a:lstStyle>
          <a:p>
            <a:fld id="{AF1AFCDA-ABCC-4704-AB71-48FDE4F2FA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02D12-915F-E644-BDEF-FAFA51975EF4}"/>
              </a:ext>
            </a:extLst>
          </p:cNvPr>
          <p:cNvSpPr txBox="1"/>
          <p:nvPr userDrawn="1"/>
        </p:nvSpPr>
        <p:spPr>
          <a:xfrm>
            <a:off x="9286088" y="0"/>
            <a:ext cx="2905914" cy="256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8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66" dirty="0">
                <a:solidFill>
                  <a:schemeClr val="tx1"/>
                </a:solidFill>
              </a:rPr>
              <a:t>Study name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0886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C7F71-61A1-4780-95E8-CE0D3A2343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B02088-7651-44D1-9267-EE56346106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77E62-1642-4F32-BA3C-B1BC0E5D6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7200A-D66D-4AC0-A679-337EAC9852B1}" type="datetimeFigureOut">
              <a:rPr lang="en-US" smtClean="0"/>
              <a:t>6/20/2025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F4ADC-6DE5-482D-8781-415BEE6DF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7C4E6-FECB-4841-A821-78D5A2220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23A8E-AF7F-4306-9CA7-62A6A5696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314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5600" y="1365252"/>
            <a:ext cx="11457939" cy="46545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1"/>
            <a:r>
              <a:rPr lang="en-US"/>
              <a:t>Click to edit Master text styles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5600" y="160869"/>
            <a:ext cx="11435077" cy="67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6038" rIns="45720" bIns="46038" numCol="1" anchor="b" anchorCtr="0" compatLnSpc="1">
            <a:prstTxWarp prst="textNoShape">
              <a:avLst/>
            </a:prstTxWarp>
          </a:bodyPr>
          <a:lstStyle/>
          <a:p>
            <a:pPr lvl="0" fontAlgn="base">
              <a:spcAft>
                <a:spcPct val="0"/>
              </a:spcAft>
            </a:pPr>
            <a:r>
              <a:rPr lang="en-US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25797" y="6413121"/>
            <a:ext cx="66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000" smtClean="0">
                <a:solidFill>
                  <a:schemeClr val="tx1"/>
                </a:solidFill>
              </a:defRPr>
            </a:lvl1pPr>
          </a:lstStyle>
          <a:p>
            <a:fld id="{AF1AFCDA-ABCC-4704-AB71-48FDE4F2FA4C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FE3E71B-E4E4-41CF-A614-6050F92BAF2C}"/>
              </a:ext>
            </a:extLst>
          </p:cNvPr>
          <p:cNvCxnSpPr>
            <a:cxnSpLocks/>
          </p:cNvCxnSpPr>
          <p:nvPr userDrawn="1"/>
        </p:nvCxnSpPr>
        <p:spPr>
          <a:xfrm>
            <a:off x="355601" y="846799"/>
            <a:ext cx="11459633" cy="0"/>
          </a:xfrm>
          <a:prstGeom prst="line">
            <a:avLst/>
          </a:prstGeom>
          <a:ln w="28575">
            <a:solidFill>
              <a:srgbClr val="BE2B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  <p:extLst>
      <p:ext uri="{BB962C8B-B14F-4D97-AF65-F5344CB8AC3E}">
        <p14:creationId xmlns:p14="http://schemas.microsoft.com/office/powerpoint/2010/main" val="3796548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54" r:id="rId3"/>
    <p:sldLayoutId id="2147483661" r:id="rId4"/>
  </p:sldLayoutIdLst>
  <p:hf hdr="0" dt="0"/>
  <p:txStyles>
    <p:titleStyle>
      <a:lvl1pPr algn="l" defTabSz="1218895" rtl="0" eaLnBrk="1" latinLnBrk="0" hangingPunct="1">
        <a:lnSpc>
          <a:spcPct val="90000"/>
        </a:lnSpc>
        <a:spcBef>
          <a:spcPct val="0"/>
        </a:spcBef>
        <a:buNone/>
        <a:defRPr lang="en-US"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24" indent="-304724" algn="l" defTabSz="1218895" rtl="0" eaLnBrk="1" latinLnBrk="0" hangingPunct="1">
        <a:lnSpc>
          <a:spcPct val="100000"/>
        </a:lnSpc>
        <a:spcBef>
          <a:spcPts val="1600"/>
        </a:spcBef>
        <a:spcAft>
          <a:spcPts val="0"/>
        </a:spcAft>
        <a:buClr>
          <a:schemeClr val="tx2"/>
        </a:buClr>
        <a:buFont typeface="Trebuchet MS" panose="020B0603020202020204" pitchFamily="34" charset="0"/>
        <a:buChar char="•"/>
        <a:tabLst/>
        <a:defRPr lang="en-US" sz="2666" b="0" kern="1200" dirty="0">
          <a:solidFill>
            <a:schemeClr val="tx2"/>
          </a:solidFill>
          <a:latin typeface="+mn-lt"/>
          <a:ea typeface="+mn-ea"/>
          <a:cs typeface="+mn-cs"/>
        </a:defRPr>
      </a:lvl1pPr>
      <a:lvl2pPr marL="228600" indent="-228600" algn="l" defTabSz="1218895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tx1"/>
        </a:buClr>
        <a:buFont typeface="Trebuchet MS" panose="020B0603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228600" algn="l" defTabSz="1218895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tx1"/>
        </a:buClr>
        <a:buFont typeface="Trebuchet MS" panose="020B0603020202020204" pitchFamily="34" charset="0"/>
        <a:buChar char="—"/>
        <a:tabLst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228600" algn="l" defTabSz="1218895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tx1"/>
        </a:buClr>
        <a:buFont typeface="Wingdings" pitchFamily="2" charset="2"/>
        <a:buChar char="§"/>
        <a:tabLst/>
        <a:defRPr lang="en-US" sz="17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228600" algn="l" defTabSz="1218895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tx1"/>
        </a:buClr>
        <a:buFont typeface="Trebuchet MS" panose="020B0603020202020204" pitchFamily="34" charset="0"/>
        <a:buChar char="o"/>
        <a:tabLst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3351962" indent="-304724" algn="l" defTabSz="1218895" rtl="0" eaLnBrk="1" latinLnBrk="0" hangingPunct="1">
        <a:spcBef>
          <a:spcPct val="20000"/>
        </a:spcBef>
        <a:buFont typeface="Trebuchet MS" panose="020B0603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409" indent="-304724" algn="l" defTabSz="1218895" rtl="0" eaLnBrk="1" latinLnBrk="0" hangingPunct="1">
        <a:spcBef>
          <a:spcPct val="20000"/>
        </a:spcBef>
        <a:buFont typeface="Trebuchet MS" panose="020B0603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857" indent="-304724" algn="l" defTabSz="1218895" rtl="0" eaLnBrk="1" latinLnBrk="0" hangingPunct="1">
        <a:spcBef>
          <a:spcPct val="20000"/>
        </a:spcBef>
        <a:buFont typeface="Trebuchet MS" panose="020B0603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5" indent="-304724" algn="l" defTabSz="1218895" rtl="0" eaLnBrk="1" latinLnBrk="0" hangingPunct="1">
        <a:spcBef>
          <a:spcPct val="20000"/>
        </a:spcBef>
        <a:buFont typeface="Trebuchet MS" panose="020B0603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48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95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3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0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238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6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60" userDrawn="1">
          <p15:clr>
            <a:srgbClr val="F26B43"/>
          </p15:clr>
        </p15:guide>
        <p15:guide id="2" pos="211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pos="279" userDrawn="1">
          <p15:clr>
            <a:srgbClr val="F26B43"/>
          </p15:clr>
        </p15:guide>
        <p15:guide id="5" pos="740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sv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tags" Target="../tags/tag10.xml"/><Relationship Id="rId16" Type="http://schemas.openxmlformats.org/officeDocument/2006/relationships/image" Target="../media/image12.png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19" Type="http://schemas.microsoft.com/office/2007/relationships/hdphoto" Target="../media/hdphoto1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hyperlink" Target="https://www.clinicaltrials.gov/study/NCT06090539?term=NCT06090539&amp;rank=1#study-overview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F0C5AF7E-C71F-4554-9012-F11E3BCE01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01119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rebuchet MS" panose="020B0603020202020204" pitchFamily="34" charset="0"/>
              </a:rPr>
              <a:t>Bristol Myers Squibb has obtained appropriate permissions to externally share this material with Healthcare Professionals upon request.</a:t>
            </a:r>
          </a:p>
        </p:txBody>
      </p:sp>
    </p:spTree>
    <p:extLst>
      <p:ext uri="{BB962C8B-B14F-4D97-AF65-F5344CB8AC3E}">
        <p14:creationId xmlns:p14="http://schemas.microsoft.com/office/powerpoint/2010/main" val="716069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CDDD4-5BAB-09E1-E5AA-60FE4A9C1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027CD-F70E-BB59-C8F2-2F4818338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952" y="34515"/>
            <a:ext cx="11017587" cy="795869"/>
          </a:xfrm>
        </p:spPr>
        <p:txBody>
          <a:bodyPr/>
          <a:lstStyle/>
          <a:p>
            <a:r>
              <a:rPr lang="en-US" sz="2400" noProof="0" dirty="0"/>
              <a:t>BID and QD dosing of BMS-986458 produced efficacious exposures on </a:t>
            </a:r>
            <a:br>
              <a:rPr lang="en-US" sz="2400" noProof="0" dirty="0"/>
            </a:br>
            <a:r>
              <a:rPr lang="en-US" sz="2400" noProof="0" dirty="0"/>
              <a:t>day 1 and </a:t>
            </a:r>
            <a:r>
              <a:rPr lang="en-US" sz="2400" dirty="0"/>
              <a:t>at steady state</a:t>
            </a:r>
            <a:endParaRPr lang="en-US" sz="2400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8D4FD5-D059-7C19-21F1-397A9EBFD9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AFCDA-ABCC-4704-AB71-48FDE4F2FA4C}" type="slidenum">
              <a:rPr lang="en-US" noProof="0" smtClean="0"/>
              <a:pPr/>
              <a:t>10</a:t>
            </a:fld>
            <a:endParaRPr lang="en-US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1EE697-DAB8-7336-01EE-E4CAC1AD75D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78462" y="6074567"/>
            <a:ext cx="11214924" cy="615553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sz="1000" noProof="0" dirty="0"/>
              <a:t>Solid dots represent mean plasma concentration at nominal collection time, displayed on a semi-logarithmic scale. Upper error bar represents standard deviation and lower error bars have been omitted for clarity. The dotted lines indicate trough exposures predicted to be efficacious. </a:t>
            </a:r>
            <a:br>
              <a:rPr lang="en-US" sz="1000" noProof="0" dirty="0"/>
            </a:br>
            <a:r>
              <a:rPr lang="en-US" sz="1000" noProof="0" dirty="0">
                <a:solidFill>
                  <a:srgbClr val="595454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Cutoff date: April 10, 2025.</a:t>
            </a:r>
            <a:endParaRPr lang="en-US" sz="1000" noProof="0" dirty="0"/>
          </a:p>
          <a:p>
            <a:r>
              <a:rPr lang="en-US" sz="1000" noProof="0" dirty="0"/>
              <a:t>BID, twice daily; H, hour; QD, once daily.</a:t>
            </a:r>
          </a:p>
        </p:txBody>
      </p:sp>
      <p:sp>
        <p:nvSpPr>
          <p:cNvPr id="56" name="Rectangle 5">
            <a:extLst>
              <a:ext uri="{FF2B5EF4-FFF2-40B4-BE49-F238E27FC236}">
                <a16:creationId xmlns:a16="http://schemas.microsoft.com/office/drawing/2014/main" id="{A7B10260-DEAC-C44F-A8AD-EF594129E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3133" y="5794931"/>
            <a:ext cx="151028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1" i="0" u="none" strike="noStrike" cap="none" normalizeH="0" baseline="0" noProof="0" dirty="0">
                <a:ln>
                  <a:noFill/>
                </a:ln>
                <a:effectLst/>
                <a:latin typeface="+mn-lt"/>
              </a:rPr>
              <a:t>Time after dose (H)</a:t>
            </a:r>
            <a:endParaRPr kumimoji="0" lang="en-US" sz="1800" b="0" i="0" u="none" strike="noStrike" cap="none" normalizeH="0" baseline="0" noProof="0" dirty="0">
              <a:ln>
                <a:noFill/>
              </a:ln>
              <a:effectLst/>
              <a:latin typeface="+mn-lt"/>
            </a:endParaRPr>
          </a:p>
        </p:txBody>
      </p: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2EBD9EEF-DC41-F09A-2A9C-6594831017D0}"/>
              </a:ext>
            </a:extLst>
          </p:cNvPr>
          <p:cNvGrpSpPr/>
          <p:nvPr/>
        </p:nvGrpSpPr>
        <p:grpSpPr>
          <a:xfrm>
            <a:off x="6071460" y="1018644"/>
            <a:ext cx="4251664" cy="4724170"/>
            <a:chOff x="6071460" y="1018644"/>
            <a:chExt cx="4251664" cy="4724170"/>
          </a:xfrm>
        </p:grpSpPr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EE0A31A1-F8BD-AAE7-B29F-CB6FBABABD96}"/>
                </a:ext>
              </a:extLst>
            </p:cNvPr>
            <p:cNvGrpSpPr/>
            <p:nvPr/>
          </p:nvGrpSpPr>
          <p:grpSpPr>
            <a:xfrm>
              <a:off x="8978405" y="1526802"/>
              <a:ext cx="1100391" cy="1575161"/>
              <a:chOff x="8978405" y="1531564"/>
              <a:chExt cx="1100391" cy="1575161"/>
            </a:xfrm>
          </p:grpSpPr>
          <p:grpSp>
            <p:nvGrpSpPr>
              <p:cNvPr id="266" name="Group 265">
                <a:extLst>
                  <a:ext uri="{FF2B5EF4-FFF2-40B4-BE49-F238E27FC236}">
                    <a16:creationId xmlns:a16="http://schemas.microsoft.com/office/drawing/2014/main" id="{A640E1CA-5079-C755-8F6A-38EE5F10377A}"/>
                  </a:ext>
                </a:extLst>
              </p:cNvPr>
              <p:cNvGrpSpPr/>
              <p:nvPr/>
            </p:nvGrpSpPr>
            <p:grpSpPr>
              <a:xfrm>
                <a:off x="8978405" y="1596302"/>
                <a:ext cx="153892" cy="72000"/>
                <a:chOff x="8978405" y="1605826"/>
                <a:chExt cx="153892" cy="72000"/>
              </a:xfrm>
            </p:grpSpPr>
            <p:sp>
              <p:nvSpPr>
                <p:cNvPr id="99" name="Line 48">
                  <a:extLst>
                    <a:ext uri="{FF2B5EF4-FFF2-40B4-BE49-F238E27FC236}">
                      <a16:creationId xmlns:a16="http://schemas.microsoft.com/office/drawing/2014/main" id="{26BA41C6-6463-8722-7870-F949C63858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978405" y="1641826"/>
                  <a:ext cx="153892" cy="0"/>
                </a:xfrm>
                <a:prstGeom prst="line">
                  <a:avLst/>
                </a:prstGeom>
                <a:noFill/>
                <a:ln w="9525" cap="flat">
                  <a:solidFill>
                    <a:srgbClr val="C54409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00" noProof="0" dirty="0"/>
                </a:p>
              </p:txBody>
            </p:sp>
            <p:sp>
              <p:nvSpPr>
                <p:cNvPr id="100" name="Oval 49">
                  <a:extLst>
                    <a:ext uri="{FF2B5EF4-FFF2-40B4-BE49-F238E27FC236}">
                      <a16:creationId xmlns:a16="http://schemas.microsoft.com/office/drawing/2014/main" id="{B5A5FEA9-E38F-A1E7-1705-2A64805772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19351" y="1605826"/>
                  <a:ext cx="72000" cy="72000"/>
                </a:xfrm>
                <a:prstGeom prst="ellipse">
                  <a:avLst/>
                </a:prstGeom>
                <a:solidFill>
                  <a:srgbClr val="C5440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00" noProof="0" dirty="0"/>
                </a:p>
              </p:txBody>
            </p:sp>
          </p:grpSp>
          <p:sp>
            <p:nvSpPr>
              <p:cNvPr id="101" name="Rectangle 50">
                <a:extLst>
                  <a:ext uri="{FF2B5EF4-FFF2-40B4-BE49-F238E27FC236}">
                    <a16:creationId xmlns:a16="http://schemas.microsoft.com/office/drawing/2014/main" id="{8563F49C-F34B-3568-D2B8-91635CECD6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06762" y="1531564"/>
                <a:ext cx="844783" cy="200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1" i="0" u="none" strike="noStrike" cap="none" normalizeH="0" baseline="0" noProof="0" dirty="0">
                    <a:ln>
                      <a:noFill/>
                    </a:ln>
                    <a:effectLst/>
                    <a:latin typeface="+mn-lt"/>
                  </a:rPr>
                  <a:t>260 mg QD</a:t>
                </a:r>
                <a:endParaRPr kumimoji="0" lang="en-US" sz="1300" b="0" i="0" u="none" strike="noStrike" cap="none" normalizeH="0" baseline="0" noProof="0" dirty="0">
                  <a:ln>
                    <a:noFill/>
                  </a:ln>
                  <a:effectLst/>
                  <a:latin typeface="+mn-lt"/>
                </a:endParaRPr>
              </a:p>
            </p:txBody>
          </p:sp>
          <p:grpSp>
            <p:nvGrpSpPr>
              <p:cNvPr id="265" name="Group 264">
                <a:extLst>
                  <a:ext uri="{FF2B5EF4-FFF2-40B4-BE49-F238E27FC236}">
                    <a16:creationId xmlns:a16="http://schemas.microsoft.com/office/drawing/2014/main" id="{1B2CD73D-AB00-F482-C8FA-AAC595CDFA5E}"/>
                  </a:ext>
                </a:extLst>
              </p:cNvPr>
              <p:cNvGrpSpPr/>
              <p:nvPr/>
            </p:nvGrpSpPr>
            <p:grpSpPr>
              <a:xfrm>
                <a:off x="8978405" y="1825641"/>
                <a:ext cx="153892" cy="72000"/>
                <a:chOff x="8978405" y="1840801"/>
                <a:chExt cx="153892" cy="72000"/>
              </a:xfrm>
            </p:grpSpPr>
            <p:sp>
              <p:nvSpPr>
                <p:cNvPr id="102" name="Line 51">
                  <a:extLst>
                    <a:ext uri="{FF2B5EF4-FFF2-40B4-BE49-F238E27FC236}">
                      <a16:creationId xmlns:a16="http://schemas.microsoft.com/office/drawing/2014/main" id="{DDB17F2D-226B-AFC8-A11F-686B3DC6A6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978405" y="1876801"/>
                  <a:ext cx="153892" cy="0"/>
                </a:xfrm>
                <a:prstGeom prst="line">
                  <a:avLst/>
                </a:prstGeom>
                <a:noFill/>
                <a:ln w="9525" cap="flat">
                  <a:solidFill>
                    <a:srgbClr val="F8AA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00" noProof="0" dirty="0"/>
                </a:p>
              </p:txBody>
            </p:sp>
            <p:sp>
              <p:nvSpPr>
                <p:cNvPr id="103" name="Oval 52">
                  <a:extLst>
                    <a:ext uri="{FF2B5EF4-FFF2-40B4-BE49-F238E27FC236}">
                      <a16:creationId xmlns:a16="http://schemas.microsoft.com/office/drawing/2014/main" id="{FC0657E2-73E7-18E8-DDDE-1211F83A99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19351" y="1840801"/>
                  <a:ext cx="72000" cy="72000"/>
                </a:xfrm>
                <a:prstGeom prst="ellipse">
                  <a:avLst/>
                </a:prstGeom>
                <a:solidFill>
                  <a:srgbClr val="F8A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00" noProof="0" dirty="0"/>
                </a:p>
              </p:txBody>
            </p:sp>
          </p:grpSp>
          <p:sp>
            <p:nvSpPr>
              <p:cNvPr id="104" name="Rectangle 53">
                <a:extLst>
                  <a:ext uri="{FF2B5EF4-FFF2-40B4-BE49-F238E27FC236}">
                    <a16:creationId xmlns:a16="http://schemas.microsoft.com/office/drawing/2014/main" id="{59BC5FB7-71C9-217A-EBDB-5DD94F9F4C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06762" y="1753302"/>
                <a:ext cx="872034" cy="200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1" i="0" u="none" strike="noStrike" cap="none" normalizeH="0" baseline="0" noProof="0" dirty="0">
                    <a:ln>
                      <a:noFill/>
                    </a:ln>
                    <a:effectLst/>
                    <a:latin typeface="+mn-lt"/>
                  </a:rPr>
                  <a:t>160 mg BID</a:t>
                </a:r>
                <a:endParaRPr kumimoji="0" lang="en-US" sz="1300" b="0" i="0" u="none" strike="noStrike" cap="none" normalizeH="0" baseline="0" noProof="0" dirty="0">
                  <a:ln>
                    <a:noFill/>
                  </a:ln>
                  <a:effectLst/>
                  <a:latin typeface="+mn-lt"/>
                </a:endParaRPr>
              </a:p>
            </p:txBody>
          </p:sp>
          <p:grpSp>
            <p:nvGrpSpPr>
              <p:cNvPr id="264" name="Group 263">
                <a:extLst>
                  <a:ext uri="{FF2B5EF4-FFF2-40B4-BE49-F238E27FC236}">
                    <a16:creationId xmlns:a16="http://schemas.microsoft.com/office/drawing/2014/main" id="{3ECD9015-20D2-CA8A-1E02-23252E3DDD27}"/>
                  </a:ext>
                </a:extLst>
              </p:cNvPr>
              <p:cNvGrpSpPr/>
              <p:nvPr/>
            </p:nvGrpSpPr>
            <p:grpSpPr>
              <a:xfrm>
                <a:off x="8978405" y="2054980"/>
                <a:ext cx="153892" cy="72000"/>
                <a:chOff x="8978405" y="2064195"/>
                <a:chExt cx="153892" cy="72000"/>
              </a:xfrm>
            </p:grpSpPr>
            <p:sp>
              <p:nvSpPr>
                <p:cNvPr id="105" name="Line 54">
                  <a:extLst>
                    <a:ext uri="{FF2B5EF4-FFF2-40B4-BE49-F238E27FC236}">
                      <a16:creationId xmlns:a16="http://schemas.microsoft.com/office/drawing/2014/main" id="{81E8737C-3068-832A-8870-50686876E8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978405" y="2100195"/>
                  <a:ext cx="153892" cy="0"/>
                </a:xfrm>
                <a:prstGeom prst="line">
                  <a:avLst/>
                </a:prstGeom>
                <a:noFill/>
                <a:ln w="9525" cap="flat">
                  <a:solidFill>
                    <a:srgbClr val="00836B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00" noProof="0" dirty="0"/>
                </a:p>
              </p:txBody>
            </p:sp>
            <p:sp>
              <p:nvSpPr>
                <p:cNvPr id="106" name="Oval 55">
                  <a:extLst>
                    <a:ext uri="{FF2B5EF4-FFF2-40B4-BE49-F238E27FC236}">
                      <a16:creationId xmlns:a16="http://schemas.microsoft.com/office/drawing/2014/main" id="{7D3CA1D8-16F0-BF44-39D5-AEDD71AC77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19351" y="2064195"/>
                  <a:ext cx="72000" cy="72000"/>
                </a:xfrm>
                <a:prstGeom prst="ellipse">
                  <a:avLst/>
                </a:prstGeom>
                <a:solidFill>
                  <a:srgbClr val="0083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00" noProof="0" dirty="0"/>
                </a:p>
              </p:txBody>
            </p:sp>
          </p:grpSp>
          <p:sp>
            <p:nvSpPr>
              <p:cNvPr id="107" name="Rectangle 56">
                <a:extLst>
                  <a:ext uri="{FF2B5EF4-FFF2-40B4-BE49-F238E27FC236}">
                    <a16:creationId xmlns:a16="http://schemas.microsoft.com/office/drawing/2014/main" id="{833B3CEC-59C8-CE07-AC64-29E81236C3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06762" y="1978350"/>
                <a:ext cx="844783" cy="200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1" i="0" u="none" strike="noStrike" cap="none" normalizeH="0" baseline="0" noProof="0" dirty="0">
                    <a:ln>
                      <a:noFill/>
                    </a:ln>
                    <a:effectLst/>
                    <a:latin typeface="+mn-lt"/>
                  </a:rPr>
                  <a:t>160 mg QD</a:t>
                </a:r>
                <a:endParaRPr kumimoji="0" lang="en-US" sz="1300" b="0" i="0" u="none" strike="noStrike" cap="none" normalizeH="0" baseline="0" noProof="0" dirty="0">
                  <a:ln>
                    <a:noFill/>
                  </a:ln>
                  <a:effectLst/>
                  <a:latin typeface="+mn-lt"/>
                </a:endParaRPr>
              </a:p>
            </p:txBody>
          </p:sp>
          <p:grpSp>
            <p:nvGrpSpPr>
              <p:cNvPr id="263" name="Group 262">
                <a:extLst>
                  <a:ext uri="{FF2B5EF4-FFF2-40B4-BE49-F238E27FC236}">
                    <a16:creationId xmlns:a16="http://schemas.microsoft.com/office/drawing/2014/main" id="{D52BCB5A-0644-6D47-41B8-273345972571}"/>
                  </a:ext>
                </a:extLst>
              </p:cNvPr>
              <p:cNvGrpSpPr/>
              <p:nvPr/>
            </p:nvGrpSpPr>
            <p:grpSpPr>
              <a:xfrm>
                <a:off x="8978405" y="2284319"/>
                <a:ext cx="153892" cy="72000"/>
                <a:chOff x="8978405" y="2277658"/>
                <a:chExt cx="153892" cy="72000"/>
              </a:xfrm>
            </p:grpSpPr>
            <p:sp>
              <p:nvSpPr>
                <p:cNvPr id="108" name="Line 57">
                  <a:extLst>
                    <a:ext uri="{FF2B5EF4-FFF2-40B4-BE49-F238E27FC236}">
                      <a16:creationId xmlns:a16="http://schemas.microsoft.com/office/drawing/2014/main" id="{19A4E99A-011C-BDF7-28EE-43599C1F78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978405" y="2313658"/>
                  <a:ext cx="153892" cy="0"/>
                </a:xfrm>
                <a:prstGeom prst="line">
                  <a:avLst/>
                </a:prstGeom>
                <a:noFill/>
                <a:ln w="9525" cap="flat">
                  <a:solidFill>
                    <a:srgbClr val="51B68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00" noProof="0" dirty="0"/>
                </a:p>
              </p:txBody>
            </p:sp>
            <p:sp>
              <p:nvSpPr>
                <p:cNvPr id="109" name="Oval 58">
                  <a:extLst>
                    <a:ext uri="{FF2B5EF4-FFF2-40B4-BE49-F238E27FC236}">
                      <a16:creationId xmlns:a16="http://schemas.microsoft.com/office/drawing/2014/main" id="{4AFE77C8-E208-833E-7B4A-1D059B25AE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19351" y="2277658"/>
                  <a:ext cx="72000" cy="72000"/>
                </a:xfrm>
                <a:prstGeom prst="ellipse">
                  <a:avLst/>
                </a:prstGeom>
                <a:solidFill>
                  <a:srgbClr val="51B68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00" noProof="0" dirty="0"/>
                </a:p>
              </p:txBody>
            </p:sp>
          </p:grpSp>
          <p:sp>
            <p:nvSpPr>
              <p:cNvPr id="110" name="Rectangle 59">
                <a:extLst>
                  <a:ext uri="{FF2B5EF4-FFF2-40B4-BE49-F238E27FC236}">
                    <a16:creationId xmlns:a16="http://schemas.microsoft.com/office/drawing/2014/main" id="{5FB285FD-0EDE-9063-2D64-D96A6084ED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06762" y="2205051"/>
                <a:ext cx="774251" cy="200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1" i="0" u="none" strike="noStrike" cap="none" normalizeH="0" baseline="0" noProof="0" dirty="0">
                    <a:ln>
                      <a:noFill/>
                    </a:ln>
                    <a:effectLst/>
                    <a:latin typeface="+mn-lt"/>
                  </a:rPr>
                  <a:t>80 mg BID</a:t>
                </a:r>
                <a:endParaRPr kumimoji="0" lang="en-US" sz="1300" b="0" i="0" u="none" strike="noStrike" cap="none" normalizeH="0" baseline="0" noProof="0" dirty="0">
                  <a:ln>
                    <a:noFill/>
                  </a:ln>
                  <a:effectLst/>
                  <a:latin typeface="+mn-lt"/>
                </a:endParaRPr>
              </a:p>
            </p:txBody>
          </p:sp>
          <p:grpSp>
            <p:nvGrpSpPr>
              <p:cNvPr id="262" name="Group 261">
                <a:extLst>
                  <a:ext uri="{FF2B5EF4-FFF2-40B4-BE49-F238E27FC236}">
                    <a16:creationId xmlns:a16="http://schemas.microsoft.com/office/drawing/2014/main" id="{345F3D56-4344-26DF-86EB-813C40DDD69D}"/>
                  </a:ext>
                </a:extLst>
              </p:cNvPr>
              <p:cNvGrpSpPr/>
              <p:nvPr/>
            </p:nvGrpSpPr>
            <p:grpSpPr>
              <a:xfrm>
                <a:off x="8978405" y="2513658"/>
                <a:ext cx="153892" cy="72000"/>
                <a:chOff x="8978405" y="2514289"/>
                <a:chExt cx="153892" cy="72000"/>
              </a:xfrm>
            </p:grpSpPr>
            <p:sp>
              <p:nvSpPr>
                <p:cNvPr id="111" name="Line 60">
                  <a:extLst>
                    <a:ext uri="{FF2B5EF4-FFF2-40B4-BE49-F238E27FC236}">
                      <a16:creationId xmlns:a16="http://schemas.microsoft.com/office/drawing/2014/main" id="{3E295107-BC4F-2794-7BF0-D3EE087933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978405" y="2550289"/>
                  <a:ext cx="153892" cy="0"/>
                </a:xfrm>
                <a:prstGeom prst="line">
                  <a:avLst/>
                </a:prstGeom>
                <a:noFill/>
                <a:ln w="9525" cap="flat">
                  <a:solidFill>
                    <a:srgbClr val="009FC3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00" noProof="0" dirty="0"/>
                </a:p>
              </p:txBody>
            </p:sp>
            <p:sp>
              <p:nvSpPr>
                <p:cNvPr id="112" name="Oval 61">
                  <a:extLst>
                    <a:ext uri="{FF2B5EF4-FFF2-40B4-BE49-F238E27FC236}">
                      <a16:creationId xmlns:a16="http://schemas.microsoft.com/office/drawing/2014/main" id="{D524CB0F-36FC-B88B-47EF-BD7FE796BB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19351" y="2514289"/>
                  <a:ext cx="72000" cy="72000"/>
                </a:xfrm>
                <a:prstGeom prst="ellipse">
                  <a:avLst/>
                </a:prstGeom>
                <a:solidFill>
                  <a:srgbClr val="009FC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00" noProof="0" dirty="0"/>
                </a:p>
              </p:txBody>
            </p:sp>
          </p:grpSp>
          <p:sp>
            <p:nvSpPr>
              <p:cNvPr id="113" name="Rectangle 62">
                <a:extLst>
                  <a:ext uri="{FF2B5EF4-FFF2-40B4-BE49-F238E27FC236}">
                    <a16:creationId xmlns:a16="http://schemas.microsoft.com/office/drawing/2014/main" id="{530F8799-F885-2317-6032-35F97DAB25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06762" y="2438373"/>
                <a:ext cx="746999" cy="200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1" i="0" u="none" strike="noStrike" cap="none" normalizeH="0" baseline="0" noProof="0" dirty="0">
                    <a:ln>
                      <a:noFill/>
                    </a:ln>
                    <a:effectLst/>
                    <a:latin typeface="+mn-lt"/>
                  </a:rPr>
                  <a:t>80 mg QD</a:t>
                </a:r>
                <a:endParaRPr kumimoji="0" lang="en-US" sz="1300" b="0" i="0" u="none" strike="noStrike" cap="none" normalizeH="0" baseline="0" noProof="0" dirty="0">
                  <a:ln>
                    <a:noFill/>
                  </a:ln>
                  <a:effectLst/>
                  <a:latin typeface="+mn-lt"/>
                </a:endParaRPr>
              </a:p>
            </p:txBody>
          </p:sp>
          <p:grpSp>
            <p:nvGrpSpPr>
              <p:cNvPr id="261" name="Group 260">
                <a:extLst>
                  <a:ext uri="{FF2B5EF4-FFF2-40B4-BE49-F238E27FC236}">
                    <a16:creationId xmlns:a16="http://schemas.microsoft.com/office/drawing/2014/main" id="{86032EDD-93F3-2EA6-C856-B38C6780DD22}"/>
                  </a:ext>
                </a:extLst>
              </p:cNvPr>
              <p:cNvGrpSpPr/>
              <p:nvPr/>
            </p:nvGrpSpPr>
            <p:grpSpPr>
              <a:xfrm>
                <a:off x="8978405" y="2742997"/>
                <a:ext cx="153892" cy="72000"/>
                <a:chOff x="8978405" y="2747610"/>
                <a:chExt cx="153892" cy="72000"/>
              </a:xfrm>
            </p:grpSpPr>
            <p:sp>
              <p:nvSpPr>
                <p:cNvPr id="114" name="Line 63">
                  <a:extLst>
                    <a:ext uri="{FF2B5EF4-FFF2-40B4-BE49-F238E27FC236}">
                      <a16:creationId xmlns:a16="http://schemas.microsoft.com/office/drawing/2014/main" id="{D40CE700-C27E-D4AE-0BE7-949D78F99C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978405" y="2783610"/>
                  <a:ext cx="153892" cy="0"/>
                </a:xfrm>
                <a:prstGeom prst="line">
                  <a:avLst/>
                </a:prstGeom>
                <a:noFill/>
                <a:ln w="9525" cap="flat">
                  <a:solidFill>
                    <a:srgbClr val="CE767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00" noProof="0" dirty="0"/>
                </a:p>
              </p:txBody>
            </p:sp>
            <p:sp>
              <p:nvSpPr>
                <p:cNvPr id="115" name="Oval 64">
                  <a:extLst>
                    <a:ext uri="{FF2B5EF4-FFF2-40B4-BE49-F238E27FC236}">
                      <a16:creationId xmlns:a16="http://schemas.microsoft.com/office/drawing/2014/main" id="{EAFEB794-9FEC-C1BA-5BEA-15DB82884E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19351" y="2747610"/>
                  <a:ext cx="72000" cy="72000"/>
                </a:xfrm>
                <a:prstGeom prst="ellipse">
                  <a:avLst/>
                </a:prstGeom>
                <a:solidFill>
                  <a:srgbClr val="CE767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00" noProof="0" dirty="0"/>
                </a:p>
              </p:txBody>
            </p:sp>
          </p:grpSp>
          <p:sp>
            <p:nvSpPr>
              <p:cNvPr id="116" name="Rectangle 65">
                <a:extLst>
                  <a:ext uri="{FF2B5EF4-FFF2-40B4-BE49-F238E27FC236}">
                    <a16:creationId xmlns:a16="http://schemas.microsoft.com/office/drawing/2014/main" id="{A82CC0DC-F9E1-F722-FDA5-EA8799FA02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06762" y="2671694"/>
                <a:ext cx="774251" cy="200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1" i="0" u="none" strike="noStrike" cap="none" normalizeH="0" baseline="0" noProof="0" dirty="0">
                    <a:ln>
                      <a:noFill/>
                    </a:ln>
                    <a:effectLst/>
                    <a:latin typeface="+mn-lt"/>
                  </a:rPr>
                  <a:t>40 mg BID</a:t>
                </a:r>
                <a:endParaRPr kumimoji="0" lang="en-US" sz="1300" b="0" i="0" u="none" strike="noStrike" cap="none" normalizeH="0" baseline="0" noProof="0" dirty="0">
                  <a:ln>
                    <a:noFill/>
                  </a:ln>
                  <a:effectLst/>
                  <a:latin typeface="+mn-lt"/>
                </a:endParaRPr>
              </a:p>
            </p:txBody>
          </p:sp>
          <p:grpSp>
            <p:nvGrpSpPr>
              <p:cNvPr id="260" name="Group 259">
                <a:extLst>
                  <a:ext uri="{FF2B5EF4-FFF2-40B4-BE49-F238E27FC236}">
                    <a16:creationId xmlns:a16="http://schemas.microsoft.com/office/drawing/2014/main" id="{9A5198A0-B6CE-DB3E-DE09-7D4F05E7D126}"/>
                  </a:ext>
                </a:extLst>
              </p:cNvPr>
              <p:cNvGrpSpPr/>
              <p:nvPr/>
            </p:nvGrpSpPr>
            <p:grpSpPr>
              <a:xfrm>
                <a:off x="8978405" y="2972336"/>
                <a:ext cx="153892" cy="72000"/>
                <a:chOff x="8978405" y="2972336"/>
                <a:chExt cx="153892" cy="72000"/>
              </a:xfrm>
            </p:grpSpPr>
            <p:sp>
              <p:nvSpPr>
                <p:cNvPr id="117" name="Line 66">
                  <a:extLst>
                    <a:ext uri="{FF2B5EF4-FFF2-40B4-BE49-F238E27FC236}">
                      <a16:creationId xmlns:a16="http://schemas.microsoft.com/office/drawing/2014/main" id="{557E5303-E781-7583-F27A-AE748636A8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978405" y="3008336"/>
                  <a:ext cx="153892" cy="0"/>
                </a:xfrm>
                <a:prstGeom prst="line">
                  <a:avLst/>
                </a:prstGeom>
                <a:noFill/>
                <a:ln w="9525" cap="flat">
                  <a:solidFill>
                    <a:srgbClr val="5D121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00" noProof="0" dirty="0"/>
                </a:p>
              </p:txBody>
            </p:sp>
            <p:sp>
              <p:nvSpPr>
                <p:cNvPr id="118" name="Oval 67">
                  <a:extLst>
                    <a:ext uri="{FF2B5EF4-FFF2-40B4-BE49-F238E27FC236}">
                      <a16:creationId xmlns:a16="http://schemas.microsoft.com/office/drawing/2014/main" id="{842956E6-FA71-6ABE-05B9-2CF7B46CFC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19351" y="2972336"/>
                  <a:ext cx="72000" cy="72000"/>
                </a:xfrm>
                <a:prstGeom prst="ellipse">
                  <a:avLst/>
                </a:prstGeom>
                <a:solidFill>
                  <a:srgbClr val="5D12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00" noProof="0" dirty="0"/>
                </a:p>
              </p:txBody>
            </p:sp>
          </p:grpSp>
          <p:sp>
            <p:nvSpPr>
              <p:cNvPr id="119" name="Rectangle 68">
                <a:extLst>
                  <a:ext uri="{FF2B5EF4-FFF2-40B4-BE49-F238E27FC236}">
                    <a16:creationId xmlns:a16="http://schemas.microsoft.com/office/drawing/2014/main" id="{F3E98713-4741-887F-F6C9-155B03C0A5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06762" y="2906670"/>
                <a:ext cx="774251" cy="200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1" i="0" u="none" strike="noStrike" cap="none" normalizeH="0" baseline="0" noProof="0" dirty="0">
                    <a:ln>
                      <a:noFill/>
                    </a:ln>
                    <a:effectLst/>
                    <a:latin typeface="+mn-lt"/>
                  </a:rPr>
                  <a:t>20 mg BID</a:t>
                </a:r>
                <a:endParaRPr kumimoji="0" lang="en-US" sz="1300" b="0" i="0" u="none" strike="noStrike" cap="none" normalizeH="0" baseline="0" noProof="0" dirty="0">
                  <a:ln>
                    <a:noFill/>
                  </a:ln>
                  <a:effectLst/>
                  <a:latin typeface="+mn-lt"/>
                </a:endParaRPr>
              </a:p>
            </p:txBody>
          </p:sp>
        </p:grpSp>
        <p:sp>
          <p:nvSpPr>
            <p:cNvPr id="93" name="Line 42">
              <a:extLst>
                <a:ext uri="{FF2B5EF4-FFF2-40B4-BE49-F238E27FC236}">
                  <a16:creationId xmlns:a16="http://schemas.microsoft.com/office/drawing/2014/main" id="{73BD1B3B-869D-51B0-CA73-404E8E2455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071460" y="3932678"/>
              <a:ext cx="4186567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94" name="Line 43">
              <a:extLst>
                <a:ext uri="{FF2B5EF4-FFF2-40B4-BE49-F238E27FC236}">
                  <a16:creationId xmlns:a16="http://schemas.microsoft.com/office/drawing/2014/main" id="{0E0B3598-2BB5-421C-2C63-5B43413F72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071460" y="5186986"/>
              <a:ext cx="4186567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95" name="Rectangle 44">
              <a:extLst>
                <a:ext uri="{FF2B5EF4-FFF2-40B4-BE49-F238E27FC236}">
                  <a16:creationId xmlns:a16="http://schemas.microsoft.com/office/drawing/2014/main" id="{BAD3CE17-060F-AB28-53BD-45EE0151E9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1460" y="1018644"/>
              <a:ext cx="4186567" cy="349155"/>
            </a:xfrm>
            <a:prstGeom prst="rect">
              <a:avLst/>
            </a:prstGeom>
            <a:solidFill>
              <a:srgbClr val="EDEDED"/>
            </a:solidFill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96" name="Freeform 45">
              <a:extLst>
                <a:ext uri="{FF2B5EF4-FFF2-40B4-BE49-F238E27FC236}">
                  <a16:creationId xmlns:a16="http://schemas.microsoft.com/office/drawing/2014/main" id="{BCE394B6-544C-A07C-8369-12A9585C7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1460" y="1018644"/>
              <a:ext cx="4186567" cy="4436413"/>
            </a:xfrm>
            <a:custGeom>
              <a:avLst/>
              <a:gdLst>
                <a:gd name="T0" fmla="*/ 2002 w 2002"/>
                <a:gd name="T1" fmla="*/ 0 h 2681"/>
                <a:gd name="T2" fmla="*/ 2002 w 2002"/>
                <a:gd name="T3" fmla="*/ 2681 h 2681"/>
                <a:gd name="T4" fmla="*/ 0 w 2002"/>
                <a:gd name="T5" fmla="*/ 2681 h 2681"/>
                <a:gd name="T6" fmla="*/ 0 w 2002"/>
                <a:gd name="T7" fmla="*/ 0 h 2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2" h="2681">
                  <a:moveTo>
                    <a:pt x="2002" y="0"/>
                  </a:moveTo>
                  <a:lnTo>
                    <a:pt x="2002" y="2681"/>
                  </a:lnTo>
                  <a:lnTo>
                    <a:pt x="0" y="2681"/>
                  </a:lnTo>
                  <a:lnTo>
                    <a:pt x="0" y="0"/>
                  </a:lnTo>
                </a:path>
              </a:pathLst>
            </a:cu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80" name="Rectangle 29">
              <a:extLst>
                <a:ext uri="{FF2B5EF4-FFF2-40B4-BE49-F238E27FC236}">
                  <a16:creationId xmlns:a16="http://schemas.microsoft.com/office/drawing/2014/main" id="{B5800DE4-540C-1978-98DB-23839B416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1320" y="5542759"/>
              <a:ext cx="97784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00" b="1" i="0" u="none" strike="noStrike" cap="none" normalizeH="0" baseline="0" noProof="0" dirty="0">
                  <a:ln>
                    <a:noFill/>
                  </a:ln>
                  <a:effectLst/>
                  <a:latin typeface="+mn-lt"/>
                </a:rPr>
                <a:t>0</a:t>
              </a:r>
              <a:endParaRPr kumimoji="0" lang="en-US" sz="1800" b="0" i="0" u="none" strike="noStrike" cap="none" normalizeH="0" baseline="0" noProof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82" name="Line 31">
              <a:extLst>
                <a:ext uri="{FF2B5EF4-FFF2-40B4-BE49-F238E27FC236}">
                  <a16:creationId xmlns:a16="http://schemas.microsoft.com/office/drawing/2014/main" id="{8720258C-98C3-D9DB-D2BC-DF282A46E5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78489" y="5455057"/>
              <a:ext cx="0" cy="7115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83" name="Rectangle 32">
              <a:extLst>
                <a:ext uri="{FF2B5EF4-FFF2-40B4-BE49-F238E27FC236}">
                  <a16:creationId xmlns:a16="http://schemas.microsoft.com/office/drawing/2014/main" id="{DF8C592B-1405-AAF4-07EF-5E450E8886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1790" y="5542759"/>
              <a:ext cx="97784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00" b="1" i="0" u="none" strike="noStrike" cap="none" normalizeH="0" baseline="0" noProof="0" dirty="0">
                  <a:ln>
                    <a:noFill/>
                  </a:ln>
                  <a:effectLst/>
                  <a:latin typeface="+mn-lt"/>
                </a:rPr>
                <a:t>5</a:t>
              </a:r>
              <a:endParaRPr kumimoji="0" lang="en-US" sz="1800" b="0" i="0" u="none" strike="noStrike" cap="none" normalizeH="0" baseline="0" noProof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84" name="Line 33">
              <a:extLst>
                <a:ext uri="{FF2B5EF4-FFF2-40B4-BE49-F238E27FC236}">
                  <a16:creationId xmlns:a16="http://schemas.microsoft.com/office/drawing/2014/main" id="{B16C9D2C-112D-2B15-34F9-65CDA32A26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68959" y="5455057"/>
              <a:ext cx="0" cy="7115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85" name="Rectangle 34">
              <a:extLst>
                <a:ext uri="{FF2B5EF4-FFF2-40B4-BE49-F238E27FC236}">
                  <a16:creationId xmlns:a16="http://schemas.microsoft.com/office/drawing/2014/main" id="{279A4BC2-AA5B-85D2-050B-9C36EDAE3A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8236" y="5542759"/>
              <a:ext cx="195566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00" b="1" i="0" u="none" strike="noStrike" cap="none" normalizeH="0" baseline="0" noProof="0" dirty="0">
                  <a:ln>
                    <a:noFill/>
                  </a:ln>
                  <a:effectLst/>
                  <a:latin typeface="+mn-lt"/>
                </a:rPr>
                <a:t>10</a:t>
              </a:r>
              <a:endParaRPr kumimoji="0" lang="en-US" sz="1800" b="0" i="0" u="none" strike="noStrike" cap="none" normalizeH="0" baseline="0" noProof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86" name="Line 35">
              <a:extLst>
                <a:ext uri="{FF2B5EF4-FFF2-40B4-BE49-F238E27FC236}">
                  <a16:creationId xmlns:a16="http://schemas.microsoft.com/office/drawing/2014/main" id="{91259F17-322B-DCC4-DB76-23DA0CABCE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857338" y="5455057"/>
              <a:ext cx="0" cy="7115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87" name="Rectangle 36">
              <a:extLst>
                <a:ext uri="{FF2B5EF4-FFF2-40B4-BE49-F238E27FC236}">
                  <a16:creationId xmlns:a16="http://schemas.microsoft.com/office/drawing/2014/main" id="{FFA6E3A0-D3DC-1D15-CD1E-D2FD3BC366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46616" y="5542759"/>
              <a:ext cx="195566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00" b="1" i="0" u="none" strike="noStrike" cap="none" normalizeH="0" baseline="0" noProof="0" dirty="0">
                  <a:ln>
                    <a:noFill/>
                  </a:ln>
                  <a:effectLst/>
                  <a:latin typeface="+mn-lt"/>
                </a:rPr>
                <a:t>15</a:t>
              </a:r>
              <a:endParaRPr kumimoji="0" lang="en-US" sz="1800" b="0" i="0" u="none" strike="noStrike" cap="none" normalizeH="0" baseline="0" noProof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88" name="Line 37">
              <a:extLst>
                <a:ext uri="{FF2B5EF4-FFF2-40B4-BE49-F238E27FC236}">
                  <a16:creationId xmlns:a16="http://schemas.microsoft.com/office/drawing/2014/main" id="{DE57D734-B2E7-4541-180C-41DAE730C8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45718" y="5455057"/>
              <a:ext cx="0" cy="7115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89" name="Rectangle 38">
              <a:extLst>
                <a:ext uri="{FF2B5EF4-FFF2-40B4-BE49-F238E27FC236}">
                  <a16:creationId xmlns:a16="http://schemas.microsoft.com/office/drawing/2014/main" id="{FAA5A50A-A09D-93AF-9750-1BE904D9CB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9178" y="5542759"/>
              <a:ext cx="195566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00" b="1" i="0" u="none" strike="noStrike" cap="none" normalizeH="0" baseline="0" noProof="0" dirty="0">
                  <a:ln>
                    <a:noFill/>
                  </a:ln>
                  <a:effectLst/>
                  <a:latin typeface="+mn-lt"/>
                </a:rPr>
                <a:t>20</a:t>
              </a:r>
              <a:endParaRPr kumimoji="0" lang="en-US" sz="1800" b="0" i="0" u="none" strike="noStrike" cap="none" normalizeH="0" baseline="0" noProof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90" name="Line 39">
              <a:extLst>
                <a:ext uri="{FF2B5EF4-FFF2-40B4-BE49-F238E27FC236}">
                  <a16:creationId xmlns:a16="http://schemas.microsoft.com/office/drawing/2014/main" id="{EF5285B9-11DF-3323-7F00-7DD96FDA0A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438280" y="5455057"/>
              <a:ext cx="0" cy="7115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91" name="Rectangle 40">
              <a:extLst>
                <a:ext uri="{FF2B5EF4-FFF2-40B4-BE49-F238E27FC236}">
                  <a16:creationId xmlns:a16="http://schemas.microsoft.com/office/drawing/2014/main" id="{8E205031-1EB5-4CAD-CEEC-69723D6C0A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7558" y="5542759"/>
              <a:ext cx="195566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00" b="1" i="0" u="none" strike="noStrike" cap="none" normalizeH="0" baseline="0" noProof="0" dirty="0">
                  <a:ln>
                    <a:noFill/>
                  </a:ln>
                  <a:effectLst/>
                  <a:latin typeface="+mn-lt"/>
                </a:rPr>
                <a:t>25</a:t>
              </a:r>
              <a:endParaRPr kumimoji="0" lang="en-US" sz="1800" b="0" i="0" u="none" strike="noStrike" cap="none" normalizeH="0" baseline="0" noProof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92" name="Line 41">
              <a:extLst>
                <a:ext uri="{FF2B5EF4-FFF2-40B4-BE49-F238E27FC236}">
                  <a16:creationId xmlns:a16="http://schemas.microsoft.com/office/drawing/2014/main" id="{D0F8D9A5-B12B-55ED-BA87-1276BD07B5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226660" y="5455057"/>
              <a:ext cx="0" cy="7115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98" name="Rectangle 47">
              <a:extLst>
                <a:ext uri="{FF2B5EF4-FFF2-40B4-BE49-F238E27FC236}">
                  <a16:creationId xmlns:a16="http://schemas.microsoft.com/office/drawing/2014/main" id="{04EAF079-7114-9552-F6FB-99E69FEC83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0109" y="1065641"/>
              <a:ext cx="82449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noProof="0" dirty="0">
                  <a:ln>
                    <a:noFill/>
                  </a:ln>
                  <a:effectLst/>
                  <a:latin typeface="+mn-lt"/>
                </a:rPr>
                <a:t>Day 15</a:t>
              </a:r>
              <a:endParaRPr kumimoji="0" lang="en-US" b="1" i="0" u="none" strike="noStrike" cap="none" normalizeH="0" baseline="0" noProof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20" name="Freeform 69">
              <a:extLst>
                <a:ext uri="{FF2B5EF4-FFF2-40B4-BE49-F238E27FC236}">
                  <a16:creationId xmlns:a16="http://schemas.microsoft.com/office/drawing/2014/main" id="{BFD3C9F2-0E07-F5E7-A297-03AD16175E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1099" y="4291760"/>
              <a:ext cx="794653" cy="514631"/>
            </a:xfrm>
            <a:custGeom>
              <a:avLst/>
              <a:gdLst>
                <a:gd name="T0" fmla="*/ 0 w 380"/>
                <a:gd name="T1" fmla="*/ 0 h 311"/>
                <a:gd name="T2" fmla="*/ 152 w 380"/>
                <a:gd name="T3" fmla="*/ 28 h 311"/>
                <a:gd name="T4" fmla="*/ 229 w 380"/>
                <a:gd name="T5" fmla="*/ 108 h 311"/>
                <a:gd name="T6" fmla="*/ 380 w 380"/>
                <a:gd name="T7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0" h="311">
                  <a:moveTo>
                    <a:pt x="0" y="0"/>
                  </a:moveTo>
                  <a:lnTo>
                    <a:pt x="152" y="28"/>
                  </a:lnTo>
                  <a:lnTo>
                    <a:pt x="229" y="108"/>
                  </a:lnTo>
                  <a:lnTo>
                    <a:pt x="380" y="311"/>
                  </a:lnTo>
                </a:path>
              </a:pathLst>
            </a:custGeom>
            <a:noFill/>
            <a:ln w="19050" cap="flat">
              <a:solidFill>
                <a:srgbClr val="5D121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21" name="Oval 70">
              <a:extLst>
                <a:ext uri="{FF2B5EF4-FFF2-40B4-BE49-F238E27FC236}">
                  <a16:creationId xmlns:a16="http://schemas.microsoft.com/office/drawing/2014/main" id="{93C66F35-EA74-21D5-1EF9-C798C9538E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8979" y="4769259"/>
              <a:ext cx="72000" cy="72000"/>
            </a:xfrm>
            <a:prstGeom prst="ellipse">
              <a:avLst/>
            </a:prstGeom>
            <a:solidFill>
              <a:srgbClr val="5D12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22" name="Oval 71">
              <a:extLst>
                <a:ext uri="{FF2B5EF4-FFF2-40B4-BE49-F238E27FC236}">
                  <a16:creationId xmlns:a16="http://schemas.microsoft.com/office/drawing/2014/main" id="{A4E7785C-E5A2-BCA7-DF9B-CDE9DF8306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3210" y="4433344"/>
              <a:ext cx="72000" cy="72000"/>
            </a:xfrm>
            <a:prstGeom prst="ellipse">
              <a:avLst/>
            </a:prstGeom>
            <a:solidFill>
              <a:srgbClr val="5D12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23" name="Oval 72">
              <a:extLst>
                <a:ext uri="{FF2B5EF4-FFF2-40B4-BE49-F238E27FC236}">
                  <a16:creationId xmlns:a16="http://schemas.microsoft.com/office/drawing/2014/main" id="{3F8281BE-9223-7BC5-3CBC-DB28BF6EBB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6369" y="4299308"/>
              <a:ext cx="72000" cy="72000"/>
            </a:xfrm>
            <a:prstGeom prst="ellipse">
              <a:avLst/>
            </a:prstGeom>
            <a:solidFill>
              <a:srgbClr val="5D12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24" name="Oval 73">
              <a:extLst>
                <a:ext uri="{FF2B5EF4-FFF2-40B4-BE49-F238E27FC236}">
                  <a16:creationId xmlns:a16="http://schemas.microsoft.com/office/drawing/2014/main" id="{8C1BB69C-BD52-21C2-2C9C-60CB3C8FA2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6417" y="4252974"/>
              <a:ext cx="72000" cy="72000"/>
            </a:xfrm>
            <a:prstGeom prst="ellipse">
              <a:avLst/>
            </a:prstGeom>
            <a:solidFill>
              <a:srgbClr val="5D12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25" name="Line 74">
              <a:extLst>
                <a:ext uri="{FF2B5EF4-FFF2-40B4-BE49-F238E27FC236}">
                  <a16:creationId xmlns:a16="http://schemas.microsoft.com/office/drawing/2014/main" id="{DA60128F-B338-AFC8-D997-7839FA1750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45751" y="4804736"/>
              <a:ext cx="0" cy="0"/>
            </a:xfrm>
            <a:prstGeom prst="line">
              <a:avLst/>
            </a:prstGeom>
            <a:noFill/>
            <a:ln w="9525" cap="flat">
              <a:solidFill>
                <a:srgbClr val="F8AA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26" name="Line 75">
              <a:extLst>
                <a:ext uri="{FF2B5EF4-FFF2-40B4-BE49-F238E27FC236}">
                  <a16:creationId xmlns:a16="http://schemas.microsoft.com/office/drawing/2014/main" id="{035108D6-E103-0842-24C3-8477F6F180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29980" y="4488677"/>
              <a:ext cx="0" cy="0"/>
            </a:xfrm>
            <a:prstGeom prst="line">
              <a:avLst/>
            </a:prstGeom>
            <a:noFill/>
            <a:ln w="9525" cap="flat">
              <a:solidFill>
                <a:srgbClr val="F8AA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27" name="Line 76">
              <a:extLst>
                <a:ext uri="{FF2B5EF4-FFF2-40B4-BE49-F238E27FC236}">
                  <a16:creationId xmlns:a16="http://schemas.microsoft.com/office/drawing/2014/main" id="{7D1DDDD0-34D7-6757-2210-3A1038ACCE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68959" y="4338094"/>
              <a:ext cx="0" cy="0"/>
            </a:xfrm>
            <a:prstGeom prst="line">
              <a:avLst/>
            </a:prstGeom>
            <a:noFill/>
            <a:ln w="9525" cap="flat">
              <a:solidFill>
                <a:srgbClr val="F8AA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28" name="Line 77">
              <a:extLst>
                <a:ext uri="{FF2B5EF4-FFF2-40B4-BE49-F238E27FC236}">
                  <a16:creationId xmlns:a16="http://schemas.microsoft.com/office/drawing/2014/main" id="{3B2E056C-CD60-E530-FFA3-7BEE567327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51099" y="4291760"/>
              <a:ext cx="0" cy="0"/>
            </a:xfrm>
            <a:prstGeom prst="line">
              <a:avLst/>
            </a:prstGeom>
            <a:noFill/>
            <a:ln w="9525" cap="flat">
              <a:solidFill>
                <a:srgbClr val="F8AA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43" name="Oval 92">
              <a:extLst>
                <a:ext uri="{FF2B5EF4-FFF2-40B4-BE49-F238E27FC236}">
                  <a16:creationId xmlns:a16="http://schemas.microsoft.com/office/drawing/2014/main" id="{DFAAC2DF-1BF0-A184-1658-9DAF4C457F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8979" y="3917059"/>
              <a:ext cx="72000" cy="72000"/>
            </a:xfrm>
            <a:prstGeom prst="ellipse">
              <a:avLst/>
            </a:prstGeom>
            <a:solidFill>
              <a:srgbClr val="CE76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44" name="Oval 93">
              <a:extLst>
                <a:ext uri="{FF2B5EF4-FFF2-40B4-BE49-F238E27FC236}">
                  <a16:creationId xmlns:a16="http://schemas.microsoft.com/office/drawing/2014/main" id="{4662CF29-AD94-DD87-C1E7-A4319F4AA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6935" y="3950154"/>
              <a:ext cx="72000" cy="72000"/>
            </a:xfrm>
            <a:prstGeom prst="ellipse">
              <a:avLst/>
            </a:prstGeom>
            <a:solidFill>
              <a:srgbClr val="CE76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45" name="Oval 94">
              <a:extLst>
                <a:ext uri="{FF2B5EF4-FFF2-40B4-BE49-F238E27FC236}">
                  <a16:creationId xmlns:a16="http://schemas.microsoft.com/office/drawing/2014/main" id="{C934D56A-BB2D-4480-F608-53D3CCDA66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2187" y="3683737"/>
              <a:ext cx="72000" cy="72000"/>
            </a:xfrm>
            <a:prstGeom prst="ellipse">
              <a:avLst/>
            </a:prstGeom>
            <a:solidFill>
              <a:srgbClr val="CE76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46" name="Oval 95">
              <a:extLst>
                <a:ext uri="{FF2B5EF4-FFF2-40B4-BE49-F238E27FC236}">
                  <a16:creationId xmlns:a16="http://schemas.microsoft.com/office/drawing/2014/main" id="{0BB754E7-906F-699E-2782-994D560195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6417" y="3284940"/>
              <a:ext cx="72000" cy="72000"/>
            </a:xfrm>
            <a:prstGeom prst="ellipse">
              <a:avLst/>
            </a:prstGeom>
            <a:solidFill>
              <a:srgbClr val="CE76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47" name="Oval 96">
              <a:extLst>
                <a:ext uri="{FF2B5EF4-FFF2-40B4-BE49-F238E27FC236}">
                  <a16:creationId xmlns:a16="http://schemas.microsoft.com/office/drawing/2014/main" id="{5BE43272-4080-D541-FD6C-6DA449F9A3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1669" y="3182345"/>
              <a:ext cx="72000" cy="72000"/>
            </a:xfrm>
            <a:prstGeom prst="ellipse">
              <a:avLst/>
            </a:prstGeom>
            <a:solidFill>
              <a:srgbClr val="CE76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48" name="Oval 97">
              <a:extLst>
                <a:ext uri="{FF2B5EF4-FFF2-40B4-BE49-F238E27FC236}">
                  <a16:creationId xmlns:a16="http://schemas.microsoft.com/office/drawing/2014/main" id="{39AFFCCD-4D3A-23BE-AF0A-74A93D5CC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8556" y="3356094"/>
              <a:ext cx="72000" cy="72000"/>
            </a:xfrm>
            <a:prstGeom prst="ellipse">
              <a:avLst/>
            </a:prstGeom>
            <a:solidFill>
              <a:srgbClr val="CE76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49" name="Oval 98">
              <a:extLst>
                <a:ext uri="{FF2B5EF4-FFF2-40B4-BE49-F238E27FC236}">
                  <a16:creationId xmlns:a16="http://schemas.microsoft.com/office/drawing/2014/main" id="{9CF362C3-33B8-E075-47C2-B0F20D96E2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3273" y="3581142"/>
              <a:ext cx="72000" cy="72000"/>
            </a:xfrm>
            <a:prstGeom prst="ellipse">
              <a:avLst/>
            </a:prstGeom>
            <a:solidFill>
              <a:srgbClr val="CE76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50" name="Oval 99">
              <a:extLst>
                <a:ext uri="{FF2B5EF4-FFF2-40B4-BE49-F238E27FC236}">
                  <a16:creationId xmlns:a16="http://schemas.microsoft.com/office/drawing/2014/main" id="{27A62C63-F86C-9E97-E789-FEFB170011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9625" y="3963392"/>
              <a:ext cx="72000" cy="72000"/>
            </a:xfrm>
            <a:prstGeom prst="ellipse">
              <a:avLst/>
            </a:prstGeom>
            <a:solidFill>
              <a:srgbClr val="CE76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51" name="Line 100">
              <a:extLst>
                <a:ext uri="{FF2B5EF4-FFF2-40B4-BE49-F238E27FC236}">
                  <a16:creationId xmlns:a16="http://schemas.microsoft.com/office/drawing/2014/main" id="{4D5442DB-943B-D306-CB9C-A309704C48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45751" y="3906202"/>
              <a:ext cx="0" cy="0"/>
            </a:xfrm>
            <a:prstGeom prst="line">
              <a:avLst/>
            </a:prstGeom>
            <a:noFill/>
            <a:ln w="9525" cap="flat">
              <a:solidFill>
                <a:srgbClr val="F8AA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52" name="Freeform 101">
              <a:extLst>
                <a:ext uri="{FF2B5EF4-FFF2-40B4-BE49-F238E27FC236}">
                  <a16:creationId xmlns:a16="http://schemas.microsoft.com/office/drawing/2014/main" id="{79BD21CE-6FCE-7CD2-FD9B-DEBFDC7D9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8489" y="3219475"/>
              <a:ext cx="1267263" cy="779393"/>
            </a:xfrm>
            <a:custGeom>
              <a:avLst/>
              <a:gdLst>
                <a:gd name="T0" fmla="*/ 0 w 606"/>
                <a:gd name="T1" fmla="*/ 471 h 471"/>
                <a:gd name="T2" fmla="*/ 37 w 606"/>
                <a:gd name="T3" fmla="*/ 239 h 471"/>
                <a:gd name="T4" fmla="*/ 75 w 606"/>
                <a:gd name="T5" fmla="*/ 105 h 471"/>
                <a:gd name="T6" fmla="*/ 154 w 606"/>
                <a:gd name="T7" fmla="*/ 0 h 471"/>
                <a:gd name="T8" fmla="*/ 228 w 606"/>
                <a:gd name="T9" fmla="*/ 61 h 471"/>
                <a:gd name="T10" fmla="*/ 378 w 606"/>
                <a:gd name="T11" fmla="*/ 303 h 471"/>
                <a:gd name="T12" fmla="*/ 455 w 606"/>
                <a:gd name="T13" fmla="*/ 464 h 471"/>
                <a:gd name="T14" fmla="*/ 606 w 606"/>
                <a:gd name="T15" fmla="*/ 444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6" h="471">
                  <a:moveTo>
                    <a:pt x="0" y="471"/>
                  </a:moveTo>
                  <a:lnTo>
                    <a:pt x="37" y="239"/>
                  </a:lnTo>
                  <a:lnTo>
                    <a:pt x="75" y="105"/>
                  </a:lnTo>
                  <a:lnTo>
                    <a:pt x="154" y="0"/>
                  </a:lnTo>
                  <a:lnTo>
                    <a:pt x="228" y="61"/>
                  </a:lnTo>
                  <a:lnTo>
                    <a:pt x="378" y="303"/>
                  </a:lnTo>
                  <a:lnTo>
                    <a:pt x="455" y="464"/>
                  </a:lnTo>
                  <a:lnTo>
                    <a:pt x="606" y="444"/>
                  </a:lnTo>
                </a:path>
              </a:pathLst>
            </a:custGeom>
            <a:noFill/>
            <a:ln w="19050" cap="flat">
              <a:solidFill>
                <a:srgbClr val="CE767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53" name="Line 102">
              <a:extLst>
                <a:ext uri="{FF2B5EF4-FFF2-40B4-BE49-F238E27FC236}">
                  <a16:creationId xmlns:a16="http://schemas.microsoft.com/office/drawing/2014/main" id="{EC3D9A0D-3361-4A88-5502-E14A3D821B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545751" y="3651368"/>
              <a:ext cx="0" cy="302822"/>
            </a:xfrm>
            <a:prstGeom prst="line">
              <a:avLst/>
            </a:prstGeom>
            <a:noFill/>
            <a:ln w="9525" cap="flat">
              <a:solidFill>
                <a:srgbClr val="CE767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54" name="Line 103">
              <a:extLst>
                <a:ext uri="{FF2B5EF4-FFF2-40B4-BE49-F238E27FC236}">
                  <a16:creationId xmlns:a16="http://schemas.microsoft.com/office/drawing/2014/main" id="{66D26024-37D7-5367-9D31-0FC9C1B58D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23707" y="3596761"/>
              <a:ext cx="0" cy="382250"/>
            </a:xfrm>
            <a:prstGeom prst="line">
              <a:avLst/>
            </a:prstGeom>
            <a:noFill/>
            <a:ln w="9525" cap="flat">
              <a:solidFill>
                <a:srgbClr val="CE767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55" name="Line 104">
              <a:extLst>
                <a:ext uri="{FF2B5EF4-FFF2-40B4-BE49-F238E27FC236}">
                  <a16:creationId xmlns:a16="http://schemas.microsoft.com/office/drawing/2014/main" id="{89F3091A-C727-69A5-D931-833B081FE9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68959" y="3462726"/>
              <a:ext cx="0" cy="258143"/>
            </a:xfrm>
            <a:prstGeom prst="line">
              <a:avLst/>
            </a:prstGeom>
            <a:noFill/>
            <a:ln w="9525" cap="flat">
              <a:solidFill>
                <a:srgbClr val="CE767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56" name="Line 105">
              <a:extLst>
                <a:ext uri="{FF2B5EF4-FFF2-40B4-BE49-F238E27FC236}">
                  <a16:creationId xmlns:a16="http://schemas.microsoft.com/office/drawing/2014/main" id="{6094B39C-CB23-8202-98DB-ACCD76A4A2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51099" y="3002702"/>
              <a:ext cx="0" cy="317714"/>
            </a:xfrm>
            <a:prstGeom prst="line">
              <a:avLst/>
            </a:prstGeom>
            <a:noFill/>
            <a:ln w="9525" cap="flat">
              <a:solidFill>
                <a:srgbClr val="CE767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57" name="Line 106">
              <a:extLst>
                <a:ext uri="{FF2B5EF4-FFF2-40B4-BE49-F238E27FC236}">
                  <a16:creationId xmlns:a16="http://schemas.microsoft.com/office/drawing/2014/main" id="{BF2E76EB-936B-9B71-FEEA-3715059483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600533" y="2850464"/>
              <a:ext cx="0" cy="373976"/>
            </a:xfrm>
            <a:prstGeom prst="line">
              <a:avLst/>
            </a:prstGeom>
            <a:noFill/>
            <a:ln w="9525" cap="flat">
              <a:solidFill>
                <a:srgbClr val="CE767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58" name="Line 107">
              <a:extLst>
                <a:ext uri="{FF2B5EF4-FFF2-40B4-BE49-F238E27FC236}">
                  <a16:creationId xmlns:a16="http://schemas.microsoft.com/office/drawing/2014/main" id="{85C01AF1-7734-01DC-FD8A-0A484F185F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35327" y="3259190"/>
              <a:ext cx="0" cy="134036"/>
            </a:xfrm>
            <a:prstGeom prst="line">
              <a:avLst/>
            </a:prstGeom>
            <a:noFill/>
            <a:ln w="9525" cap="flat">
              <a:solidFill>
                <a:srgbClr val="CE767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59" name="Oval 108">
              <a:extLst>
                <a:ext uri="{FF2B5EF4-FFF2-40B4-BE49-F238E27FC236}">
                  <a16:creationId xmlns:a16="http://schemas.microsoft.com/office/drawing/2014/main" id="{31DF1147-B06C-7590-80AE-E252A9323E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8979" y="3064856"/>
              <a:ext cx="72000" cy="72000"/>
            </a:xfrm>
            <a:prstGeom prst="ellipse">
              <a:avLst/>
            </a:prstGeom>
            <a:solidFill>
              <a:srgbClr val="00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0" name="Oval 109">
              <a:extLst>
                <a:ext uri="{FF2B5EF4-FFF2-40B4-BE49-F238E27FC236}">
                  <a16:creationId xmlns:a16="http://schemas.microsoft.com/office/drawing/2014/main" id="{E61E1C84-3207-803B-709F-1E0971F196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3210" y="2987083"/>
              <a:ext cx="72000" cy="72000"/>
            </a:xfrm>
            <a:prstGeom prst="ellipse">
              <a:avLst/>
            </a:prstGeom>
            <a:solidFill>
              <a:srgbClr val="00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1" name="Oval 110">
              <a:extLst>
                <a:ext uri="{FF2B5EF4-FFF2-40B4-BE49-F238E27FC236}">
                  <a16:creationId xmlns:a16="http://schemas.microsoft.com/office/drawing/2014/main" id="{635AC7F1-EEA6-9551-0832-66C8162187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8460" y="2907655"/>
              <a:ext cx="72000" cy="72000"/>
            </a:xfrm>
            <a:prstGeom prst="ellipse">
              <a:avLst/>
            </a:prstGeom>
            <a:solidFill>
              <a:srgbClr val="00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2" name="Oval 111">
              <a:extLst>
                <a:ext uri="{FF2B5EF4-FFF2-40B4-BE49-F238E27FC236}">
                  <a16:creationId xmlns:a16="http://schemas.microsoft.com/office/drawing/2014/main" id="{176DBE6B-D5F5-2893-D568-6DF408811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6417" y="2704118"/>
              <a:ext cx="72000" cy="72000"/>
            </a:xfrm>
            <a:prstGeom prst="ellipse">
              <a:avLst/>
            </a:prstGeom>
            <a:solidFill>
              <a:srgbClr val="00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3" name="Oval 112">
              <a:extLst>
                <a:ext uri="{FF2B5EF4-FFF2-40B4-BE49-F238E27FC236}">
                  <a16:creationId xmlns:a16="http://schemas.microsoft.com/office/drawing/2014/main" id="{CB0D2D14-B92B-866B-1D49-0AC3D5E4A1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59577" y="2517131"/>
              <a:ext cx="72000" cy="72000"/>
            </a:xfrm>
            <a:prstGeom prst="ellipse">
              <a:avLst/>
            </a:prstGeom>
            <a:solidFill>
              <a:srgbClr val="00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4" name="Oval 113">
              <a:extLst>
                <a:ext uri="{FF2B5EF4-FFF2-40B4-BE49-F238E27FC236}">
                  <a16:creationId xmlns:a16="http://schemas.microsoft.com/office/drawing/2014/main" id="{E1C21C63-3700-78ED-056D-F91F748789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0647" y="3018522"/>
              <a:ext cx="72000" cy="72000"/>
            </a:xfrm>
            <a:prstGeom prst="ellipse">
              <a:avLst/>
            </a:prstGeom>
            <a:solidFill>
              <a:srgbClr val="00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5" name="Oval 114">
              <a:extLst>
                <a:ext uri="{FF2B5EF4-FFF2-40B4-BE49-F238E27FC236}">
                  <a16:creationId xmlns:a16="http://schemas.microsoft.com/office/drawing/2014/main" id="{815A982B-CE91-EAAA-BFF3-A146224DA4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3273" y="3640713"/>
              <a:ext cx="72000" cy="72000"/>
            </a:xfrm>
            <a:prstGeom prst="ellipse">
              <a:avLst/>
            </a:prstGeom>
            <a:solidFill>
              <a:srgbClr val="00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6" name="Oval 115">
              <a:extLst>
                <a:ext uri="{FF2B5EF4-FFF2-40B4-BE49-F238E27FC236}">
                  <a16:creationId xmlns:a16="http://schemas.microsoft.com/office/drawing/2014/main" id="{5691A5CC-6C54-378C-F36B-D9343801AE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9625" y="3874035"/>
              <a:ext cx="72000" cy="72000"/>
            </a:xfrm>
            <a:prstGeom prst="ellipse">
              <a:avLst/>
            </a:prstGeom>
            <a:solidFill>
              <a:srgbClr val="00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7" name="Freeform 116">
              <a:extLst>
                <a:ext uri="{FF2B5EF4-FFF2-40B4-BE49-F238E27FC236}">
                  <a16:creationId xmlns:a16="http://schemas.microsoft.com/office/drawing/2014/main" id="{F2B764D7-C4B6-DC38-D0E7-FD1C835C6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8489" y="2550952"/>
              <a:ext cx="1267263" cy="1356904"/>
            </a:xfrm>
            <a:custGeom>
              <a:avLst/>
              <a:gdLst>
                <a:gd name="T0" fmla="*/ 0 w 606"/>
                <a:gd name="T1" fmla="*/ 820 h 820"/>
                <a:gd name="T2" fmla="*/ 37 w 606"/>
                <a:gd name="T3" fmla="*/ 681 h 820"/>
                <a:gd name="T4" fmla="*/ 77 w 606"/>
                <a:gd name="T5" fmla="*/ 306 h 820"/>
                <a:gd name="T6" fmla="*/ 152 w 606"/>
                <a:gd name="T7" fmla="*/ 0 h 820"/>
                <a:gd name="T8" fmla="*/ 228 w 606"/>
                <a:gd name="T9" fmla="*/ 117 h 820"/>
                <a:gd name="T10" fmla="*/ 380 w 606"/>
                <a:gd name="T11" fmla="*/ 235 h 820"/>
                <a:gd name="T12" fmla="*/ 455 w 606"/>
                <a:gd name="T13" fmla="*/ 287 h 820"/>
                <a:gd name="T14" fmla="*/ 606 w 606"/>
                <a:gd name="T15" fmla="*/ 324 h 820"/>
                <a:gd name="T16" fmla="*/ 606 w 606"/>
                <a:gd name="T17" fmla="*/ 228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6" h="820">
                  <a:moveTo>
                    <a:pt x="0" y="820"/>
                  </a:moveTo>
                  <a:lnTo>
                    <a:pt x="37" y="681"/>
                  </a:lnTo>
                  <a:lnTo>
                    <a:pt x="77" y="306"/>
                  </a:lnTo>
                  <a:lnTo>
                    <a:pt x="152" y="0"/>
                  </a:lnTo>
                  <a:lnTo>
                    <a:pt x="228" y="117"/>
                  </a:lnTo>
                  <a:lnTo>
                    <a:pt x="380" y="235"/>
                  </a:lnTo>
                  <a:lnTo>
                    <a:pt x="455" y="287"/>
                  </a:lnTo>
                  <a:lnTo>
                    <a:pt x="606" y="324"/>
                  </a:lnTo>
                  <a:lnTo>
                    <a:pt x="606" y="228"/>
                  </a:lnTo>
                </a:path>
              </a:pathLst>
            </a:custGeom>
            <a:noFill/>
            <a:ln w="19050" cap="flat">
              <a:solidFill>
                <a:srgbClr val="009FC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8" name="Line 117">
              <a:extLst>
                <a:ext uri="{FF2B5EF4-FFF2-40B4-BE49-F238E27FC236}">
                  <a16:creationId xmlns:a16="http://schemas.microsoft.com/office/drawing/2014/main" id="{A191B51E-03A0-377D-9C53-D4763164A1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29980" y="2896798"/>
              <a:ext cx="0" cy="129071"/>
            </a:xfrm>
            <a:prstGeom prst="line">
              <a:avLst/>
            </a:prstGeom>
            <a:noFill/>
            <a:ln w="9525" cap="flat">
              <a:solidFill>
                <a:srgbClr val="009FC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9" name="Line 118">
              <a:extLst>
                <a:ext uri="{FF2B5EF4-FFF2-40B4-BE49-F238E27FC236}">
                  <a16:creationId xmlns:a16="http://schemas.microsoft.com/office/drawing/2014/main" id="{CC5DB888-B113-B7FE-E029-1CAC8DFB4B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73142" y="2812404"/>
              <a:ext cx="0" cy="127417"/>
            </a:xfrm>
            <a:prstGeom prst="line">
              <a:avLst/>
            </a:prstGeom>
            <a:noFill/>
            <a:ln w="9525" cap="flat">
              <a:solidFill>
                <a:srgbClr val="009FC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70" name="Line 119">
              <a:extLst>
                <a:ext uri="{FF2B5EF4-FFF2-40B4-BE49-F238E27FC236}">
                  <a16:creationId xmlns:a16="http://schemas.microsoft.com/office/drawing/2014/main" id="{8B5E809B-70DD-5A4F-DF51-EDEDCED590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596350" y="2248132"/>
              <a:ext cx="0" cy="302822"/>
            </a:xfrm>
            <a:prstGeom prst="line">
              <a:avLst/>
            </a:prstGeom>
            <a:noFill/>
            <a:ln w="9525" cap="flat">
              <a:solidFill>
                <a:srgbClr val="009FC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97" name="Oval 146">
              <a:extLst>
                <a:ext uri="{FF2B5EF4-FFF2-40B4-BE49-F238E27FC236}">
                  <a16:creationId xmlns:a16="http://schemas.microsoft.com/office/drawing/2014/main" id="{B8740D0A-7563-006D-E7C5-D7C367D106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8979" y="2882832"/>
              <a:ext cx="72000" cy="72000"/>
            </a:xfrm>
            <a:prstGeom prst="ellipse">
              <a:avLst/>
            </a:prstGeom>
            <a:solidFill>
              <a:srgbClr val="51B6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98" name="Oval 147">
              <a:extLst>
                <a:ext uri="{FF2B5EF4-FFF2-40B4-BE49-F238E27FC236}">
                  <a16:creationId xmlns:a16="http://schemas.microsoft.com/office/drawing/2014/main" id="{4FC93D63-39B3-F3A4-FC24-BD77A93409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3210" y="2728941"/>
              <a:ext cx="72000" cy="72000"/>
            </a:xfrm>
            <a:prstGeom prst="ellipse">
              <a:avLst/>
            </a:prstGeom>
            <a:solidFill>
              <a:srgbClr val="51B6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99" name="Oval 148">
              <a:extLst>
                <a:ext uri="{FF2B5EF4-FFF2-40B4-BE49-F238E27FC236}">
                  <a16:creationId xmlns:a16="http://schemas.microsoft.com/office/drawing/2014/main" id="{B71C020C-2CF8-4149-D6D5-E976FEFAFB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8460" y="2776927"/>
              <a:ext cx="72000" cy="72000"/>
            </a:xfrm>
            <a:prstGeom prst="ellipse">
              <a:avLst/>
            </a:prstGeom>
            <a:solidFill>
              <a:srgbClr val="51B6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00" name="Oval 149">
              <a:extLst>
                <a:ext uri="{FF2B5EF4-FFF2-40B4-BE49-F238E27FC236}">
                  <a16:creationId xmlns:a16="http://schemas.microsoft.com/office/drawing/2014/main" id="{DE1968E6-EA8B-DBDD-BB14-9373103661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6417" y="2657784"/>
              <a:ext cx="72000" cy="72000"/>
            </a:xfrm>
            <a:prstGeom prst="ellipse">
              <a:avLst/>
            </a:prstGeom>
            <a:solidFill>
              <a:srgbClr val="51B6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01" name="Oval 150">
              <a:extLst>
                <a:ext uri="{FF2B5EF4-FFF2-40B4-BE49-F238E27FC236}">
                  <a16:creationId xmlns:a16="http://schemas.microsoft.com/office/drawing/2014/main" id="{6491B636-60D0-7593-5A57-F4C1FBC66E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59577" y="2758726"/>
              <a:ext cx="72000" cy="72000"/>
            </a:xfrm>
            <a:prstGeom prst="ellipse">
              <a:avLst/>
            </a:prstGeom>
            <a:solidFill>
              <a:srgbClr val="51B6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02" name="Oval 151">
              <a:extLst>
                <a:ext uri="{FF2B5EF4-FFF2-40B4-BE49-F238E27FC236}">
                  <a16:creationId xmlns:a16="http://schemas.microsoft.com/office/drawing/2014/main" id="{CC6BBD06-F7A1-1AFA-A569-481528E9E2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0647" y="2783547"/>
              <a:ext cx="72000" cy="72000"/>
            </a:xfrm>
            <a:prstGeom prst="ellipse">
              <a:avLst/>
            </a:prstGeom>
            <a:solidFill>
              <a:srgbClr val="51B6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03" name="Oval 152">
              <a:extLst>
                <a:ext uri="{FF2B5EF4-FFF2-40B4-BE49-F238E27FC236}">
                  <a16:creationId xmlns:a16="http://schemas.microsoft.com/office/drawing/2014/main" id="{0AEF8038-ADB7-E565-0EE8-2F64270E2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3273" y="2924202"/>
              <a:ext cx="72000" cy="72000"/>
            </a:xfrm>
            <a:prstGeom prst="ellipse">
              <a:avLst/>
            </a:prstGeom>
            <a:solidFill>
              <a:srgbClr val="51B6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04" name="Oval 153">
              <a:extLst>
                <a:ext uri="{FF2B5EF4-FFF2-40B4-BE49-F238E27FC236}">
                  <a16:creationId xmlns:a16="http://schemas.microsoft.com/office/drawing/2014/main" id="{544AAD2B-7AB8-A2B9-5CD6-9E20331E26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9625" y="3031761"/>
              <a:ext cx="72000" cy="72000"/>
            </a:xfrm>
            <a:prstGeom prst="ellipse">
              <a:avLst/>
            </a:prstGeom>
            <a:solidFill>
              <a:srgbClr val="51B6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05" name="Freeform 154">
              <a:extLst>
                <a:ext uri="{FF2B5EF4-FFF2-40B4-BE49-F238E27FC236}">
                  <a16:creationId xmlns:a16="http://schemas.microsoft.com/office/drawing/2014/main" id="{79DEAA4F-0070-C46E-240C-8FCB7EB6D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8489" y="2694917"/>
              <a:ext cx="1267263" cy="375631"/>
            </a:xfrm>
            <a:custGeom>
              <a:avLst/>
              <a:gdLst>
                <a:gd name="T0" fmla="*/ 0 w 606"/>
                <a:gd name="T1" fmla="*/ 227 h 227"/>
                <a:gd name="T2" fmla="*/ 37 w 606"/>
                <a:gd name="T3" fmla="*/ 161 h 227"/>
                <a:gd name="T4" fmla="*/ 77 w 606"/>
                <a:gd name="T5" fmla="*/ 76 h 227"/>
                <a:gd name="T6" fmla="*/ 152 w 606"/>
                <a:gd name="T7" fmla="*/ 61 h 227"/>
                <a:gd name="T8" fmla="*/ 228 w 606"/>
                <a:gd name="T9" fmla="*/ 0 h 227"/>
                <a:gd name="T10" fmla="*/ 380 w 606"/>
                <a:gd name="T11" fmla="*/ 76 h 227"/>
                <a:gd name="T12" fmla="*/ 452 w 606"/>
                <a:gd name="T13" fmla="*/ 40 h 227"/>
                <a:gd name="T14" fmla="*/ 606 w 606"/>
                <a:gd name="T15" fmla="*/ 137 h 227"/>
                <a:gd name="T16" fmla="*/ 606 w 606"/>
                <a:gd name="T17" fmla="*/ 9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6" h="227">
                  <a:moveTo>
                    <a:pt x="0" y="227"/>
                  </a:moveTo>
                  <a:lnTo>
                    <a:pt x="37" y="161"/>
                  </a:lnTo>
                  <a:lnTo>
                    <a:pt x="77" y="76"/>
                  </a:lnTo>
                  <a:lnTo>
                    <a:pt x="152" y="61"/>
                  </a:lnTo>
                  <a:lnTo>
                    <a:pt x="228" y="0"/>
                  </a:lnTo>
                  <a:lnTo>
                    <a:pt x="380" y="76"/>
                  </a:lnTo>
                  <a:lnTo>
                    <a:pt x="452" y="40"/>
                  </a:lnTo>
                  <a:lnTo>
                    <a:pt x="606" y="137"/>
                  </a:lnTo>
                  <a:lnTo>
                    <a:pt x="606" y="97"/>
                  </a:lnTo>
                </a:path>
              </a:pathLst>
            </a:custGeom>
            <a:noFill/>
            <a:ln w="19050" cap="flat">
              <a:solidFill>
                <a:srgbClr val="51B68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06" name="Line 155">
              <a:extLst>
                <a:ext uri="{FF2B5EF4-FFF2-40B4-BE49-F238E27FC236}">
                  <a16:creationId xmlns:a16="http://schemas.microsoft.com/office/drawing/2014/main" id="{163E4E14-1EF2-4ABC-1503-3FB5A776C2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545751" y="2855428"/>
              <a:ext cx="0" cy="66190"/>
            </a:xfrm>
            <a:prstGeom prst="line">
              <a:avLst/>
            </a:prstGeom>
            <a:noFill/>
            <a:ln w="9525" cap="flat">
              <a:solidFill>
                <a:srgbClr val="51B68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07" name="Line 156">
              <a:extLst>
                <a:ext uri="{FF2B5EF4-FFF2-40B4-BE49-F238E27FC236}">
                  <a16:creationId xmlns:a16="http://schemas.microsoft.com/office/drawing/2014/main" id="{4F2A4A01-2E26-7328-3513-5E2F4774E6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29980" y="2703190"/>
              <a:ext cx="0" cy="66190"/>
            </a:xfrm>
            <a:prstGeom prst="line">
              <a:avLst/>
            </a:prstGeom>
            <a:noFill/>
            <a:ln w="9525" cap="flat">
              <a:solidFill>
                <a:srgbClr val="51B68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08" name="Line 157">
              <a:extLst>
                <a:ext uri="{FF2B5EF4-FFF2-40B4-BE49-F238E27FC236}">
                  <a16:creationId xmlns:a16="http://schemas.microsoft.com/office/drawing/2014/main" id="{D7E77EF2-C942-7B9B-D264-00E52829A7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73142" y="2643619"/>
              <a:ext cx="0" cy="168786"/>
            </a:xfrm>
            <a:prstGeom prst="line">
              <a:avLst/>
            </a:prstGeom>
            <a:noFill/>
            <a:ln w="9525" cap="flat">
              <a:solidFill>
                <a:srgbClr val="51B68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09" name="Line 158">
              <a:extLst>
                <a:ext uri="{FF2B5EF4-FFF2-40B4-BE49-F238E27FC236}">
                  <a16:creationId xmlns:a16="http://schemas.microsoft.com/office/drawing/2014/main" id="{940F1906-931D-E8E9-AFE6-19A94B1BC7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55280" y="2430155"/>
              <a:ext cx="0" cy="268071"/>
            </a:xfrm>
            <a:prstGeom prst="line">
              <a:avLst/>
            </a:prstGeom>
            <a:noFill/>
            <a:ln w="9525" cap="flat">
              <a:solidFill>
                <a:srgbClr val="51B68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10" name="Line 159">
              <a:extLst>
                <a:ext uri="{FF2B5EF4-FFF2-40B4-BE49-F238E27FC236}">
                  <a16:creationId xmlns:a16="http://schemas.microsoft.com/office/drawing/2014/main" id="{E7B3B4CE-3667-D773-0A2B-21B033FC1E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596350" y="2423536"/>
              <a:ext cx="0" cy="372322"/>
            </a:xfrm>
            <a:prstGeom prst="line">
              <a:avLst/>
            </a:prstGeom>
            <a:noFill/>
            <a:ln w="9525" cap="flat">
              <a:solidFill>
                <a:srgbClr val="51B68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11" name="Line 160">
              <a:extLst>
                <a:ext uri="{FF2B5EF4-FFF2-40B4-BE49-F238E27FC236}">
                  <a16:creationId xmlns:a16="http://schemas.microsoft.com/office/drawing/2014/main" id="{9CA27A3C-DA88-2CC8-6719-9B1050A2A9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39510" y="2459941"/>
              <a:ext cx="0" cy="373976"/>
            </a:xfrm>
            <a:prstGeom prst="line">
              <a:avLst/>
            </a:prstGeom>
            <a:noFill/>
            <a:ln w="9525" cap="flat">
              <a:solidFill>
                <a:srgbClr val="51B68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12" name="Line 161">
              <a:extLst>
                <a:ext uri="{FF2B5EF4-FFF2-40B4-BE49-F238E27FC236}">
                  <a16:creationId xmlns:a16="http://schemas.microsoft.com/office/drawing/2014/main" id="{3AA4F64A-5645-EB4D-BD5D-FD8ADDC7C0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55862" y="2656857"/>
              <a:ext cx="0" cy="304476"/>
            </a:xfrm>
            <a:prstGeom prst="line">
              <a:avLst/>
            </a:prstGeom>
            <a:noFill/>
            <a:ln w="9525" cap="flat">
              <a:solidFill>
                <a:srgbClr val="51B68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13" name="Line 162">
              <a:extLst>
                <a:ext uri="{FF2B5EF4-FFF2-40B4-BE49-F238E27FC236}">
                  <a16:creationId xmlns:a16="http://schemas.microsoft.com/office/drawing/2014/main" id="{81F80F13-C5E5-BD03-4E50-DF0F32D7B9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78489" y="2807441"/>
              <a:ext cx="0" cy="263107"/>
            </a:xfrm>
            <a:prstGeom prst="line">
              <a:avLst/>
            </a:prstGeom>
            <a:noFill/>
            <a:ln w="9525" cap="flat">
              <a:solidFill>
                <a:srgbClr val="51B68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14" name="Oval 163">
              <a:extLst>
                <a:ext uri="{FF2B5EF4-FFF2-40B4-BE49-F238E27FC236}">
                  <a16:creationId xmlns:a16="http://schemas.microsoft.com/office/drawing/2014/main" id="{49A956C6-E8DC-5EF2-C4D7-8AD20B9DA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8979" y="3188964"/>
              <a:ext cx="72000" cy="72000"/>
            </a:xfrm>
            <a:prstGeom prst="ellipse">
              <a:avLst/>
            </a:prstGeom>
            <a:solidFill>
              <a:srgbClr val="0083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15" name="Oval 164">
              <a:extLst>
                <a:ext uri="{FF2B5EF4-FFF2-40B4-BE49-F238E27FC236}">
                  <a16:creationId xmlns:a16="http://schemas.microsoft.com/office/drawing/2014/main" id="{AB94C130-3AEB-8929-0F7D-4258606CCF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9027" y="2851393"/>
              <a:ext cx="72000" cy="72000"/>
            </a:xfrm>
            <a:prstGeom prst="ellipse">
              <a:avLst/>
            </a:prstGeom>
            <a:solidFill>
              <a:srgbClr val="0083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16" name="Oval 165">
              <a:extLst>
                <a:ext uri="{FF2B5EF4-FFF2-40B4-BE49-F238E27FC236}">
                  <a16:creationId xmlns:a16="http://schemas.microsoft.com/office/drawing/2014/main" id="{E1EF5E27-2435-E514-28A5-B0E557769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2187" y="2717356"/>
              <a:ext cx="72000" cy="72000"/>
            </a:xfrm>
            <a:prstGeom prst="ellipse">
              <a:avLst/>
            </a:prstGeom>
            <a:solidFill>
              <a:srgbClr val="0083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17" name="Oval 166">
              <a:extLst>
                <a:ext uri="{FF2B5EF4-FFF2-40B4-BE49-F238E27FC236}">
                  <a16:creationId xmlns:a16="http://schemas.microsoft.com/office/drawing/2014/main" id="{B28A8A3B-CB38-5C53-5CB1-91B9E1D52E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6417" y="2603178"/>
              <a:ext cx="72000" cy="72000"/>
            </a:xfrm>
            <a:prstGeom prst="ellipse">
              <a:avLst/>
            </a:prstGeom>
            <a:solidFill>
              <a:srgbClr val="0083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18" name="Oval 167">
              <a:extLst>
                <a:ext uri="{FF2B5EF4-FFF2-40B4-BE49-F238E27FC236}">
                  <a16:creationId xmlns:a16="http://schemas.microsoft.com/office/drawing/2014/main" id="{644E6A85-8DC0-1148-9F5C-082494AECA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59577" y="2662749"/>
              <a:ext cx="72000" cy="72000"/>
            </a:xfrm>
            <a:prstGeom prst="ellipse">
              <a:avLst/>
            </a:prstGeom>
            <a:solidFill>
              <a:srgbClr val="0083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19" name="Oval 168">
              <a:extLst>
                <a:ext uri="{FF2B5EF4-FFF2-40B4-BE49-F238E27FC236}">
                  <a16:creationId xmlns:a16="http://schemas.microsoft.com/office/drawing/2014/main" id="{A114B732-2A7E-B20E-1849-F15A588A56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0647" y="3136012"/>
              <a:ext cx="72000" cy="72000"/>
            </a:xfrm>
            <a:prstGeom prst="ellipse">
              <a:avLst/>
            </a:prstGeom>
            <a:solidFill>
              <a:srgbClr val="0083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0" name="Oval 169">
              <a:extLst>
                <a:ext uri="{FF2B5EF4-FFF2-40B4-BE49-F238E27FC236}">
                  <a16:creationId xmlns:a16="http://schemas.microsoft.com/office/drawing/2014/main" id="{F6A24363-8D2E-7E72-58D4-F5218BBC8B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4908" y="3539773"/>
              <a:ext cx="72000" cy="72000"/>
            </a:xfrm>
            <a:prstGeom prst="ellipse">
              <a:avLst/>
            </a:prstGeom>
            <a:solidFill>
              <a:srgbClr val="0083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1" name="Oval 170">
              <a:extLst>
                <a:ext uri="{FF2B5EF4-FFF2-40B4-BE49-F238E27FC236}">
                  <a16:creationId xmlns:a16="http://schemas.microsoft.com/office/drawing/2014/main" id="{7890228F-1384-DC31-50FA-C9EE4FD49A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9625" y="3933606"/>
              <a:ext cx="72000" cy="72000"/>
            </a:xfrm>
            <a:prstGeom prst="ellipse">
              <a:avLst/>
            </a:prstGeom>
            <a:solidFill>
              <a:srgbClr val="0083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2" name="Line 171">
              <a:extLst>
                <a:ext uri="{FF2B5EF4-FFF2-40B4-BE49-F238E27FC236}">
                  <a16:creationId xmlns:a16="http://schemas.microsoft.com/office/drawing/2014/main" id="{86E2FB32-36FE-8FFD-A022-863F88E1E8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45751" y="3169833"/>
              <a:ext cx="0" cy="57917"/>
            </a:xfrm>
            <a:prstGeom prst="line">
              <a:avLst/>
            </a:prstGeom>
            <a:noFill/>
            <a:ln w="9525" cap="flat">
              <a:solidFill>
                <a:srgbClr val="00836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3" name="Line 172">
              <a:extLst>
                <a:ext uri="{FF2B5EF4-FFF2-40B4-BE49-F238E27FC236}">
                  <a16:creationId xmlns:a16="http://schemas.microsoft.com/office/drawing/2014/main" id="{C159A740-2B6C-6002-946E-FADEBD8CAB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27890" y="2795857"/>
              <a:ext cx="0" cy="84393"/>
            </a:xfrm>
            <a:prstGeom prst="line">
              <a:avLst/>
            </a:prstGeom>
            <a:noFill/>
            <a:ln w="9525" cap="flat">
              <a:solidFill>
                <a:srgbClr val="00836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4" name="Line 173">
              <a:extLst>
                <a:ext uri="{FF2B5EF4-FFF2-40B4-BE49-F238E27FC236}">
                  <a16:creationId xmlns:a16="http://schemas.microsoft.com/office/drawing/2014/main" id="{8A9890AD-764C-45B3-CB67-DB4E43BDA7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68959" y="2660166"/>
              <a:ext cx="0" cy="102595"/>
            </a:xfrm>
            <a:prstGeom prst="line">
              <a:avLst/>
            </a:prstGeom>
            <a:noFill/>
            <a:ln w="9525" cap="flat">
              <a:solidFill>
                <a:srgbClr val="00836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5" name="Line 174">
              <a:extLst>
                <a:ext uri="{FF2B5EF4-FFF2-40B4-BE49-F238E27FC236}">
                  <a16:creationId xmlns:a16="http://schemas.microsoft.com/office/drawing/2014/main" id="{1CA9327F-8B73-FB28-EEEF-6165308450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51099" y="2469869"/>
              <a:ext cx="0" cy="165476"/>
            </a:xfrm>
            <a:prstGeom prst="line">
              <a:avLst/>
            </a:prstGeom>
            <a:noFill/>
            <a:ln w="9525" cap="flat">
              <a:solidFill>
                <a:srgbClr val="00836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6" name="Line 175">
              <a:extLst>
                <a:ext uri="{FF2B5EF4-FFF2-40B4-BE49-F238E27FC236}">
                  <a16:creationId xmlns:a16="http://schemas.microsoft.com/office/drawing/2014/main" id="{BB2E3130-D8B1-7401-B1CA-600012CD53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596350" y="2486417"/>
              <a:ext cx="0" cy="203536"/>
            </a:xfrm>
            <a:prstGeom prst="line">
              <a:avLst/>
            </a:prstGeom>
            <a:noFill/>
            <a:ln w="9525" cap="flat">
              <a:solidFill>
                <a:srgbClr val="00836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7" name="Line 176">
              <a:extLst>
                <a:ext uri="{FF2B5EF4-FFF2-40B4-BE49-F238E27FC236}">
                  <a16:creationId xmlns:a16="http://schemas.microsoft.com/office/drawing/2014/main" id="{62888886-D7C2-A679-0B3A-0A42B7671D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39510" y="2830607"/>
              <a:ext cx="0" cy="329298"/>
            </a:xfrm>
            <a:prstGeom prst="line">
              <a:avLst/>
            </a:prstGeom>
            <a:noFill/>
            <a:ln w="9525" cap="flat">
              <a:solidFill>
                <a:srgbClr val="00836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8" name="Line 177">
              <a:extLst>
                <a:ext uri="{FF2B5EF4-FFF2-40B4-BE49-F238E27FC236}">
                  <a16:creationId xmlns:a16="http://schemas.microsoft.com/office/drawing/2014/main" id="{328D2C5B-4778-771B-99F8-E409C5B364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53771" y="3270774"/>
              <a:ext cx="0" cy="312750"/>
            </a:xfrm>
            <a:prstGeom prst="line">
              <a:avLst/>
            </a:prstGeom>
            <a:noFill/>
            <a:ln w="9525" cap="flat">
              <a:solidFill>
                <a:srgbClr val="00836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9" name="Line 178">
              <a:extLst>
                <a:ext uri="{FF2B5EF4-FFF2-40B4-BE49-F238E27FC236}">
                  <a16:creationId xmlns:a16="http://schemas.microsoft.com/office/drawing/2014/main" id="{C4A054F3-A6A8-77C4-99A0-9ABA49BBBC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78489" y="3406464"/>
              <a:ext cx="0" cy="551036"/>
            </a:xfrm>
            <a:prstGeom prst="line">
              <a:avLst/>
            </a:prstGeom>
            <a:noFill/>
            <a:ln w="9525" cap="flat">
              <a:solidFill>
                <a:srgbClr val="00836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0" name="Freeform 179">
              <a:extLst>
                <a:ext uri="{FF2B5EF4-FFF2-40B4-BE49-F238E27FC236}">
                  <a16:creationId xmlns:a16="http://schemas.microsoft.com/office/drawing/2014/main" id="{0CEB5409-F0C5-F487-1FC4-96187ABEE6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8489" y="2635346"/>
              <a:ext cx="1267263" cy="1343666"/>
            </a:xfrm>
            <a:custGeom>
              <a:avLst/>
              <a:gdLst>
                <a:gd name="T0" fmla="*/ 606 w 606"/>
                <a:gd name="T1" fmla="*/ 358 h 812"/>
                <a:gd name="T2" fmla="*/ 454 w 606"/>
                <a:gd name="T3" fmla="*/ 148 h 812"/>
                <a:gd name="T4" fmla="*/ 378 w 606"/>
                <a:gd name="T5" fmla="*/ 77 h 812"/>
                <a:gd name="T6" fmla="*/ 226 w 606"/>
                <a:gd name="T7" fmla="*/ 0 h 812"/>
                <a:gd name="T8" fmla="*/ 152 w 606"/>
                <a:gd name="T9" fmla="*/ 40 h 812"/>
                <a:gd name="T10" fmla="*/ 77 w 606"/>
                <a:gd name="T11" fmla="*/ 327 h 812"/>
                <a:gd name="T12" fmla="*/ 36 w 606"/>
                <a:gd name="T13" fmla="*/ 573 h 812"/>
                <a:gd name="T14" fmla="*/ 0 w 606"/>
                <a:gd name="T15" fmla="*/ 812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6" h="812">
                  <a:moveTo>
                    <a:pt x="606" y="358"/>
                  </a:moveTo>
                  <a:lnTo>
                    <a:pt x="454" y="148"/>
                  </a:lnTo>
                  <a:lnTo>
                    <a:pt x="378" y="77"/>
                  </a:lnTo>
                  <a:lnTo>
                    <a:pt x="226" y="0"/>
                  </a:lnTo>
                  <a:lnTo>
                    <a:pt x="152" y="40"/>
                  </a:lnTo>
                  <a:lnTo>
                    <a:pt x="77" y="327"/>
                  </a:lnTo>
                  <a:lnTo>
                    <a:pt x="36" y="573"/>
                  </a:lnTo>
                  <a:lnTo>
                    <a:pt x="0" y="812"/>
                  </a:lnTo>
                </a:path>
              </a:pathLst>
            </a:custGeom>
            <a:noFill/>
            <a:ln w="19050" cap="flat">
              <a:solidFill>
                <a:srgbClr val="00836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46" name="Line 195">
              <a:extLst>
                <a:ext uri="{FF2B5EF4-FFF2-40B4-BE49-F238E27FC236}">
                  <a16:creationId xmlns:a16="http://schemas.microsoft.com/office/drawing/2014/main" id="{F20B6216-672E-BFBA-D0E3-AF5B0EC710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94258" y="1781489"/>
              <a:ext cx="0" cy="287928"/>
            </a:xfrm>
            <a:prstGeom prst="line">
              <a:avLst/>
            </a:prstGeom>
            <a:noFill/>
            <a:ln w="9525" cap="flat">
              <a:solidFill>
                <a:srgbClr val="F8AA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47" name="Freeform 196">
              <a:extLst>
                <a:ext uri="{FF2B5EF4-FFF2-40B4-BE49-F238E27FC236}">
                  <a16:creationId xmlns:a16="http://schemas.microsoft.com/office/drawing/2014/main" id="{17D8602C-58F3-C637-E472-FEB449C6B3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8489" y="2069417"/>
              <a:ext cx="1267263" cy="1323808"/>
            </a:xfrm>
            <a:custGeom>
              <a:avLst/>
              <a:gdLst>
                <a:gd name="T0" fmla="*/ 0 w 606"/>
                <a:gd name="T1" fmla="*/ 800 h 800"/>
                <a:gd name="T2" fmla="*/ 39 w 606"/>
                <a:gd name="T3" fmla="*/ 157 h 800"/>
                <a:gd name="T4" fmla="*/ 75 w 606"/>
                <a:gd name="T5" fmla="*/ 105 h 800"/>
                <a:gd name="T6" fmla="*/ 152 w 606"/>
                <a:gd name="T7" fmla="*/ 0 h 800"/>
                <a:gd name="T8" fmla="*/ 226 w 606"/>
                <a:gd name="T9" fmla="*/ 32 h 800"/>
                <a:gd name="T10" fmla="*/ 378 w 606"/>
                <a:gd name="T11" fmla="*/ 136 h 800"/>
                <a:gd name="T12" fmla="*/ 455 w 606"/>
                <a:gd name="T13" fmla="*/ 129 h 800"/>
                <a:gd name="T14" fmla="*/ 606 w 606"/>
                <a:gd name="T15" fmla="*/ 134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6" h="800">
                  <a:moveTo>
                    <a:pt x="0" y="800"/>
                  </a:moveTo>
                  <a:lnTo>
                    <a:pt x="39" y="157"/>
                  </a:lnTo>
                  <a:lnTo>
                    <a:pt x="75" y="105"/>
                  </a:lnTo>
                  <a:lnTo>
                    <a:pt x="152" y="0"/>
                  </a:lnTo>
                  <a:lnTo>
                    <a:pt x="226" y="32"/>
                  </a:lnTo>
                  <a:lnTo>
                    <a:pt x="378" y="136"/>
                  </a:lnTo>
                  <a:lnTo>
                    <a:pt x="455" y="129"/>
                  </a:lnTo>
                  <a:lnTo>
                    <a:pt x="606" y="134"/>
                  </a:lnTo>
                </a:path>
              </a:pathLst>
            </a:custGeom>
            <a:noFill/>
            <a:ln w="19050" cap="flat">
              <a:solidFill>
                <a:srgbClr val="F8AA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48" name="Oval 197">
              <a:extLst>
                <a:ext uri="{FF2B5EF4-FFF2-40B4-BE49-F238E27FC236}">
                  <a16:creationId xmlns:a16="http://schemas.microsoft.com/office/drawing/2014/main" id="{E4F8B31B-6D32-10D8-7247-9F4085FF14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8979" y="2254024"/>
              <a:ext cx="72000" cy="72000"/>
            </a:xfrm>
            <a:prstGeom prst="ellipse">
              <a:avLst/>
            </a:prstGeom>
            <a:solidFill>
              <a:srgbClr val="F8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49" name="Oval 198">
              <a:extLst>
                <a:ext uri="{FF2B5EF4-FFF2-40B4-BE49-F238E27FC236}">
                  <a16:creationId xmlns:a16="http://schemas.microsoft.com/office/drawing/2014/main" id="{DF43C98C-6F4A-36C2-A6B9-426E8D100F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3210" y="2245751"/>
              <a:ext cx="72000" cy="72000"/>
            </a:xfrm>
            <a:prstGeom prst="ellipse">
              <a:avLst/>
            </a:prstGeom>
            <a:solidFill>
              <a:srgbClr val="F8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50" name="Oval 199">
              <a:extLst>
                <a:ext uri="{FF2B5EF4-FFF2-40B4-BE49-F238E27FC236}">
                  <a16:creationId xmlns:a16="http://schemas.microsoft.com/office/drawing/2014/main" id="{8EBA5AF3-DA2B-7D69-B71C-250F715ED6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6369" y="2255678"/>
              <a:ext cx="72000" cy="72000"/>
            </a:xfrm>
            <a:prstGeom prst="ellipse">
              <a:avLst/>
            </a:prstGeom>
            <a:solidFill>
              <a:srgbClr val="F8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51" name="Oval 200">
              <a:extLst>
                <a:ext uri="{FF2B5EF4-FFF2-40B4-BE49-F238E27FC236}">
                  <a16:creationId xmlns:a16="http://schemas.microsoft.com/office/drawing/2014/main" id="{F57474B5-5C6E-1626-25D6-03D0FC9293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6417" y="2085237"/>
              <a:ext cx="72000" cy="72000"/>
            </a:xfrm>
            <a:prstGeom prst="ellipse">
              <a:avLst/>
            </a:prstGeom>
            <a:solidFill>
              <a:srgbClr val="F8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52" name="Oval 201">
              <a:extLst>
                <a:ext uri="{FF2B5EF4-FFF2-40B4-BE49-F238E27FC236}">
                  <a16:creationId xmlns:a16="http://schemas.microsoft.com/office/drawing/2014/main" id="{9050E1E7-0DD8-C19F-97C5-E7FA7A8280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59577" y="2030631"/>
              <a:ext cx="72000" cy="72000"/>
            </a:xfrm>
            <a:prstGeom prst="ellipse">
              <a:avLst/>
            </a:prstGeom>
            <a:solidFill>
              <a:srgbClr val="F8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53" name="Oval 202">
              <a:extLst>
                <a:ext uri="{FF2B5EF4-FFF2-40B4-BE49-F238E27FC236}">
                  <a16:creationId xmlns:a16="http://schemas.microsoft.com/office/drawing/2014/main" id="{4343A901-8BB0-DB26-9A40-2E605B599B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8556" y="2204381"/>
              <a:ext cx="72000" cy="72000"/>
            </a:xfrm>
            <a:prstGeom prst="ellipse">
              <a:avLst/>
            </a:prstGeom>
            <a:solidFill>
              <a:srgbClr val="F8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54" name="Oval 203">
              <a:extLst>
                <a:ext uri="{FF2B5EF4-FFF2-40B4-BE49-F238E27FC236}">
                  <a16:creationId xmlns:a16="http://schemas.microsoft.com/office/drawing/2014/main" id="{A500DB21-BBD6-DC6A-39E0-5CD0CC252F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3273" y="2292084"/>
              <a:ext cx="72000" cy="72000"/>
            </a:xfrm>
            <a:prstGeom prst="ellipse">
              <a:avLst/>
            </a:prstGeom>
            <a:solidFill>
              <a:srgbClr val="F8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55" name="Oval 204">
              <a:extLst>
                <a:ext uri="{FF2B5EF4-FFF2-40B4-BE49-F238E27FC236}">
                  <a16:creationId xmlns:a16="http://schemas.microsoft.com/office/drawing/2014/main" id="{69507291-EA97-C90D-3B28-1047D98CE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9625" y="3356094"/>
              <a:ext cx="72000" cy="72000"/>
            </a:xfrm>
            <a:prstGeom prst="ellipse">
              <a:avLst/>
            </a:prstGeom>
            <a:solidFill>
              <a:srgbClr val="F8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" name="Line 206">
              <a:extLst>
                <a:ext uri="{FF2B5EF4-FFF2-40B4-BE49-F238E27FC236}">
                  <a16:creationId xmlns:a16="http://schemas.microsoft.com/office/drawing/2014/main" id="{A05BB1EA-3D3C-12B3-AE63-B5731EC890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45751" y="1895667"/>
              <a:ext cx="0" cy="392179"/>
            </a:xfrm>
            <a:prstGeom prst="line">
              <a:avLst/>
            </a:prstGeom>
            <a:noFill/>
            <a:ln w="9525" cap="flat">
              <a:solidFill>
                <a:srgbClr val="F8AA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4" name="Line 207">
              <a:extLst>
                <a:ext uri="{FF2B5EF4-FFF2-40B4-BE49-F238E27FC236}">
                  <a16:creationId xmlns:a16="http://schemas.microsoft.com/office/drawing/2014/main" id="{E674CE6C-12D8-C1A5-55C3-F24F58CB0A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29982" y="1908905"/>
              <a:ext cx="0" cy="393833"/>
            </a:xfrm>
            <a:prstGeom prst="line">
              <a:avLst/>
            </a:prstGeom>
            <a:noFill/>
            <a:ln w="9525" cap="flat">
              <a:solidFill>
                <a:srgbClr val="F8AA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5" name="Line 208">
              <a:extLst>
                <a:ext uri="{FF2B5EF4-FFF2-40B4-BE49-F238E27FC236}">
                  <a16:creationId xmlns:a16="http://schemas.microsoft.com/office/drawing/2014/main" id="{E4BE48E2-1852-6FC5-311F-38391A55D9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68959" y="1956893"/>
              <a:ext cx="0" cy="337571"/>
            </a:xfrm>
            <a:prstGeom prst="line">
              <a:avLst/>
            </a:prstGeom>
            <a:noFill/>
            <a:ln w="9525" cap="flat">
              <a:solidFill>
                <a:srgbClr val="F8AA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Line 209">
              <a:extLst>
                <a:ext uri="{FF2B5EF4-FFF2-40B4-BE49-F238E27FC236}">
                  <a16:creationId xmlns:a16="http://schemas.microsoft.com/office/drawing/2014/main" id="{41E74C56-4085-FC87-85C3-727FEE8105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51099" y="2003226"/>
              <a:ext cx="0" cy="119143"/>
            </a:xfrm>
            <a:prstGeom prst="line">
              <a:avLst/>
            </a:prstGeom>
            <a:noFill/>
            <a:ln w="9525" cap="flat">
              <a:solidFill>
                <a:srgbClr val="F8AA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7" name="Line 210">
              <a:extLst>
                <a:ext uri="{FF2B5EF4-FFF2-40B4-BE49-F238E27FC236}">
                  <a16:creationId xmlns:a16="http://schemas.microsoft.com/office/drawing/2014/main" id="{F9649FF1-67F1-0566-D456-BD5436446E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35328" y="1895667"/>
              <a:ext cx="0" cy="339226"/>
            </a:xfrm>
            <a:prstGeom prst="line">
              <a:avLst/>
            </a:prstGeom>
            <a:noFill/>
            <a:ln w="9525" cap="flat">
              <a:solidFill>
                <a:srgbClr val="F8AA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8" name="Line 211">
              <a:extLst>
                <a:ext uri="{FF2B5EF4-FFF2-40B4-BE49-F238E27FC236}">
                  <a16:creationId xmlns:a16="http://schemas.microsoft.com/office/drawing/2014/main" id="{3A1D8BF5-ECEA-8A20-C1FF-6E68DC1C7F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60046" y="1956893"/>
              <a:ext cx="0" cy="339226"/>
            </a:xfrm>
            <a:prstGeom prst="line">
              <a:avLst/>
            </a:prstGeom>
            <a:noFill/>
            <a:ln w="9525" cap="flat">
              <a:solidFill>
                <a:srgbClr val="F8AA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4" name="Freeform 227">
              <a:extLst>
                <a:ext uri="{FF2B5EF4-FFF2-40B4-BE49-F238E27FC236}">
                  <a16:creationId xmlns:a16="http://schemas.microsoft.com/office/drawing/2014/main" id="{544E88FD-AE60-38C1-DD21-682CA73F4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8489" y="1433988"/>
              <a:ext cx="1267263" cy="398798"/>
            </a:xfrm>
            <a:custGeom>
              <a:avLst/>
              <a:gdLst>
                <a:gd name="T0" fmla="*/ 0 w 606"/>
                <a:gd name="T1" fmla="*/ 241 h 241"/>
                <a:gd name="T2" fmla="*/ 39 w 606"/>
                <a:gd name="T3" fmla="*/ 162 h 241"/>
                <a:gd name="T4" fmla="*/ 75 w 606"/>
                <a:gd name="T5" fmla="*/ 62 h 241"/>
                <a:gd name="T6" fmla="*/ 152 w 606"/>
                <a:gd name="T7" fmla="*/ 0 h 241"/>
                <a:gd name="T8" fmla="*/ 226 w 606"/>
                <a:gd name="T9" fmla="*/ 52 h 241"/>
                <a:gd name="T10" fmla="*/ 378 w 606"/>
                <a:gd name="T11" fmla="*/ 83 h 241"/>
                <a:gd name="T12" fmla="*/ 455 w 606"/>
                <a:gd name="T13" fmla="*/ 162 h 241"/>
                <a:gd name="T14" fmla="*/ 606 w 606"/>
                <a:gd name="T15" fmla="*/ 21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6" h="241">
                  <a:moveTo>
                    <a:pt x="0" y="241"/>
                  </a:moveTo>
                  <a:lnTo>
                    <a:pt x="39" y="162"/>
                  </a:lnTo>
                  <a:lnTo>
                    <a:pt x="75" y="62"/>
                  </a:lnTo>
                  <a:lnTo>
                    <a:pt x="152" y="0"/>
                  </a:lnTo>
                  <a:lnTo>
                    <a:pt x="226" y="52"/>
                  </a:lnTo>
                  <a:lnTo>
                    <a:pt x="378" y="83"/>
                  </a:lnTo>
                  <a:lnTo>
                    <a:pt x="455" y="162"/>
                  </a:lnTo>
                  <a:lnTo>
                    <a:pt x="606" y="215"/>
                  </a:lnTo>
                </a:path>
              </a:pathLst>
            </a:custGeom>
            <a:noFill/>
            <a:ln w="19050" cap="flat">
              <a:solidFill>
                <a:srgbClr val="C5440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5" name="Oval 228">
              <a:extLst>
                <a:ext uri="{FF2B5EF4-FFF2-40B4-BE49-F238E27FC236}">
                  <a16:creationId xmlns:a16="http://schemas.microsoft.com/office/drawing/2014/main" id="{0B0DA3EB-26B5-B9B5-D671-12D4D13A6A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8980" y="1750976"/>
              <a:ext cx="72000" cy="72000"/>
            </a:xfrm>
            <a:prstGeom prst="ellipse">
              <a:avLst/>
            </a:prstGeom>
            <a:solidFill>
              <a:srgbClr val="C54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6" name="Oval 229">
              <a:extLst>
                <a:ext uri="{FF2B5EF4-FFF2-40B4-BE49-F238E27FC236}">
                  <a16:creationId xmlns:a16="http://schemas.microsoft.com/office/drawing/2014/main" id="{4EAD86E4-3E1F-A93A-09EC-F499724873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3210" y="1664929"/>
              <a:ext cx="72000" cy="72000"/>
            </a:xfrm>
            <a:prstGeom prst="ellipse">
              <a:avLst/>
            </a:prstGeom>
            <a:solidFill>
              <a:srgbClr val="C54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7" name="Oval 230">
              <a:extLst>
                <a:ext uri="{FF2B5EF4-FFF2-40B4-BE49-F238E27FC236}">
                  <a16:creationId xmlns:a16="http://schemas.microsoft.com/office/drawing/2014/main" id="{A51987AB-B240-B48F-8E7F-F0F8F0EC0D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6370" y="1534202"/>
              <a:ext cx="72000" cy="72000"/>
            </a:xfrm>
            <a:prstGeom prst="ellipse">
              <a:avLst/>
            </a:prstGeom>
            <a:solidFill>
              <a:srgbClr val="C54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8" name="Oval 231">
              <a:extLst>
                <a:ext uri="{FF2B5EF4-FFF2-40B4-BE49-F238E27FC236}">
                  <a16:creationId xmlns:a16="http://schemas.microsoft.com/office/drawing/2014/main" id="{E46BFDEB-EECE-FCAF-962A-4F09C5835E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6417" y="1486215"/>
              <a:ext cx="72000" cy="72000"/>
            </a:xfrm>
            <a:prstGeom prst="ellipse">
              <a:avLst/>
            </a:prstGeom>
            <a:solidFill>
              <a:srgbClr val="C54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9" name="Oval 232">
              <a:extLst>
                <a:ext uri="{FF2B5EF4-FFF2-40B4-BE49-F238E27FC236}">
                  <a16:creationId xmlns:a16="http://schemas.microsoft.com/office/drawing/2014/main" id="{A6240F3E-42A0-CE13-49C5-7F85895EBA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59579" y="1396858"/>
              <a:ext cx="72000" cy="72000"/>
            </a:xfrm>
            <a:prstGeom prst="ellipse">
              <a:avLst/>
            </a:prstGeom>
            <a:solidFill>
              <a:srgbClr val="C54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0" name="Oval 233">
              <a:extLst>
                <a:ext uri="{FF2B5EF4-FFF2-40B4-BE49-F238E27FC236}">
                  <a16:creationId xmlns:a16="http://schemas.microsoft.com/office/drawing/2014/main" id="{F0DC4759-ED59-4141-58BE-3BB36766BE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8556" y="1496143"/>
              <a:ext cx="72000" cy="72000"/>
            </a:xfrm>
            <a:prstGeom prst="ellipse">
              <a:avLst/>
            </a:prstGeom>
            <a:solidFill>
              <a:srgbClr val="C54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1" name="Oval 234">
              <a:extLst>
                <a:ext uri="{FF2B5EF4-FFF2-40B4-BE49-F238E27FC236}">
                  <a16:creationId xmlns:a16="http://schemas.microsoft.com/office/drawing/2014/main" id="{BA07C935-BEF5-9F6C-2186-3158B7FBB7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3273" y="1664929"/>
              <a:ext cx="72000" cy="72000"/>
            </a:xfrm>
            <a:prstGeom prst="ellipse">
              <a:avLst/>
            </a:prstGeom>
            <a:solidFill>
              <a:srgbClr val="C54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2" name="Oval 235">
              <a:extLst>
                <a:ext uri="{FF2B5EF4-FFF2-40B4-BE49-F238E27FC236}">
                  <a16:creationId xmlns:a16="http://schemas.microsoft.com/office/drawing/2014/main" id="{390C2780-E08C-1209-4D26-F5AEC35E0D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9625" y="1795655"/>
              <a:ext cx="72000" cy="72000"/>
            </a:xfrm>
            <a:prstGeom prst="ellipse">
              <a:avLst/>
            </a:prstGeom>
            <a:solidFill>
              <a:srgbClr val="C54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81" name="Line 30">
              <a:extLst>
                <a:ext uri="{FF2B5EF4-FFF2-40B4-BE49-F238E27FC236}">
                  <a16:creationId xmlns:a16="http://schemas.microsoft.com/office/drawing/2014/main" id="{4F35263E-F70F-55EB-D470-C4312F46D0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71460" y="2355690"/>
              <a:ext cx="0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grpSp>
        <p:nvGrpSpPr>
          <p:cNvPr id="273" name="Group 272">
            <a:extLst>
              <a:ext uri="{FF2B5EF4-FFF2-40B4-BE49-F238E27FC236}">
                <a16:creationId xmlns:a16="http://schemas.microsoft.com/office/drawing/2014/main" id="{A425B875-0307-7E93-9197-B193C7C8115D}"/>
              </a:ext>
            </a:extLst>
          </p:cNvPr>
          <p:cNvGrpSpPr/>
          <p:nvPr/>
        </p:nvGrpSpPr>
        <p:grpSpPr>
          <a:xfrm>
            <a:off x="849176" y="1018644"/>
            <a:ext cx="5174457" cy="4724170"/>
            <a:chOff x="849176" y="1018644"/>
            <a:chExt cx="5174457" cy="4724170"/>
          </a:xfrm>
        </p:grpSpPr>
        <p:sp>
          <p:nvSpPr>
            <p:cNvPr id="57" name="Rectangle 6">
              <a:extLst>
                <a:ext uri="{FF2B5EF4-FFF2-40B4-BE49-F238E27FC236}">
                  <a16:creationId xmlns:a16="http://schemas.microsoft.com/office/drawing/2014/main" id="{386BF0CC-5468-B6D7-F27E-B95763A58D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5405" y="2262018"/>
              <a:ext cx="494292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00" b="1" i="0" u="none" strike="noStrike" cap="none" normalizeH="0" baseline="0" noProof="0" dirty="0">
                  <a:ln>
                    <a:noFill/>
                  </a:ln>
                  <a:effectLst/>
                  <a:latin typeface="+mn-lt"/>
                </a:rPr>
                <a:t>1000</a:t>
              </a:r>
              <a:endParaRPr kumimoji="0" lang="en-US" sz="1800" b="0" i="0" u="none" strike="noStrike" cap="none" normalizeH="0" baseline="0" noProof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58" name="Rectangle 7">
              <a:extLst>
                <a:ext uri="{FF2B5EF4-FFF2-40B4-BE49-F238E27FC236}">
                  <a16:creationId xmlns:a16="http://schemas.microsoft.com/office/drawing/2014/main" id="{081E2866-D470-0E07-21B7-82E060E391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978" y="3613129"/>
              <a:ext cx="370719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00" b="1" i="0" u="none" strike="noStrike" cap="none" normalizeH="0" baseline="0" noProof="0" dirty="0">
                  <a:ln>
                    <a:noFill/>
                  </a:ln>
                  <a:effectLst/>
                  <a:latin typeface="+mn-lt"/>
                </a:rPr>
                <a:t>100</a:t>
              </a:r>
              <a:endParaRPr kumimoji="0" lang="en-US" sz="1800" b="0" i="0" u="none" strike="noStrike" cap="none" normalizeH="0" baseline="0" noProof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59" name="Rectangle 8">
              <a:extLst>
                <a:ext uri="{FF2B5EF4-FFF2-40B4-BE49-F238E27FC236}">
                  <a16:creationId xmlns:a16="http://schemas.microsoft.com/office/drawing/2014/main" id="{1E07A55F-1670-6284-7CD2-C22A225D27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551" y="4964241"/>
              <a:ext cx="247145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00" b="1" i="0" u="none" strike="noStrike" cap="none" normalizeH="0" baseline="0" noProof="0" dirty="0">
                  <a:ln>
                    <a:noFill/>
                  </a:ln>
                  <a:effectLst/>
                  <a:latin typeface="+mn-lt"/>
                </a:rPr>
                <a:t>10</a:t>
              </a:r>
              <a:endParaRPr kumimoji="0" lang="en-US" sz="1800" b="0" i="0" u="none" strike="noStrike" cap="none" normalizeH="0" baseline="0" noProof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60" name="Rectangle 9">
              <a:extLst>
                <a:ext uri="{FF2B5EF4-FFF2-40B4-BE49-F238E27FC236}">
                  <a16:creationId xmlns:a16="http://schemas.microsoft.com/office/drawing/2014/main" id="{FE298191-230A-06A3-B96C-FECD5650B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1828" y="5542759"/>
              <a:ext cx="97784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00" b="1" i="0" u="none" strike="noStrike" cap="none" normalizeH="0" baseline="0" noProof="0" dirty="0">
                  <a:ln>
                    <a:noFill/>
                  </a:ln>
                  <a:effectLst/>
                  <a:latin typeface="+mn-lt"/>
                </a:rPr>
                <a:t>0</a:t>
              </a:r>
              <a:endParaRPr kumimoji="0" lang="en-US" sz="1800" b="0" i="0" u="none" strike="noStrike" cap="none" normalizeH="0" baseline="0" noProof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61" name="Line 10">
              <a:extLst>
                <a:ext uri="{FF2B5EF4-FFF2-40B4-BE49-F238E27FC236}">
                  <a16:creationId xmlns:a16="http://schemas.microsoft.com/office/drawing/2014/main" id="{0901CDAD-B2D1-D87E-AA44-283F5A6A22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9877" y="2355690"/>
              <a:ext cx="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62" name="Line 11">
              <a:extLst>
                <a:ext uri="{FF2B5EF4-FFF2-40B4-BE49-F238E27FC236}">
                  <a16:creationId xmlns:a16="http://schemas.microsoft.com/office/drawing/2014/main" id="{F11AAB5A-3A84-02AD-A374-643B6073CA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84140" y="2355690"/>
              <a:ext cx="85739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63" name="Line 12">
              <a:extLst>
                <a:ext uri="{FF2B5EF4-FFF2-40B4-BE49-F238E27FC236}">
                  <a16:creationId xmlns:a16="http://schemas.microsoft.com/office/drawing/2014/main" id="{598BA57B-EC3B-3B5D-042E-F248F354BC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84140" y="3707630"/>
              <a:ext cx="85739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64" name="Line 13">
              <a:extLst>
                <a:ext uri="{FF2B5EF4-FFF2-40B4-BE49-F238E27FC236}">
                  <a16:creationId xmlns:a16="http://schemas.microsoft.com/office/drawing/2014/main" id="{55846954-FE25-B516-59E9-5A0EAC995B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4140" y="5056260"/>
              <a:ext cx="85739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65" name="Line 14">
              <a:extLst>
                <a:ext uri="{FF2B5EF4-FFF2-40B4-BE49-F238E27FC236}">
                  <a16:creationId xmlns:a16="http://schemas.microsoft.com/office/drawing/2014/main" id="{E5A5D538-7C5D-7F2D-2528-2C617077AA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78997" y="5455057"/>
              <a:ext cx="0" cy="7115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66" name="Rectangle 15">
              <a:extLst>
                <a:ext uri="{FF2B5EF4-FFF2-40B4-BE49-F238E27FC236}">
                  <a16:creationId xmlns:a16="http://schemas.microsoft.com/office/drawing/2014/main" id="{27E43075-5D9F-45D6-3EBC-C907A7740E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0208" y="5542759"/>
              <a:ext cx="97784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00" b="1" i="0" u="none" strike="noStrike" cap="none" normalizeH="0" baseline="0" noProof="0" dirty="0">
                  <a:ln>
                    <a:noFill/>
                  </a:ln>
                  <a:effectLst/>
                  <a:latin typeface="+mn-lt"/>
                </a:rPr>
                <a:t>5</a:t>
              </a:r>
              <a:endParaRPr kumimoji="0" lang="en-US" sz="1800" b="0" i="0" u="none" strike="noStrike" cap="none" normalizeH="0" baseline="0" noProof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67" name="Line 16">
              <a:extLst>
                <a:ext uri="{FF2B5EF4-FFF2-40B4-BE49-F238E27FC236}">
                  <a16:creationId xmlns:a16="http://schemas.microsoft.com/office/drawing/2014/main" id="{63BD4260-B2B0-AA01-8E6F-9DC6489D78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67378" y="5455057"/>
              <a:ext cx="0" cy="7115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68" name="Rectangle 17">
              <a:extLst>
                <a:ext uri="{FF2B5EF4-FFF2-40B4-BE49-F238E27FC236}">
                  <a16:creationId xmlns:a16="http://schemas.microsoft.com/office/drawing/2014/main" id="{9E75D2F3-EF1A-82F5-634D-F511FEA2CB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0837" y="5542759"/>
              <a:ext cx="195566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00" b="1" i="0" u="none" strike="noStrike" cap="none" normalizeH="0" baseline="0" noProof="0" dirty="0">
                  <a:ln>
                    <a:noFill/>
                  </a:ln>
                  <a:effectLst/>
                  <a:latin typeface="+mn-lt"/>
                </a:rPr>
                <a:t>10</a:t>
              </a:r>
              <a:endParaRPr kumimoji="0" lang="en-US" sz="1800" b="0" i="0" u="none" strike="noStrike" cap="none" normalizeH="0" baseline="0" noProof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69" name="Line 18">
              <a:extLst>
                <a:ext uri="{FF2B5EF4-FFF2-40B4-BE49-F238E27FC236}">
                  <a16:creationId xmlns:a16="http://schemas.microsoft.com/office/drawing/2014/main" id="{3EB2D209-6141-B0C8-0D7B-19F1BB778D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59938" y="5455057"/>
              <a:ext cx="0" cy="7115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70" name="Rectangle 19">
              <a:extLst>
                <a:ext uri="{FF2B5EF4-FFF2-40B4-BE49-F238E27FC236}">
                  <a16:creationId xmlns:a16="http://schemas.microsoft.com/office/drawing/2014/main" id="{C3704B90-B590-F959-FDAB-79F838EF3D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9216" y="5542759"/>
              <a:ext cx="195566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00" b="1" i="0" u="none" strike="noStrike" cap="none" normalizeH="0" baseline="0" noProof="0" dirty="0">
                  <a:ln>
                    <a:noFill/>
                  </a:ln>
                  <a:effectLst/>
                  <a:latin typeface="+mn-lt"/>
                </a:rPr>
                <a:t>15</a:t>
              </a:r>
              <a:endParaRPr kumimoji="0" lang="en-US" sz="1800" b="0" i="0" u="none" strike="noStrike" cap="none" normalizeH="0" baseline="0" noProof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71" name="Line 20">
              <a:extLst>
                <a:ext uri="{FF2B5EF4-FFF2-40B4-BE49-F238E27FC236}">
                  <a16:creationId xmlns:a16="http://schemas.microsoft.com/office/drawing/2014/main" id="{331B3ABD-6287-732E-A79A-4012BD17B6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48318" y="5455057"/>
              <a:ext cx="0" cy="7115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72" name="Rectangle 21">
              <a:extLst>
                <a:ext uri="{FF2B5EF4-FFF2-40B4-BE49-F238E27FC236}">
                  <a16:creationId xmlns:a16="http://schemas.microsoft.com/office/drawing/2014/main" id="{F30BA287-D4C2-6A8C-00DA-401932BE3B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7595" y="5542759"/>
              <a:ext cx="195566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00" b="1" i="0" u="none" strike="noStrike" cap="none" normalizeH="0" baseline="0" noProof="0" dirty="0">
                  <a:ln>
                    <a:noFill/>
                  </a:ln>
                  <a:effectLst/>
                  <a:latin typeface="+mn-lt"/>
                </a:rPr>
                <a:t>20</a:t>
              </a:r>
              <a:endParaRPr kumimoji="0" lang="en-US" sz="1800" b="0" i="0" u="none" strike="noStrike" cap="none" normalizeH="0" baseline="0" noProof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73" name="Line 22">
              <a:extLst>
                <a:ext uri="{FF2B5EF4-FFF2-40B4-BE49-F238E27FC236}">
                  <a16:creationId xmlns:a16="http://schemas.microsoft.com/office/drawing/2014/main" id="{03699C2E-B9B9-0072-4D11-66E1A48A2D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36698" y="5455057"/>
              <a:ext cx="0" cy="7115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74" name="Rectangle 23">
              <a:extLst>
                <a:ext uri="{FF2B5EF4-FFF2-40B4-BE49-F238E27FC236}">
                  <a16:creationId xmlns:a16="http://schemas.microsoft.com/office/drawing/2014/main" id="{4D5352DF-E91D-0432-2FE8-E83F08A9E4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8067" y="5542759"/>
              <a:ext cx="195566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00" b="1" i="0" u="none" strike="noStrike" cap="none" normalizeH="0" baseline="0" noProof="0" dirty="0">
                  <a:ln>
                    <a:noFill/>
                  </a:ln>
                  <a:effectLst/>
                  <a:latin typeface="+mn-lt"/>
                </a:rPr>
                <a:t>25</a:t>
              </a:r>
              <a:endParaRPr kumimoji="0" lang="en-US" sz="1800" b="0" i="0" u="none" strike="noStrike" cap="none" normalizeH="0" baseline="0" noProof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75" name="Line 24">
              <a:extLst>
                <a:ext uri="{FF2B5EF4-FFF2-40B4-BE49-F238E27FC236}">
                  <a16:creationId xmlns:a16="http://schemas.microsoft.com/office/drawing/2014/main" id="{863BA060-891C-917F-8888-3277E1F21F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929259" y="5455057"/>
              <a:ext cx="0" cy="7115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76" name="Line 25">
              <a:extLst>
                <a:ext uri="{FF2B5EF4-FFF2-40B4-BE49-F238E27FC236}">
                  <a16:creationId xmlns:a16="http://schemas.microsoft.com/office/drawing/2014/main" id="{321C5108-5A92-E959-FAD0-D153E3B025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69877" y="3932678"/>
              <a:ext cx="4188657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77" name="Line 26">
              <a:extLst>
                <a:ext uri="{FF2B5EF4-FFF2-40B4-BE49-F238E27FC236}">
                  <a16:creationId xmlns:a16="http://schemas.microsoft.com/office/drawing/2014/main" id="{569C36D1-F2DD-B5D0-D69C-5158DB81B8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69877" y="5186986"/>
              <a:ext cx="4188657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78" name="Rectangle 27">
              <a:extLst>
                <a:ext uri="{FF2B5EF4-FFF2-40B4-BE49-F238E27FC236}">
                  <a16:creationId xmlns:a16="http://schemas.microsoft.com/office/drawing/2014/main" id="{51E74707-60EA-D9DB-3ACD-11899B9007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9877" y="1018644"/>
              <a:ext cx="4188657" cy="349155"/>
            </a:xfrm>
            <a:prstGeom prst="rect">
              <a:avLst/>
            </a:prstGeom>
            <a:solidFill>
              <a:srgbClr val="EDEDED"/>
            </a:solidFill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79" name="Freeform 28">
              <a:extLst>
                <a:ext uri="{FF2B5EF4-FFF2-40B4-BE49-F238E27FC236}">
                  <a16:creationId xmlns:a16="http://schemas.microsoft.com/office/drawing/2014/main" id="{C849C691-BB9E-793A-023A-574101D13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9877" y="1018644"/>
              <a:ext cx="4188657" cy="4436413"/>
            </a:xfrm>
            <a:custGeom>
              <a:avLst/>
              <a:gdLst>
                <a:gd name="T0" fmla="*/ 2003 w 2003"/>
                <a:gd name="T1" fmla="*/ 0 h 2681"/>
                <a:gd name="T2" fmla="*/ 2003 w 2003"/>
                <a:gd name="T3" fmla="*/ 2681 h 2681"/>
                <a:gd name="T4" fmla="*/ 0 w 2003"/>
                <a:gd name="T5" fmla="*/ 2681 h 2681"/>
                <a:gd name="T6" fmla="*/ 0 w 2003"/>
                <a:gd name="T7" fmla="*/ 0 h 2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3" h="2681">
                  <a:moveTo>
                    <a:pt x="2003" y="0"/>
                  </a:moveTo>
                  <a:lnTo>
                    <a:pt x="2003" y="2681"/>
                  </a:lnTo>
                  <a:lnTo>
                    <a:pt x="0" y="2681"/>
                  </a:lnTo>
                  <a:lnTo>
                    <a:pt x="0" y="0"/>
                  </a:lnTo>
                </a:path>
              </a:pathLst>
            </a:cu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97" name="Rectangle 46">
              <a:extLst>
                <a:ext uri="{FF2B5EF4-FFF2-40B4-BE49-F238E27FC236}">
                  <a16:creationId xmlns:a16="http://schemas.microsoft.com/office/drawing/2014/main" id="{D0FCFC63-1730-FA56-7167-F502661B85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8417" y="1065641"/>
              <a:ext cx="67256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noProof="0" dirty="0">
                  <a:ln>
                    <a:noFill/>
                  </a:ln>
                  <a:effectLst/>
                  <a:latin typeface="+mn-lt"/>
                </a:rPr>
                <a:t>Day 1</a:t>
              </a:r>
              <a:endParaRPr kumimoji="0" lang="en-US" b="1" i="0" u="none" strike="noStrike" cap="none" normalizeH="0" baseline="0" noProof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29" name="Freeform 78">
              <a:extLst>
                <a:ext uri="{FF2B5EF4-FFF2-40B4-BE49-F238E27FC236}">
                  <a16:creationId xmlns:a16="http://schemas.microsoft.com/office/drawing/2014/main" id="{D0370607-BC10-3F65-062E-8721DADBC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4280" y="3427975"/>
              <a:ext cx="1817245" cy="906809"/>
            </a:xfrm>
            <a:custGeom>
              <a:avLst/>
              <a:gdLst>
                <a:gd name="T0" fmla="*/ 869 w 869"/>
                <a:gd name="T1" fmla="*/ 476 h 548"/>
                <a:gd name="T2" fmla="*/ 571 w 869"/>
                <a:gd name="T3" fmla="*/ 269 h 548"/>
                <a:gd name="T4" fmla="*/ 341 w 869"/>
                <a:gd name="T5" fmla="*/ 226 h 548"/>
                <a:gd name="T6" fmla="*/ 190 w 869"/>
                <a:gd name="T7" fmla="*/ 94 h 548"/>
                <a:gd name="T8" fmla="*/ 115 w 869"/>
                <a:gd name="T9" fmla="*/ 0 h 548"/>
                <a:gd name="T10" fmla="*/ 40 w 869"/>
                <a:gd name="T11" fmla="*/ 156 h 548"/>
                <a:gd name="T12" fmla="*/ 0 w 869"/>
                <a:gd name="T13" fmla="*/ 548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548">
                  <a:moveTo>
                    <a:pt x="869" y="476"/>
                  </a:moveTo>
                  <a:lnTo>
                    <a:pt x="571" y="269"/>
                  </a:lnTo>
                  <a:lnTo>
                    <a:pt x="341" y="226"/>
                  </a:lnTo>
                  <a:lnTo>
                    <a:pt x="190" y="94"/>
                  </a:lnTo>
                  <a:lnTo>
                    <a:pt x="115" y="0"/>
                  </a:lnTo>
                  <a:lnTo>
                    <a:pt x="40" y="156"/>
                  </a:lnTo>
                  <a:lnTo>
                    <a:pt x="0" y="548"/>
                  </a:lnTo>
                </a:path>
              </a:pathLst>
            </a:custGeom>
            <a:noFill/>
            <a:ln w="19050" cap="flat">
              <a:solidFill>
                <a:srgbClr val="CE767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0" name="Oval 79">
              <a:extLst>
                <a:ext uri="{FF2B5EF4-FFF2-40B4-BE49-F238E27FC236}">
                  <a16:creationId xmlns:a16="http://schemas.microsoft.com/office/drawing/2014/main" id="{95E66880-F9EC-6F92-6926-5AD2C279AA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3214" y="3835975"/>
              <a:ext cx="72000" cy="72000"/>
            </a:xfrm>
            <a:prstGeom prst="ellipse">
              <a:avLst/>
            </a:prstGeom>
            <a:solidFill>
              <a:srgbClr val="CE76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1" name="Oval 80">
              <a:extLst>
                <a:ext uri="{FF2B5EF4-FFF2-40B4-BE49-F238E27FC236}">
                  <a16:creationId xmlns:a16="http://schemas.microsoft.com/office/drawing/2014/main" id="{C8254AD0-28D5-74D5-BE4D-D438826908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4755" y="4180164"/>
              <a:ext cx="72000" cy="72000"/>
            </a:xfrm>
            <a:prstGeom prst="ellipse">
              <a:avLst/>
            </a:prstGeom>
            <a:solidFill>
              <a:srgbClr val="CE76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2" name="Oval 81">
              <a:extLst>
                <a:ext uri="{FF2B5EF4-FFF2-40B4-BE49-F238E27FC236}">
                  <a16:creationId xmlns:a16="http://schemas.microsoft.com/office/drawing/2014/main" id="{C6703864-0E6F-45AA-CF87-BB6189F989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0605" y="3764821"/>
              <a:ext cx="72000" cy="72000"/>
            </a:xfrm>
            <a:prstGeom prst="ellipse">
              <a:avLst/>
            </a:prstGeom>
            <a:solidFill>
              <a:srgbClr val="CE76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3" name="Oval 82">
              <a:extLst>
                <a:ext uri="{FF2B5EF4-FFF2-40B4-BE49-F238E27FC236}">
                  <a16:creationId xmlns:a16="http://schemas.microsoft.com/office/drawing/2014/main" id="{A23B425F-DA6C-BD1C-9287-5FB760169C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4835" y="3544736"/>
              <a:ext cx="72000" cy="72000"/>
            </a:xfrm>
            <a:prstGeom prst="ellipse">
              <a:avLst/>
            </a:prstGeom>
            <a:solidFill>
              <a:srgbClr val="CE76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4" name="Oval 83">
              <a:extLst>
                <a:ext uri="{FF2B5EF4-FFF2-40B4-BE49-F238E27FC236}">
                  <a16:creationId xmlns:a16="http://schemas.microsoft.com/office/drawing/2014/main" id="{6DCAF2EC-EE16-2C11-5821-6D73C08372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7995" y="3390845"/>
              <a:ext cx="72000" cy="72000"/>
            </a:xfrm>
            <a:prstGeom prst="ellipse">
              <a:avLst/>
            </a:prstGeom>
            <a:solidFill>
              <a:srgbClr val="CE76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5" name="Oval 84">
              <a:extLst>
                <a:ext uri="{FF2B5EF4-FFF2-40B4-BE49-F238E27FC236}">
                  <a16:creationId xmlns:a16="http://schemas.microsoft.com/office/drawing/2014/main" id="{26BD51B5-1527-997E-7311-D1D84E9E0C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9065" y="3648987"/>
              <a:ext cx="72000" cy="72000"/>
            </a:xfrm>
            <a:prstGeom prst="ellipse">
              <a:avLst/>
            </a:prstGeom>
            <a:solidFill>
              <a:srgbClr val="CE76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6" name="Oval 85">
              <a:extLst>
                <a:ext uri="{FF2B5EF4-FFF2-40B4-BE49-F238E27FC236}">
                  <a16:creationId xmlns:a16="http://schemas.microsoft.com/office/drawing/2014/main" id="{E7D685FA-A546-43D7-38D5-5AD3EDD424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1691" y="4294343"/>
              <a:ext cx="72000" cy="72000"/>
            </a:xfrm>
            <a:prstGeom prst="ellipse">
              <a:avLst/>
            </a:prstGeom>
            <a:solidFill>
              <a:srgbClr val="CE76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7" name="Line 86">
              <a:extLst>
                <a:ext uri="{FF2B5EF4-FFF2-40B4-BE49-F238E27FC236}">
                  <a16:creationId xmlns:a16="http://schemas.microsoft.com/office/drawing/2014/main" id="{95DDD81E-95A2-DB5A-0507-B72E9188B8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9986" y="3596761"/>
              <a:ext cx="0" cy="266417"/>
            </a:xfrm>
            <a:prstGeom prst="line">
              <a:avLst/>
            </a:prstGeom>
            <a:noFill/>
            <a:ln w="9525" cap="flat">
              <a:solidFill>
                <a:srgbClr val="CE767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8" name="Line 87">
              <a:extLst>
                <a:ext uri="{FF2B5EF4-FFF2-40B4-BE49-F238E27FC236}">
                  <a16:creationId xmlns:a16="http://schemas.microsoft.com/office/drawing/2014/main" id="{E6319B60-E2D3-C24D-E2BD-D7D30E908F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4768" y="3101988"/>
              <a:ext cx="0" cy="339226"/>
            </a:xfrm>
            <a:prstGeom prst="line">
              <a:avLst/>
            </a:prstGeom>
            <a:noFill/>
            <a:ln w="9525" cap="flat">
              <a:solidFill>
                <a:srgbClr val="CE767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9" name="Line 88">
              <a:extLst>
                <a:ext uri="{FF2B5EF4-FFF2-40B4-BE49-F238E27FC236}">
                  <a16:creationId xmlns:a16="http://schemas.microsoft.com/office/drawing/2014/main" id="{58474EC1-BA08-2B27-EBF0-C5533C91F3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7928" y="3427975"/>
              <a:ext cx="0" cy="261452"/>
            </a:xfrm>
            <a:prstGeom prst="line">
              <a:avLst/>
            </a:prstGeom>
            <a:noFill/>
            <a:ln w="9525" cap="flat">
              <a:solidFill>
                <a:srgbClr val="CE767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40" name="Line 89">
              <a:extLst>
                <a:ext uri="{FF2B5EF4-FFF2-40B4-BE49-F238E27FC236}">
                  <a16:creationId xmlns:a16="http://schemas.microsoft.com/office/drawing/2014/main" id="{0FCDCBFF-11EE-E1DF-A25F-17A3311A28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71527" y="3960808"/>
              <a:ext cx="0" cy="264762"/>
            </a:xfrm>
            <a:prstGeom prst="line">
              <a:avLst/>
            </a:prstGeom>
            <a:noFill/>
            <a:ln w="9525" cap="flat">
              <a:solidFill>
                <a:srgbClr val="CE767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41" name="Line 90">
              <a:extLst>
                <a:ext uri="{FF2B5EF4-FFF2-40B4-BE49-F238E27FC236}">
                  <a16:creationId xmlns:a16="http://schemas.microsoft.com/office/drawing/2014/main" id="{68B6A26A-FB6B-7644-C2B2-D2745E2066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7378" y="3562011"/>
              <a:ext cx="0" cy="264762"/>
            </a:xfrm>
            <a:prstGeom prst="line">
              <a:avLst/>
            </a:prstGeom>
            <a:noFill/>
            <a:ln w="9525" cap="flat">
              <a:solidFill>
                <a:srgbClr val="CE767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42" name="Line 91">
              <a:extLst>
                <a:ext uri="{FF2B5EF4-FFF2-40B4-BE49-F238E27FC236}">
                  <a16:creationId xmlns:a16="http://schemas.microsoft.com/office/drawing/2014/main" id="{374D9369-D8B7-5E3C-6799-1C69BBE7A6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51606" y="3320416"/>
              <a:ext cx="0" cy="264762"/>
            </a:xfrm>
            <a:prstGeom prst="line">
              <a:avLst/>
            </a:prstGeom>
            <a:noFill/>
            <a:ln w="9525" cap="flat">
              <a:solidFill>
                <a:srgbClr val="CE767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71" name="Freeform 120">
              <a:extLst>
                <a:ext uri="{FF2B5EF4-FFF2-40B4-BE49-F238E27FC236}">
                  <a16:creationId xmlns:a16="http://schemas.microsoft.com/office/drawing/2014/main" id="{BACA6C6F-DFAE-C72A-5B9D-4B9E5FB31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4280" y="2684988"/>
              <a:ext cx="3720230" cy="1237761"/>
            </a:xfrm>
            <a:custGeom>
              <a:avLst/>
              <a:gdLst>
                <a:gd name="T0" fmla="*/ 1779 w 1779"/>
                <a:gd name="T1" fmla="*/ 329 h 748"/>
                <a:gd name="T2" fmla="*/ 869 w 1779"/>
                <a:gd name="T3" fmla="*/ 343 h 748"/>
                <a:gd name="T4" fmla="*/ 571 w 1779"/>
                <a:gd name="T5" fmla="*/ 254 h 748"/>
                <a:gd name="T6" fmla="*/ 341 w 1779"/>
                <a:gd name="T7" fmla="*/ 87 h 748"/>
                <a:gd name="T8" fmla="*/ 190 w 1779"/>
                <a:gd name="T9" fmla="*/ 41 h 748"/>
                <a:gd name="T10" fmla="*/ 115 w 1779"/>
                <a:gd name="T11" fmla="*/ 0 h 748"/>
                <a:gd name="T12" fmla="*/ 40 w 1779"/>
                <a:gd name="T13" fmla="*/ 111 h 748"/>
                <a:gd name="T14" fmla="*/ 0 w 1779"/>
                <a:gd name="T15" fmla="*/ 748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79" h="748">
                  <a:moveTo>
                    <a:pt x="1779" y="329"/>
                  </a:moveTo>
                  <a:lnTo>
                    <a:pt x="869" y="343"/>
                  </a:lnTo>
                  <a:lnTo>
                    <a:pt x="571" y="254"/>
                  </a:lnTo>
                  <a:lnTo>
                    <a:pt x="341" y="87"/>
                  </a:lnTo>
                  <a:lnTo>
                    <a:pt x="190" y="41"/>
                  </a:lnTo>
                  <a:lnTo>
                    <a:pt x="115" y="0"/>
                  </a:lnTo>
                  <a:lnTo>
                    <a:pt x="40" y="111"/>
                  </a:lnTo>
                  <a:lnTo>
                    <a:pt x="0" y="748"/>
                  </a:lnTo>
                </a:path>
              </a:pathLst>
            </a:custGeom>
            <a:noFill/>
            <a:ln w="19050" cap="flat">
              <a:solidFill>
                <a:srgbClr val="009FC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72" name="Oval 121">
              <a:extLst>
                <a:ext uri="{FF2B5EF4-FFF2-40B4-BE49-F238E27FC236}">
                  <a16:creationId xmlns:a16="http://schemas.microsoft.com/office/drawing/2014/main" id="{BA446FBB-5C57-CBE9-CAB4-6CF139C0F9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5648" y="3195583"/>
              <a:ext cx="72000" cy="72000"/>
            </a:xfrm>
            <a:prstGeom prst="ellipse">
              <a:avLst/>
            </a:prstGeom>
            <a:solidFill>
              <a:srgbClr val="00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73" name="Oval 122">
              <a:extLst>
                <a:ext uri="{FF2B5EF4-FFF2-40B4-BE49-F238E27FC236}">
                  <a16:creationId xmlns:a16="http://schemas.microsoft.com/office/drawing/2014/main" id="{4707DF0E-0CE1-596B-5639-92C2DC4682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3214" y="3068166"/>
              <a:ext cx="72000" cy="72000"/>
            </a:xfrm>
            <a:prstGeom prst="ellipse">
              <a:avLst/>
            </a:prstGeom>
            <a:solidFill>
              <a:srgbClr val="00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74" name="Oval 123">
              <a:extLst>
                <a:ext uri="{FF2B5EF4-FFF2-40B4-BE49-F238E27FC236}">
                  <a16:creationId xmlns:a16="http://schemas.microsoft.com/office/drawing/2014/main" id="{33F157E2-6AC9-F673-8896-2DC9E45CD8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4755" y="3217094"/>
              <a:ext cx="72000" cy="72000"/>
            </a:xfrm>
            <a:prstGeom prst="ellipse">
              <a:avLst/>
            </a:prstGeom>
            <a:solidFill>
              <a:srgbClr val="00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75" name="Oval 124">
              <a:extLst>
                <a:ext uri="{FF2B5EF4-FFF2-40B4-BE49-F238E27FC236}">
                  <a16:creationId xmlns:a16="http://schemas.microsoft.com/office/drawing/2014/main" id="{69E4CA36-7320-98F8-F4F3-9982D16D5E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0605" y="2790166"/>
              <a:ext cx="72000" cy="72000"/>
            </a:xfrm>
            <a:prstGeom prst="ellipse">
              <a:avLst/>
            </a:prstGeom>
            <a:solidFill>
              <a:srgbClr val="00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76" name="Oval 125">
              <a:extLst>
                <a:ext uri="{FF2B5EF4-FFF2-40B4-BE49-F238E27FC236}">
                  <a16:creationId xmlns:a16="http://schemas.microsoft.com/office/drawing/2014/main" id="{98CB90EC-459B-44B9-E121-E7660E1612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4835" y="2717357"/>
              <a:ext cx="72000" cy="72000"/>
            </a:xfrm>
            <a:prstGeom prst="ellipse">
              <a:avLst/>
            </a:prstGeom>
            <a:solidFill>
              <a:srgbClr val="00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77" name="Oval 126">
              <a:extLst>
                <a:ext uri="{FF2B5EF4-FFF2-40B4-BE49-F238E27FC236}">
                  <a16:creationId xmlns:a16="http://schemas.microsoft.com/office/drawing/2014/main" id="{B1910304-331C-F51E-AAE2-0F705A2772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7995" y="2647857"/>
              <a:ext cx="72000" cy="72000"/>
            </a:xfrm>
            <a:prstGeom prst="ellipse">
              <a:avLst/>
            </a:prstGeom>
            <a:solidFill>
              <a:srgbClr val="00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78" name="Oval 127">
              <a:extLst>
                <a:ext uri="{FF2B5EF4-FFF2-40B4-BE49-F238E27FC236}">
                  <a16:creationId xmlns:a16="http://schemas.microsoft.com/office/drawing/2014/main" id="{E0CF317E-8C93-492E-760A-9C8095C815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9065" y="2831535"/>
              <a:ext cx="72000" cy="72000"/>
            </a:xfrm>
            <a:prstGeom prst="ellipse">
              <a:avLst/>
            </a:prstGeom>
            <a:solidFill>
              <a:srgbClr val="00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79" name="Oval 128">
              <a:extLst>
                <a:ext uri="{FF2B5EF4-FFF2-40B4-BE49-F238E27FC236}">
                  <a16:creationId xmlns:a16="http://schemas.microsoft.com/office/drawing/2014/main" id="{57A375EE-8127-1EF1-55FC-F5E2B42C13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1691" y="3882308"/>
              <a:ext cx="72000" cy="72000"/>
            </a:xfrm>
            <a:prstGeom prst="ellipse">
              <a:avLst/>
            </a:prstGeom>
            <a:solidFill>
              <a:srgbClr val="00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80" name="Line 129">
              <a:extLst>
                <a:ext uri="{FF2B5EF4-FFF2-40B4-BE49-F238E27FC236}">
                  <a16:creationId xmlns:a16="http://schemas.microsoft.com/office/drawing/2014/main" id="{04119DB4-7CB1-8B37-A524-E16965B967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9986" y="2905071"/>
              <a:ext cx="0" cy="191952"/>
            </a:xfrm>
            <a:prstGeom prst="line">
              <a:avLst/>
            </a:prstGeom>
            <a:noFill/>
            <a:ln w="9525" cap="flat">
              <a:solidFill>
                <a:srgbClr val="009FC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81" name="Line 130">
              <a:extLst>
                <a:ext uri="{FF2B5EF4-FFF2-40B4-BE49-F238E27FC236}">
                  <a16:creationId xmlns:a16="http://schemas.microsoft.com/office/drawing/2014/main" id="{0016FFF6-191A-E3BC-B09A-4A12E39836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7928" y="2769381"/>
              <a:ext cx="0" cy="102595"/>
            </a:xfrm>
            <a:prstGeom prst="line">
              <a:avLst/>
            </a:prstGeom>
            <a:noFill/>
            <a:ln w="9525" cap="flat">
              <a:solidFill>
                <a:srgbClr val="009FC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82" name="Line 131">
              <a:extLst>
                <a:ext uri="{FF2B5EF4-FFF2-40B4-BE49-F238E27FC236}">
                  <a16:creationId xmlns:a16="http://schemas.microsoft.com/office/drawing/2014/main" id="{B12424EB-6823-04C2-DC66-49B143D1E0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71527" y="3072202"/>
              <a:ext cx="0" cy="193607"/>
            </a:xfrm>
            <a:prstGeom prst="line">
              <a:avLst/>
            </a:prstGeom>
            <a:noFill/>
            <a:ln w="9525" cap="flat">
              <a:solidFill>
                <a:srgbClr val="009FC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83" name="Line 132">
              <a:extLst>
                <a:ext uri="{FF2B5EF4-FFF2-40B4-BE49-F238E27FC236}">
                  <a16:creationId xmlns:a16="http://schemas.microsoft.com/office/drawing/2014/main" id="{E07F1E6C-7F51-6195-838D-C5BAC43907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51606" y="2570809"/>
              <a:ext cx="0" cy="157203"/>
            </a:xfrm>
            <a:prstGeom prst="line">
              <a:avLst/>
            </a:prstGeom>
            <a:noFill/>
            <a:ln w="9525" cap="flat">
              <a:solidFill>
                <a:srgbClr val="009FC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84" name="Line 133">
              <a:extLst>
                <a:ext uri="{FF2B5EF4-FFF2-40B4-BE49-F238E27FC236}">
                  <a16:creationId xmlns:a16="http://schemas.microsoft.com/office/drawing/2014/main" id="{D965E2D9-6804-2512-7188-F8EF1444D8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7378" y="2714774"/>
              <a:ext cx="0" cy="127417"/>
            </a:xfrm>
            <a:prstGeom prst="line">
              <a:avLst/>
            </a:prstGeom>
            <a:noFill/>
            <a:ln w="9525" cap="flat">
              <a:solidFill>
                <a:srgbClr val="009FC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85" name="Freeform 134">
              <a:extLst>
                <a:ext uri="{FF2B5EF4-FFF2-40B4-BE49-F238E27FC236}">
                  <a16:creationId xmlns:a16="http://schemas.microsoft.com/office/drawing/2014/main" id="{EBC0F076-4A7C-A618-EBAB-90AA9AECE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4280" y="2790893"/>
              <a:ext cx="1817245" cy="1464464"/>
            </a:xfrm>
            <a:custGeom>
              <a:avLst/>
              <a:gdLst>
                <a:gd name="T0" fmla="*/ 869 w 869"/>
                <a:gd name="T1" fmla="*/ 533 h 885"/>
                <a:gd name="T2" fmla="*/ 571 w 869"/>
                <a:gd name="T3" fmla="*/ 379 h 885"/>
                <a:gd name="T4" fmla="*/ 341 w 869"/>
                <a:gd name="T5" fmla="*/ 210 h 885"/>
                <a:gd name="T6" fmla="*/ 190 w 869"/>
                <a:gd name="T7" fmla="*/ 88 h 885"/>
                <a:gd name="T8" fmla="*/ 115 w 869"/>
                <a:gd name="T9" fmla="*/ 0 h 885"/>
                <a:gd name="T10" fmla="*/ 40 w 869"/>
                <a:gd name="T11" fmla="*/ 269 h 885"/>
                <a:gd name="T12" fmla="*/ 0 w 869"/>
                <a:gd name="T13" fmla="*/ 885 h 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885">
                  <a:moveTo>
                    <a:pt x="869" y="533"/>
                  </a:moveTo>
                  <a:lnTo>
                    <a:pt x="571" y="379"/>
                  </a:lnTo>
                  <a:lnTo>
                    <a:pt x="341" y="210"/>
                  </a:lnTo>
                  <a:lnTo>
                    <a:pt x="190" y="88"/>
                  </a:lnTo>
                  <a:lnTo>
                    <a:pt x="115" y="0"/>
                  </a:lnTo>
                  <a:lnTo>
                    <a:pt x="40" y="269"/>
                  </a:lnTo>
                  <a:lnTo>
                    <a:pt x="0" y="885"/>
                  </a:lnTo>
                </a:path>
              </a:pathLst>
            </a:custGeom>
            <a:noFill/>
            <a:ln w="19050" cap="flat">
              <a:solidFill>
                <a:srgbClr val="51B68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86" name="Oval 135">
              <a:extLst>
                <a:ext uri="{FF2B5EF4-FFF2-40B4-BE49-F238E27FC236}">
                  <a16:creationId xmlns:a16="http://schemas.microsoft.com/office/drawing/2014/main" id="{BA234748-8EDC-8790-33CF-8D6891877A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3214" y="3379261"/>
              <a:ext cx="72000" cy="72000"/>
            </a:xfrm>
            <a:prstGeom prst="ellipse">
              <a:avLst/>
            </a:prstGeom>
            <a:solidFill>
              <a:srgbClr val="51B6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87" name="Oval 136">
              <a:extLst>
                <a:ext uri="{FF2B5EF4-FFF2-40B4-BE49-F238E27FC236}">
                  <a16:creationId xmlns:a16="http://schemas.microsoft.com/office/drawing/2014/main" id="{4712BDE4-784F-0E0E-8E1D-3B57B52F55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4755" y="3637403"/>
              <a:ext cx="72000" cy="72000"/>
            </a:xfrm>
            <a:prstGeom prst="ellipse">
              <a:avLst/>
            </a:prstGeom>
            <a:solidFill>
              <a:srgbClr val="51B6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88" name="Oval 137">
              <a:extLst>
                <a:ext uri="{FF2B5EF4-FFF2-40B4-BE49-F238E27FC236}">
                  <a16:creationId xmlns:a16="http://schemas.microsoft.com/office/drawing/2014/main" id="{B415DBFB-D1EB-4457-A7F6-AE63FFCD5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0605" y="3099607"/>
              <a:ext cx="72000" cy="72000"/>
            </a:xfrm>
            <a:prstGeom prst="ellipse">
              <a:avLst/>
            </a:prstGeom>
            <a:solidFill>
              <a:srgbClr val="51B6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89" name="Oval 138">
              <a:extLst>
                <a:ext uri="{FF2B5EF4-FFF2-40B4-BE49-F238E27FC236}">
                  <a16:creationId xmlns:a16="http://schemas.microsoft.com/office/drawing/2014/main" id="{B0587527-DB09-A774-00E1-B92225B528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4835" y="2899380"/>
              <a:ext cx="72000" cy="72000"/>
            </a:xfrm>
            <a:prstGeom prst="ellipse">
              <a:avLst/>
            </a:prstGeom>
            <a:solidFill>
              <a:srgbClr val="51B6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90" name="Oval 139">
              <a:extLst>
                <a:ext uri="{FF2B5EF4-FFF2-40B4-BE49-F238E27FC236}">
                  <a16:creationId xmlns:a16="http://schemas.microsoft.com/office/drawing/2014/main" id="{777FBB18-4FFB-1463-897A-4E21606F5C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7995" y="2752107"/>
              <a:ext cx="72000" cy="72000"/>
            </a:xfrm>
            <a:prstGeom prst="ellipse">
              <a:avLst/>
            </a:prstGeom>
            <a:solidFill>
              <a:srgbClr val="51B6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91" name="Oval 140">
              <a:extLst>
                <a:ext uri="{FF2B5EF4-FFF2-40B4-BE49-F238E27FC236}">
                  <a16:creationId xmlns:a16="http://schemas.microsoft.com/office/drawing/2014/main" id="{AA8DED03-54BB-6EF2-A1BE-460013AFE5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9065" y="3197237"/>
              <a:ext cx="72000" cy="72000"/>
            </a:xfrm>
            <a:prstGeom prst="ellipse">
              <a:avLst/>
            </a:prstGeom>
            <a:solidFill>
              <a:srgbClr val="51B6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92" name="Oval 141">
              <a:extLst>
                <a:ext uri="{FF2B5EF4-FFF2-40B4-BE49-F238E27FC236}">
                  <a16:creationId xmlns:a16="http://schemas.microsoft.com/office/drawing/2014/main" id="{AB2D4825-81D6-D358-3325-20C92157C1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1691" y="4214915"/>
              <a:ext cx="72000" cy="72000"/>
            </a:xfrm>
            <a:prstGeom prst="ellipse">
              <a:avLst/>
            </a:prstGeom>
            <a:solidFill>
              <a:srgbClr val="51B6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93" name="Line 142">
              <a:extLst>
                <a:ext uri="{FF2B5EF4-FFF2-40B4-BE49-F238E27FC236}">
                  <a16:creationId xmlns:a16="http://schemas.microsoft.com/office/drawing/2014/main" id="{F3E69153-3CE3-DBE3-5016-7CEB468820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4768" y="2698226"/>
              <a:ext cx="0" cy="105905"/>
            </a:xfrm>
            <a:prstGeom prst="line">
              <a:avLst/>
            </a:prstGeom>
            <a:noFill/>
            <a:ln w="9525" cap="flat">
              <a:solidFill>
                <a:srgbClr val="51B68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94" name="Line 143">
              <a:extLst>
                <a:ext uri="{FF2B5EF4-FFF2-40B4-BE49-F238E27FC236}">
                  <a16:creationId xmlns:a16="http://schemas.microsoft.com/office/drawing/2014/main" id="{2CC0B43C-3FC1-AA9F-8B43-1CC00ABC8B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7378" y="3007666"/>
              <a:ext cx="0" cy="153893"/>
            </a:xfrm>
            <a:prstGeom prst="line">
              <a:avLst/>
            </a:prstGeom>
            <a:noFill/>
            <a:ln w="9525" cap="flat">
              <a:solidFill>
                <a:srgbClr val="51B68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95" name="Line 144">
              <a:extLst>
                <a:ext uri="{FF2B5EF4-FFF2-40B4-BE49-F238E27FC236}">
                  <a16:creationId xmlns:a16="http://schemas.microsoft.com/office/drawing/2014/main" id="{FB2FFE22-A16B-2DBC-3769-AE13CAB78B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51606" y="2815714"/>
              <a:ext cx="0" cy="124108"/>
            </a:xfrm>
            <a:prstGeom prst="line">
              <a:avLst/>
            </a:prstGeom>
            <a:noFill/>
            <a:ln w="9525" cap="flat">
              <a:solidFill>
                <a:srgbClr val="51B68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96" name="Line 145">
              <a:extLst>
                <a:ext uri="{FF2B5EF4-FFF2-40B4-BE49-F238E27FC236}">
                  <a16:creationId xmlns:a16="http://schemas.microsoft.com/office/drawing/2014/main" id="{1AFB7B0C-1DAE-453E-03A6-FA1002DE7A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54280" y="4066713"/>
              <a:ext cx="0" cy="180369"/>
            </a:xfrm>
            <a:prstGeom prst="line">
              <a:avLst/>
            </a:prstGeom>
            <a:noFill/>
            <a:ln w="9525" cap="flat">
              <a:solidFill>
                <a:srgbClr val="51B68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1" name="Freeform 180">
              <a:extLst>
                <a:ext uri="{FF2B5EF4-FFF2-40B4-BE49-F238E27FC236}">
                  <a16:creationId xmlns:a16="http://schemas.microsoft.com/office/drawing/2014/main" id="{72BB1BDD-DA4D-5303-F826-9B33DA4DB7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4280" y="2431809"/>
              <a:ext cx="3720230" cy="1628284"/>
            </a:xfrm>
            <a:custGeom>
              <a:avLst/>
              <a:gdLst>
                <a:gd name="T0" fmla="*/ 1779 w 1779"/>
                <a:gd name="T1" fmla="*/ 551 h 984"/>
                <a:gd name="T2" fmla="*/ 869 w 1779"/>
                <a:gd name="T3" fmla="*/ 305 h 984"/>
                <a:gd name="T4" fmla="*/ 571 w 1779"/>
                <a:gd name="T5" fmla="*/ 207 h 984"/>
                <a:gd name="T6" fmla="*/ 341 w 1779"/>
                <a:gd name="T7" fmla="*/ 25 h 984"/>
                <a:gd name="T8" fmla="*/ 190 w 1779"/>
                <a:gd name="T9" fmla="*/ 0 h 984"/>
                <a:gd name="T10" fmla="*/ 115 w 1779"/>
                <a:gd name="T11" fmla="*/ 166 h 984"/>
                <a:gd name="T12" fmla="*/ 40 w 1779"/>
                <a:gd name="T13" fmla="*/ 687 h 984"/>
                <a:gd name="T14" fmla="*/ 0 w 1779"/>
                <a:gd name="T15" fmla="*/ 984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79" h="984">
                  <a:moveTo>
                    <a:pt x="1779" y="551"/>
                  </a:moveTo>
                  <a:lnTo>
                    <a:pt x="869" y="305"/>
                  </a:lnTo>
                  <a:lnTo>
                    <a:pt x="571" y="207"/>
                  </a:lnTo>
                  <a:lnTo>
                    <a:pt x="341" y="25"/>
                  </a:lnTo>
                  <a:lnTo>
                    <a:pt x="190" y="0"/>
                  </a:lnTo>
                  <a:lnTo>
                    <a:pt x="115" y="166"/>
                  </a:lnTo>
                  <a:lnTo>
                    <a:pt x="40" y="687"/>
                  </a:lnTo>
                  <a:lnTo>
                    <a:pt x="0" y="984"/>
                  </a:lnTo>
                </a:path>
              </a:pathLst>
            </a:custGeom>
            <a:noFill/>
            <a:ln w="19050" cap="flat">
              <a:solidFill>
                <a:srgbClr val="00836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2" name="Oval 181">
              <a:extLst>
                <a:ext uri="{FF2B5EF4-FFF2-40B4-BE49-F238E27FC236}">
                  <a16:creationId xmlns:a16="http://schemas.microsoft.com/office/drawing/2014/main" id="{8A577820-66EF-77F5-6176-34330A4AB0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5648" y="3309761"/>
              <a:ext cx="72000" cy="72000"/>
            </a:xfrm>
            <a:prstGeom prst="ellipse">
              <a:avLst/>
            </a:prstGeom>
            <a:solidFill>
              <a:srgbClr val="0083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3" name="Oval 182">
              <a:extLst>
                <a:ext uri="{FF2B5EF4-FFF2-40B4-BE49-F238E27FC236}">
                  <a16:creationId xmlns:a16="http://schemas.microsoft.com/office/drawing/2014/main" id="{B4690684-4287-E105-3902-44073A2DF8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3214" y="2737214"/>
              <a:ext cx="72000" cy="72000"/>
            </a:xfrm>
            <a:prstGeom prst="ellipse">
              <a:avLst/>
            </a:prstGeom>
            <a:solidFill>
              <a:srgbClr val="0083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4" name="Oval 183">
              <a:extLst>
                <a:ext uri="{FF2B5EF4-FFF2-40B4-BE49-F238E27FC236}">
                  <a16:creationId xmlns:a16="http://schemas.microsoft.com/office/drawing/2014/main" id="{57EA933E-16D5-323E-449C-ED4ECAA188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4755" y="2902690"/>
              <a:ext cx="72000" cy="72000"/>
            </a:xfrm>
            <a:prstGeom prst="ellipse">
              <a:avLst/>
            </a:prstGeom>
            <a:solidFill>
              <a:srgbClr val="0083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5" name="Oval 184">
              <a:extLst>
                <a:ext uri="{FF2B5EF4-FFF2-40B4-BE49-F238E27FC236}">
                  <a16:creationId xmlns:a16="http://schemas.microsoft.com/office/drawing/2014/main" id="{A45CF2F9-F6A0-B950-CE2C-4396E5BE88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0605" y="2436047"/>
              <a:ext cx="72000" cy="72000"/>
            </a:xfrm>
            <a:prstGeom prst="ellipse">
              <a:avLst/>
            </a:prstGeom>
            <a:solidFill>
              <a:srgbClr val="0083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6" name="Oval 185">
              <a:extLst>
                <a:ext uri="{FF2B5EF4-FFF2-40B4-BE49-F238E27FC236}">
                  <a16:creationId xmlns:a16="http://schemas.microsoft.com/office/drawing/2014/main" id="{F48E01A3-3744-B179-68E3-028A7C50E7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4835" y="2394678"/>
              <a:ext cx="72000" cy="72000"/>
            </a:xfrm>
            <a:prstGeom prst="ellipse">
              <a:avLst/>
            </a:prstGeom>
            <a:solidFill>
              <a:srgbClr val="0083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7" name="Oval 186">
              <a:extLst>
                <a:ext uri="{FF2B5EF4-FFF2-40B4-BE49-F238E27FC236}">
                  <a16:creationId xmlns:a16="http://schemas.microsoft.com/office/drawing/2014/main" id="{3476B3C2-6BF0-2849-33BC-674A729663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7995" y="2669369"/>
              <a:ext cx="72000" cy="72000"/>
            </a:xfrm>
            <a:prstGeom prst="ellipse">
              <a:avLst/>
            </a:prstGeom>
            <a:solidFill>
              <a:srgbClr val="0083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8" name="Oval 187">
              <a:extLst>
                <a:ext uri="{FF2B5EF4-FFF2-40B4-BE49-F238E27FC236}">
                  <a16:creationId xmlns:a16="http://schemas.microsoft.com/office/drawing/2014/main" id="{41C9BD98-65DE-F0BC-52D6-CAB3DF8397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9065" y="3531498"/>
              <a:ext cx="72000" cy="72000"/>
            </a:xfrm>
            <a:prstGeom prst="ellipse">
              <a:avLst/>
            </a:prstGeom>
            <a:solidFill>
              <a:srgbClr val="0083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9" name="Oval 188">
              <a:extLst>
                <a:ext uri="{FF2B5EF4-FFF2-40B4-BE49-F238E27FC236}">
                  <a16:creationId xmlns:a16="http://schemas.microsoft.com/office/drawing/2014/main" id="{FA2BE30D-AD68-1FF8-E8EF-1939435644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1691" y="4017999"/>
              <a:ext cx="72000" cy="72000"/>
            </a:xfrm>
            <a:prstGeom prst="ellipse">
              <a:avLst/>
            </a:prstGeom>
            <a:solidFill>
              <a:srgbClr val="0083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40" name="Line 189">
              <a:extLst>
                <a:ext uri="{FF2B5EF4-FFF2-40B4-BE49-F238E27FC236}">
                  <a16:creationId xmlns:a16="http://schemas.microsoft.com/office/drawing/2014/main" id="{637D081E-22CD-AA52-10ED-724E21D034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74512" y="2944785"/>
              <a:ext cx="0" cy="398798"/>
            </a:xfrm>
            <a:prstGeom prst="line">
              <a:avLst/>
            </a:prstGeom>
            <a:noFill/>
            <a:ln w="9525" cap="flat">
              <a:solidFill>
                <a:srgbClr val="00836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41" name="Line 190">
              <a:extLst>
                <a:ext uri="{FF2B5EF4-FFF2-40B4-BE49-F238E27FC236}">
                  <a16:creationId xmlns:a16="http://schemas.microsoft.com/office/drawing/2014/main" id="{85155F62-0449-1FEB-B578-75913F75E7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9986" y="2502965"/>
              <a:ext cx="0" cy="263107"/>
            </a:xfrm>
            <a:prstGeom prst="line">
              <a:avLst/>
            </a:prstGeom>
            <a:noFill/>
            <a:ln w="9525" cap="flat">
              <a:solidFill>
                <a:srgbClr val="00836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42" name="Line 191">
              <a:extLst>
                <a:ext uri="{FF2B5EF4-FFF2-40B4-BE49-F238E27FC236}">
                  <a16:creationId xmlns:a16="http://schemas.microsoft.com/office/drawing/2014/main" id="{A16622A8-C3AB-D64A-C175-158079838A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7928" y="3224440"/>
              <a:ext cx="0" cy="347500"/>
            </a:xfrm>
            <a:prstGeom prst="line">
              <a:avLst/>
            </a:prstGeom>
            <a:noFill/>
            <a:ln w="9525" cap="flat">
              <a:solidFill>
                <a:srgbClr val="00836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43" name="Line 192">
              <a:extLst>
                <a:ext uri="{FF2B5EF4-FFF2-40B4-BE49-F238E27FC236}">
                  <a16:creationId xmlns:a16="http://schemas.microsoft.com/office/drawing/2014/main" id="{140077A5-AAC7-6BA0-2993-C4FAC453A9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71527" y="2618798"/>
              <a:ext cx="0" cy="307785"/>
            </a:xfrm>
            <a:prstGeom prst="line">
              <a:avLst/>
            </a:prstGeom>
            <a:noFill/>
            <a:ln w="9525" cap="flat">
              <a:solidFill>
                <a:srgbClr val="00836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44" name="Line 193">
              <a:extLst>
                <a:ext uri="{FF2B5EF4-FFF2-40B4-BE49-F238E27FC236}">
                  <a16:creationId xmlns:a16="http://schemas.microsoft.com/office/drawing/2014/main" id="{BAB8F591-5A44-2D13-C257-7F0C8A07AA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7378" y="2107476"/>
              <a:ext cx="0" cy="362393"/>
            </a:xfrm>
            <a:prstGeom prst="line">
              <a:avLst/>
            </a:prstGeom>
            <a:noFill/>
            <a:ln w="9525" cap="flat">
              <a:solidFill>
                <a:srgbClr val="00836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45" name="Line 194">
              <a:extLst>
                <a:ext uri="{FF2B5EF4-FFF2-40B4-BE49-F238E27FC236}">
                  <a16:creationId xmlns:a16="http://schemas.microsoft.com/office/drawing/2014/main" id="{3AEAC4A2-B1E7-B0D0-A820-570C34EF58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51606" y="2143881"/>
              <a:ext cx="0" cy="287928"/>
            </a:xfrm>
            <a:prstGeom prst="line">
              <a:avLst/>
            </a:prstGeom>
            <a:noFill/>
            <a:ln w="9525" cap="flat">
              <a:solidFill>
                <a:srgbClr val="00836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9" name="Freeform 212">
              <a:extLst>
                <a:ext uri="{FF2B5EF4-FFF2-40B4-BE49-F238E27FC236}">
                  <a16:creationId xmlns:a16="http://schemas.microsoft.com/office/drawing/2014/main" id="{C739FE87-2F96-EAFC-103F-A7696DD03F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4280" y="2430154"/>
              <a:ext cx="1817245" cy="1560440"/>
            </a:xfrm>
            <a:custGeom>
              <a:avLst/>
              <a:gdLst>
                <a:gd name="T0" fmla="*/ 869 w 869"/>
                <a:gd name="T1" fmla="*/ 734 h 943"/>
                <a:gd name="T2" fmla="*/ 571 w 869"/>
                <a:gd name="T3" fmla="*/ 460 h 943"/>
                <a:gd name="T4" fmla="*/ 341 w 869"/>
                <a:gd name="T5" fmla="*/ 169 h 943"/>
                <a:gd name="T6" fmla="*/ 190 w 869"/>
                <a:gd name="T7" fmla="*/ 77 h 943"/>
                <a:gd name="T8" fmla="*/ 115 w 869"/>
                <a:gd name="T9" fmla="*/ 0 h 943"/>
                <a:gd name="T10" fmla="*/ 40 w 869"/>
                <a:gd name="T11" fmla="*/ 442 h 943"/>
                <a:gd name="T12" fmla="*/ 0 w 869"/>
                <a:gd name="T13" fmla="*/ 943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43">
                  <a:moveTo>
                    <a:pt x="869" y="734"/>
                  </a:moveTo>
                  <a:lnTo>
                    <a:pt x="571" y="460"/>
                  </a:lnTo>
                  <a:lnTo>
                    <a:pt x="341" y="169"/>
                  </a:lnTo>
                  <a:lnTo>
                    <a:pt x="190" y="77"/>
                  </a:lnTo>
                  <a:lnTo>
                    <a:pt x="115" y="0"/>
                  </a:lnTo>
                  <a:lnTo>
                    <a:pt x="40" y="442"/>
                  </a:lnTo>
                  <a:lnTo>
                    <a:pt x="0" y="943"/>
                  </a:lnTo>
                </a:path>
              </a:pathLst>
            </a:custGeom>
            <a:noFill/>
            <a:ln w="19050" cap="flat">
              <a:solidFill>
                <a:srgbClr val="F8AA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0" name="Oval 213">
              <a:extLst>
                <a:ext uri="{FF2B5EF4-FFF2-40B4-BE49-F238E27FC236}">
                  <a16:creationId xmlns:a16="http://schemas.microsoft.com/office/drawing/2014/main" id="{4A720DA1-0971-2F05-388A-B800A7C342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3214" y="3154214"/>
              <a:ext cx="72000" cy="72000"/>
            </a:xfrm>
            <a:prstGeom prst="ellipse">
              <a:avLst/>
            </a:prstGeom>
            <a:solidFill>
              <a:srgbClr val="F8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1" name="Oval 214">
              <a:extLst>
                <a:ext uri="{FF2B5EF4-FFF2-40B4-BE49-F238E27FC236}">
                  <a16:creationId xmlns:a16="http://schemas.microsoft.com/office/drawing/2014/main" id="{3B267F11-B3C4-3318-90A7-48D086A5CE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4755" y="3610927"/>
              <a:ext cx="72000" cy="72000"/>
            </a:xfrm>
            <a:prstGeom prst="ellipse">
              <a:avLst/>
            </a:prstGeom>
            <a:solidFill>
              <a:srgbClr val="F8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" name="Oval 215">
              <a:extLst>
                <a:ext uri="{FF2B5EF4-FFF2-40B4-BE49-F238E27FC236}">
                  <a16:creationId xmlns:a16="http://schemas.microsoft.com/office/drawing/2014/main" id="{5F9F3296-24C2-C095-2A51-AA9B75942A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0605" y="2671023"/>
              <a:ext cx="72000" cy="72000"/>
            </a:xfrm>
            <a:prstGeom prst="ellipse">
              <a:avLst/>
            </a:prstGeom>
            <a:solidFill>
              <a:srgbClr val="F8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" name="Oval 216">
              <a:extLst>
                <a:ext uri="{FF2B5EF4-FFF2-40B4-BE49-F238E27FC236}">
                  <a16:creationId xmlns:a16="http://schemas.microsoft.com/office/drawing/2014/main" id="{8877A12F-3B1C-B0DC-4823-99E644452D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4835" y="2518786"/>
              <a:ext cx="72000" cy="72000"/>
            </a:xfrm>
            <a:prstGeom prst="ellipse">
              <a:avLst/>
            </a:prstGeom>
            <a:solidFill>
              <a:srgbClr val="F8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4" name="Oval 217">
              <a:extLst>
                <a:ext uri="{FF2B5EF4-FFF2-40B4-BE49-F238E27FC236}">
                  <a16:creationId xmlns:a16="http://schemas.microsoft.com/office/drawing/2014/main" id="{4F590BAE-57B4-9D82-1C66-377AC23476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7995" y="2391367"/>
              <a:ext cx="72000" cy="72000"/>
            </a:xfrm>
            <a:prstGeom prst="ellipse">
              <a:avLst/>
            </a:prstGeom>
            <a:solidFill>
              <a:srgbClr val="F8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5" name="Oval 218">
              <a:extLst>
                <a:ext uri="{FF2B5EF4-FFF2-40B4-BE49-F238E27FC236}">
                  <a16:creationId xmlns:a16="http://schemas.microsoft.com/office/drawing/2014/main" id="{7572E4B1-50BA-3652-2FCB-863E0C24C3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9065" y="3124427"/>
              <a:ext cx="72000" cy="72000"/>
            </a:xfrm>
            <a:prstGeom prst="ellipse">
              <a:avLst/>
            </a:prstGeom>
            <a:solidFill>
              <a:srgbClr val="F8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6" name="Oval 219">
              <a:extLst>
                <a:ext uri="{FF2B5EF4-FFF2-40B4-BE49-F238E27FC236}">
                  <a16:creationId xmlns:a16="http://schemas.microsoft.com/office/drawing/2014/main" id="{2F6F5360-015D-AED9-129F-0F9325238A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1691" y="3946843"/>
              <a:ext cx="72000" cy="72000"/>
            </a:xfrm>
            <a:prstGeom prst="ellipse">
              <a:avLst/>
            </a:prstGeom>
            <a:solidFill>
              <a:srgbClr val="F8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7" name="Line 220">
              <a:extLst>
                <a:ext uri="{FF2B5EF4-FFF2-40B4-BE49-F238E27FC236}">
                  <a16:creationId xmlns:a16="http://schemas.microsoft.com/office/drawing/2014/main" id="{B03117DD-2D3E-8E8A-0A6D-D79476ED50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9986" y="2969606"/>
              <a:ext cx="0" cy="211809"/>
            </a:xfrm>
            <a:prstGeom prst="line">
              <a:avLst/>
            </a:prstGeom>
            <a:noFill/>
            <a:ln w="9525" cap="flat">
              <a:solidFill>
                <a:srgbClr val="F8AA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8" name="Line 221">
              <a:extLst>
                <a:ext uri="{FF2B5EF4-FFF2-40B4-BE49-F238E27FC236}">
                  <a16:creationId xmlns:a16="http://schemas.microsoft.com/office/drawing/2014/main" id="{30161EDC-878A-F33E-C74F-5BF52B540D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4768" y="2277916"/>
              <a:ext cx="0" cy="165476"/>
            </a:xfrm>
            <a:prstGeom prst="line">
              <a:avLst/>
            </a:prstGeom>
            <a:noFill/>
            <a:ln w="9525" cap="flat">
              <a:solidFill>
                <a:srgbClr val="F8AA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9" name="Line 222">
              <a:extLst>
                <a:ext uri="{FF2B5EF4-FFF2-40B4-BE49-F238E27FC236}">
                  <a16:creationId xmlns:a16="http://schemas.microsoft.com/office/drawing/2014/main" id="{3EC07CD3-9845-0EAC-2C65-505194205F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7928" y="2880249"/>
              <a:ext cx="0" cy="284619"/>
            </a:xfrm>
            <a:prstGeom prst="line">
              <a:avLst/>
            </a:prstGeom>
            <a:noFill/>
            <a:ln w="9525" cap="flat">
              <a:solidFill>
                <a:srgbClr val="F8AA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0" name="Line 223">
              <a:extLst>
                <a:ext uri="{FF2B5EF4-FFF2-40B4-BE49-F238E27FC236}">
                  <a16:creationId xmlns:a16="http://schemas.microsoft.com/office/drawing/2014/main" id="{434CBE10-9339-7A6B-B5B7-A1FDFBC594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71527" y="3284011"/>
              <a:ext cx="0" cy="360738"/>
            </a:xfrm>
            <a:prstGeom prst="line">
              <a:avLst/>
            </a:prstGeom>
            <a:noFill/>
            <a:ln w="9525" cap="flat">
              <a:solidFill>
                <a:srgbClr val="F8AA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1" name="Line 224">
              <a:extLst>
                <a:ext uri="{FF2B5EF4-FFF2-40B4-BE49-F238E27FC236}">
                  <a16:creationId xmlns:a16="http://schemas.microsoft.com/office/drawing/2014/main" id="{BCCB9159-D241-F6CE-2CD3-D286F67D9F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7378" y="2256405"/>
              <a:ext cx="0" cy="466642"/>
            </a:xfrm>
            <a:prstGeom prst="line">
              <a:avLst/>
            </a:prstGeom>
            <a:noFill/>
            <a:ln w="9525" cap="flat">
              <a:solidFill>
                <a:srgbClr val="F8AA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2" name="Line 225">
              <a:extLst>
                <a:ext uri="{FF2B5EF4-FFF2-40B4-BE49-F238E27FC236}">
                  <a16:creationId xmlns:a16="http://schemas.microsoft.com/office/drawing/2014/main" id="{8CE7098C-A623-ADDA-DAFB-1DEF7F8B2D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51606" y="2299429"/>
              <a:ext cx="0" cy="258143"/>
            </a:xfrm>
            <a:prstGeom prst="line">
              <a:avLst/>
            </a:prstGeom>
            <a:noFill/>
            <a:ln w="9525" cap="flat">
              <a:solidFill>
                <a:srgbClr val="F8AA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3" name="Line 226">
              <a:extLst>
                <a:ext uri="{FF2B5EF4-FFF2-40B4-BE49-F238E27FC236}">
                  <a16:creationId xmlns:a16="http://schemas.microsoft.com/office/drawing/2014/main" id="{C0FDCF22-B3AD-C9C2-5F57-7478F92FF5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54280" y="3509058"/>
              <a:ext cx="0" cy="481536"/>
            </a:xfrm>
            <a:prstGeom prst="line">
              <a:avLst/>
            </a:prstGeom>
            <a:noFill/>
            <a:ln w="9525" cap="flat">
              <a:solidFill>
                <a:srgbClr val="F8AA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3" name="Freeform 236">
              <a:extLst>
                <a:ext uri="{FF2B5EF4-FFF2-40B4-BE49-F238E27FC236}">
                  <a16:creationId xmlns:a16="http://schemas.microsoft.com/office/drawing/2014/main" id="{7970D76A-599C-9983-6151-6F85E10AA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4280" y="1948619"/>
              <a:ext cx="3720230" cy="1423094"/>
            </a:xfrm>
            <a:custGeom>
              <a:avLst/>
              <a:gdLst>
                <a:gd name="T0" fmla="*/ 1779 w 1779"/>
                <a:gd name="T1" fmla="*/ 594 h 860"/>
                <a:gd name="T2" fmla="*/ 869 w 1779"/>
                <a:gd name="T3" fmla="*/ 309 h 860"/>
                <a:gd name="T4" fmla="*/ 571 w 1779"/>
                <a:gd name="T5" fmla="*/ 328 h 860"/>
                <a:gd name="T6" fmla="*/ 341 w 1779"/>
                <a:gd name="T7" fmla="*/ 179 h 860"/>
                <a:gd name="T8" fmla="*/ 190 w 1779"/>
                <a:gd name="T9" fmla="*/ 92 h 860"/>
                <a:gd name="T10" fmla="*/ 115 w 1779"/>
                <a:gd name="T11" fmla="*/ 0 h 860"/>
                <a:gd name="T12" fmla="*/ 40 w 1779"/>
                <a:gd name="T13" fmla="*/ 494 h 860"/>
                <a:gd name="T14" fmla="*/ 0 w 1779"/>
                <a:gd name="T15" fmla="*/ 860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79" h="860">
                  <a:moveTo>
                    <a:pt x="1779" y="594"/>
                  </a:moveTo>
                  <a:lnTo>
                    <a:pt x="869" y="309"/>
                  </a:lnTo>
                  <a:lnTo>
                    <a:pt x="571" y="328"/>
                  </a:lnTo>
                  <a:lnTo>
                    <a:pt x="341" y="179"/>
                  </a:lnTo>
                  <a:lnTo>
                    <a:pt x="190" y="92"/>
                  </a:lnTo>
                  <a:lnTo>
                    <a:pt x="115" y="0"/>
                  </a:lnTo>
                  <a:lnTo>
                    <a:pt x="40" y="494"/>
                  </a:lnTo>
                  <a:lnTo>
                    <a:pt x="0" y="860"/>
                  </a:lnTo>
                </a:path>
              </a:pathLst>
            </a:custGeom>
            <a:noFill/>
            <a:ln w="19050" cap="flat">
              <a:solidFill>
                <a:srgbClr val="C5440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4" name="Oval 237">
              <a:extLst>
                <a:ext uri="{FF2B5EF4-FFF2-40B4-BE49-F238E27FC236}">
                  <a16:creationId xmlns:a16="http://schemas.microsoft.com/office/drawing/2014/main" id="{4EAB940E-9033-AA76-B97C-2121A45622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5648" y="2894416"/>
              <a:ext cx="72000" cy="72000"/>
            </a:xfrm>
            <a:prstGeom prst="ellipse">
              <a:avLst/>
            </a:prstGeom>
            <a:solidFill>
              <a:srgbClr val="C54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5" name="Oval 238">
              <a:extLst>
                <a:ext uri="{FF2B5EF4-FFF2-40B4-BE49-F238E27FC236}">
                  <a16:creationId xmlns:a16="http://schemas.microsoft.com/office/drawing/2014/main" id="{F9A9B3DA-5BB1-40A3-C7D3-63493C146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3214" y="2454248"/>
              <a:ext cx="72000" cy="72000"/>
            </a:xfrm>
            <a:prstGeom prst="ellipse">
              <a:avLst/>
            </a:prstGeom>
            <a:solidFill>
              <a:srgbClr val="C54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6" name="Oval 239">
              <a:extLst>
                <a:ext uri="{FF2B5EF4-FFF2-40B4-BE49-F238E27FC236}">
                  <a16:creationId xmlns:a16="http://schemas.microsoft.com/office/drawing/2014/main" id="{9E842CDB-FF5C-85E9-648A-C9A1E0DAA7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4755" y="2427773"/>
              <a:ext cx="72000" cy="72000"/>
            </a:xfrm>
            <a:prstGeom prst="ellipse">
              <a:avLst/>
            </a:prstGeom>
            <a:solidFill>
              <a:srgbClr val="C54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7" name="Oval 240">
              <a:extLst>
                <a:ext uri="{FF2B5EF4-FFF2-40B4-BE49-F238E27FC236}">
                  <a16:creationId xmlns:a16="http://schemas.microsoft.com/office/drawing/2014/main" id="{12B176FA-C99D-A6DB-C05F-34A7BB4EA7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0605" y="2207691"/>
              <a:ext cx="72000" cy="72000"/>
            </a:xfrm>
            <a:prstGeom prst="ellipse">
              <a:avLst/>
            </a:prstGeom>
            <a:solidFill>
              <a:srgbClr val="C54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8" name="Oval 241">
              <a:extLst>
                <a:ext uri="{FF2B5EF4-FFF2-40B4-BE49-F238E27FC236}">
                  <a16:creationId xmlns:a16="http://schemas.microsoft.com/office/drawing/2014/main" id="{0A54EC06-3A73-3233-A15D-5DA51E5F86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4835" y="2063725"/>
              <a:ext cx="72000" cy="72000"/>
            </a:xfrm>
            <a:prstGeom prst="ellipse">
              <a:avLst/>
            </a:prstGeom>
            <a:solidFill>
              <a:srgbClr val="C54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9" name="Oval 242">
              <a:extLst>
                <a:ext uri="{FF2B5EF4-FFF2-40B4-BE49-F238E27FC236}">
                  <a16:creationId xmlns:a16="http://schemas.microsoft.com/office/drawing/2014/main" id="{9993FDDC-4E79-C923-4108-CC4367E8F9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7995" y="1914797"/>
              <a:ext cx="72000" cy="72000"/>
            </a:xfrm>
            <a:prstGeom prst="ellipse">
              <a:avLst/>
            </a:prstGeom>
            <a:solidFill>
              <a:srgbClr val="C54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0" name="Oval 243">
              <a:extLst>
                <a:ext uri="{FF2B5EF4-FFF2-40B4-BE49-F238E27FC236}">
                  <a16:creationId xmlns:a16="http://schemas.microsoft.com/office/drawing/2014/main" id="{0A6EA2A3-E30A-1E5F-3156-8F47ABD8EF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9065" y="2728940"/>
              <a:ext cx="72000" cy="72000"/>
            </a:xfrm>
            <a:prstGeom prst="ellipse">
              <a:avLst/>
            </a:prstGeom>
            <a:solidFill>
              <a:srgbClr val="C54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1" name="Oval 244">
              <a:extLst>
                <a:ext uri="{FF2B5EF4-FFF2-40B4-BE49-F238E27FC236}">
                  <a16:creationId xmlns:a16="http://schemas.microsoft.com/office/drawing/2014/main" id="{09CA3028-4A02-A77D-3EED-5BCA895CC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1691" y="3327962"/>
              <a:ext cx="72000" cy="72000"/>
            </a:xfrm>
            <a:prstGeom prst="ellipse">
              <a:avLst/>
            </a:prstGeom>
            <a:solidFill>
              <a:srgbClr val="C54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2" name="Line 245">
              <a:extLst>
                <a:ext uri="{FF2B5EF4-FFF2-40B4-BE49-F238E27FC236}">
                  <a16:creationId xmlns:a16="http://schemas.microsoft.com/office/drawing/2014/main" id="{524A40F2-B860-2D2B-0544-F74205AA46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74512" y="2749523"/>
              <a:ext cx="0" cy="182024"/>
            </a:xfrm>
            <a:prstGeom prst="line">
              <a:avLst/>
            </a:prstGeom>
            <a:noFill/>
            <a:ln w="9525" cap="flat">
              <a:solidFill>
                <a:srgbClr val="C5440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3" name="Line 246">
              <a:extLst>
                <a:ext uri="{FF2B5EF4-FFF2-40B4-BE49-F238E27FC236}">
                  <a16:creationId xmlns:a16="http://schemas.microsoft.com/office/drawing/2014/main" id="{9220BB34-5AED-2F96-78D9-84738A5048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9986" y="2392095"/>
              <a:ext cx="0" cy="91012"/>
            </a:xfrm>
            <a:prstGeom prst="line">
              <a:avLst/>
            </a:prstGeom>
            <a:noFill/>
            <a:ln w="9525" cap="flat">
              <a:solidFill>
                <a:srgbClr val="C5440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4" name="Line 247">
              <a:extLst>
                <a:ext uri="{FF2B5EF4-FFF2-40B4-BE49-F238E27FC236}">
                  <a16:creationId xmlns:a16="http://schemas.microsoft.com/office/drawing/2014/main" id="{12951C2A-F074-5BA5-044F-71B7640E33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4768" y="1872500"/>
              <a:ext cx="0" cy="92667"/>
            </a:xfrm>
            <a:prstGeom prst="line">
              <a:avLst/>
            </a:prstGeom>
            <a:noFill/>
            <a:ln w="9525" cap="flat">
              <a:solidFill>
                <a:srgbClr val="C5440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5" name="Line 248">
              <a:extLst>
                <a:ext uri="{FF2B5EF4-FFF2-40B4-BE49-F238E27FC236}">
                  <a16:creationId xmlns:a16="http://schemas.microsoft.com/office/drawing/2014/main" id="{9C97AEED-730A-1211-E434-D60DE0011A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7928" y="2355690"/>
              <a:ext cx="0" cy="413690"/>
            </a:xfrm>
            <a:prstGeom prst="line">
              <a:avLst/>
            </a:prstGeom>
            <a:noFill/>
            <a:ln w="9525" cap="flat">
              <a:solidFill>
                <a:srgbClr val="C5440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70" name="Rectangle 7">
              <a:extLst>
                <a:ext uri="{FF2B5EF4-FFF2-40B4-BE49-F238E27FC236}">
                  <a16:creationId xmlns:a16="http://schemas.microsoft.com/office/drawing/2014/main" id="{540000EB-ADD6-BBA4-45B1-03A5E5C5AF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-1095696" y="3310120"/>
              <a:ext cx="4089799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00" b="1" i="0" u="none" strike="noStrike" cap="none" normalizeH="0" baseline="0" noProof="0" dirty="0">
                  <a:ln>
                    <a:noFill/>
                  </a:ln>
                  <a:effectLst/>
                  <a:latin typeface="+mn-lt"/>
                </a:rPr>
                <a:t>Mean concentration (ng/mL)</a:t>
              </a:r>
              <a:endParaRPr kumimoji="0" lang="en-US" sz="1800" b="0" i="0" u="none" strike="noStrike" cap="none" normalizeH="0" baseline="0" noProof="0" dirty="0">
                <a:ln>
                  <a:noFill/>
                </a:ln>
                <a:effectLst/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808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CDDD4-5BAB-09E1-E5AA-60FE4A9C1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027CD-F70E-BB59-C8F2-2F4818338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951" y="34517"/>
            <a:ext cx="11274147" cy="795869"/>
          </a:xfrm>
        </p:spPr>
        <p:txBody>
          <a:bodyPr/>
          <a:lstStyle/>
          <a:p>
            <a:r>
              <a:rPr lang="en-US" sz="2400" noProof="0" dirty="0"/>
              <a:t>BMS-986458 induces rapid and sustained BCL6 </a:t>
            </a:r>
            <a:r>
              <a:rPr lang="en-US" sz="2400" noProof="0" dirty="0">
                <a:solidFill>
                  <a:srgbClr val="595454"/>
                </a:solidFill>
              </a:rPr>
              <a:t>degradation</a:t>
            </a:r>
            <a:r>
              <a:rPr lang="en-US" sz="2400" noProof="0" dirty="0"/>
              <a:t> in peripheral blood</a:t>
            </a:r>
            <a:r>
              <a:rPr lang="en-US" sz="2400" dirty="0"/>
              <a:t> and in the tumor</a:t>
            </a:r>
            <a:endParaRPr lang="en-US" sz="2400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8D4FD5-D059-7C19-21F1-397A9EBFD9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AFCDA-ABCC-4704-AB71-48FDE4F2FA4C}" type="slidenum">
              <a:rPr lang="en-US" noProof="0" smtClean="0"/>
              <a:pPr/>
              <a:t>11</a:t>
            </a:fld>
            <a:endParaRPr lang="en-US" noProof="0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F05098B-24B9-4992-D1F1-ADA2051FC1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8462" y="5373652"/>
            <a:ext cx="6129118" cy="88168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600" noProof="0" dirty="0"/>
              <a:t>The maximum detectable degradation of BCL6 in peripheral blood was observed at all doses evaluated</a:t>
            </a:r>
            <a:r>
              <a:rPr lang="en-US" sz="1600" baseline="30000" noProof="0" dirty="0"/>
              <a:t>a</a:t>
            </a:r>
          </a:p>
          <a:p>
            <a:endParaRPr lang="en-US" sz="1600" baseline="30000" dirty="0"/>
          </a:p>
          <a:p>
            <a:endParaRPr lang="en-US" sz="1600" baseline="30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CA9F25-FB2C-FA09-2E3E-27E81108A45F}"/>
              </a:ext>
            </a:extLst>
          </p:cNvPr>
          <p:cNvSpPr txBox="1"/>
          <p:nvPr/>
        </p:nvSpPr>
        <p:spPr>
          <a:xfrm>
            <a:off x="451902" y="936000"/>
            <a:ext cx="6611105" cy="3139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noProof="0" dirty="0"/>
              <a:t>BCL6 degradation in peripheral </a:t>
            </a:r>
            <a:r>
              <a:rPr lang="en-US" sz="1600" b="1" dirty="0"/>
              <a:t>blood </a:t>
            </a:r>
            <a:r>
              <a:rPr lang="en-US" sz="1600" b="1" noProof="0" dirty="0"/>
              <a:t>monocytes </a:t>
            </a:r>
            <a:r>
              <a:rPr lang="en-US" sz="1600" b="1" dirty="0"/>
              <a:t>by flow cytometry</a:t>
            </a:r>
            <a:endParaRPr lang="en-US" sz="1600" b="1" noProof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07C79A-F50F-D2A1-7290-67AB4B9E68E7}"/>
              </a:ext>
            </a:extLst>
          </p:cNvPr>
          <p:cNvSpPr txBox="1"/>
          <p:nvPr/>
        </p:nvSpPr>
        <p:spPr>
          <a:xfrm>
            <a:off x="7682795" y="936000"/>
            <a:ext cx="37476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noProof="0" dirty="0"/>
              <a:t>BCL6 expression by IHC in a patient with CR and a diagnosis of FL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1854BA-1792-11F0-5A29-44E7246F2B2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78462" y="6382343"/>
            <a:ext cx="11214924" cy="307777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sz="1000" baseline="30000" noProof="0" dirty="0">
                <a:solidFill>
                  <a:srgbClr val="595454"/>
                </a:solidFill>
                <a:latin typeface="+mj-lt"/>
                <a:cs typeface="Trebuchet MS" panose="020B0603020202020204" pitchFamily="34" charset="0"/>
              </a:rPr>
              <a:t>a</a:t>
            </a:r>
            <a:r>
              <a:rPr lang="en-US" sz="1000" noProof="0" dirty="0">
                <a:solidFill>
                  <a:srgbClr val="595454"/>
                </a:solidFill>
                <a:latin typeface="+mj-lt"/>
                <a:cs typeface="Trebuchet MS" panose="020B0603020202020204" pitchFamily="34" charset="0"/>
              </a:rPr>
              <a:t>The maximum detectable degradation of BCL6 during assay validation was 80%. Cutoff date: April 10, 2025.</a:t>
            </a:r>
          </a:p>
          <a:p>
            <a:r>
              <a:rPr lang="en-US" sz="1000" noProof="0" dirty="0">
                <a:solidFill>
                  <a:srgbClr val="595454"/>
                </a:solidFill>
                <a:latin typeface="+mj-lt"/>
                <a:cs typeface="Trebuchet MS" panose="020B0603020202020204" pitchFamily="34" charset="0"/>
              </a:rPr>
              <a:t>BCL6, B-cell lymphoma 6; BID, twice daily; C, cycle; CR, complete response; D, day; FL, follicular lymphoma; H, hour; IHC, immunohistochemistry; QD, once daily.</a:t>
            </a:r>
            <a:endParaRPr lang="en-US" sz="1000" noProof="0" dirty="0">
              <a:latin typeface="+mj-lt"/>
            </a:endParaRPr>
          </a:p>
        </p:txBody>
      </p: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10D1DBDD-068C-4FE5-1E9E-17A390CC7077}"/>
              </a:ext>
            </a:extLst>
          </p:cNvPr>
          <p:cNvGrpSpPr/>
          <p:nvPr/>
        </p:nvGrpSpPr>
        <p:grpSpPr>
          <a:xfrm>
            <a:off x="5464256" y="2082993"/>
            <a:ext cx="1099047" cy="1217643"/>
            <a:chOff x="5464256" y="2082993"/>
            <a:chExt cx="1099047" cy="1217643"/>
          </a:xfrm>
        </p:grpSpPr>
        <p:sp>
          <p:nvSpPr>
            <p:cNvPr id="19" name="Rectangle 207">
              <a:extLst>
                <a:ext uri="{FF2B5EF4-FFF2-40B4-BE49-F238E27FC236}">
                  <a16:creationId xmlns:a16="http://schemas.microsoft.com/office/drawing/2014/main" id="{64A0289F-37CF-BB9C-EDF3-EA5DEC7208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1269" y="2082993"/>
              <a:ext cx="774251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00" b="1" i="0" u="none" strike="noStrike" cap="none" normalizeH="0" baseline="0" noProof="0" dirty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40 mg BID</a:t>
              </a:r>
              <a:endParaRPr kumimoji="0" lang="en-US" sz="1800" b="0" i="0" u="none" strike="noStrike" cap="none" normalizeH="0" baseline="0" noProof="0" dirty="0">
                <a:ln>
                  <a:noFill/>
                </a:ln>
                <a:effectLst/>
              </a:endParaRPr>
            </a:p>
          </p:txBody>
        </p: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85D1BC70-56E7-140A-8F78-122372659949}"/>
                </a:ext>
              </a:extLst>
            </p:cNvPr>
            <p:cNvGrpSpPr/>
            <p:nvPr/>
          </p:nvGrpSpPr>
          <p:grpSpPr>
            <a:xfrm>
              <a:off x="5464256" y="2136968"/>
              <a:ext cx="166688" cy="96838"/>
              <a:chOff x="5464256" y="2136968"/>
              <a:chExt cx="166688" cy="96838"/>
            </a:xfrm>
          </p:grpSpPr>
          <p:sp>
            <p:nvSpPr>
              <p:cNvPr id="21" name="Line 208">
                <a:extLst>
                  <a:ext uri="{FF2B5EF4-FFF2-40B4-BE49-F238E27FC236}">
                    <a16:creationId xmlns:a16="http://schemas.microsoft.com/office/drawing/2014/main" id="{FC949D9E-862C-43A9-9AD2-337A6D4AF2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64256" y="2185387"/>
                <a:ext cx="166688" cy="0"/>
              </a:xfrm>
              <a:prstGeom prst="line">
                <a:avLst/>
              </a:prstGeom>
              <a:noFill/>
              <a:ln w="19050" cap="flat">
                <a:solidFill>
                  <a:srgbClr val="96CFC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  <p:sp>
            <p:nvSpPr>
              <p:cNvPr id="22" name="Oval 209">
                <a:extLst>
                  <a:ext uri="{FF2B5EF4-FFF2-40B4-BE49-F238E27FC236}">
                    <a16:creationId xmlns:a16="http://schemas.microsoft.com/office/drawing/2014/main" id="{0FA23965-88B4-9326-DE3D-AF354FD620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99975" y="2136968"/>
                <a:ext cx="95250" cy="96838"/>
              </a:xfrm>
              <a:prstGeom prst="ellipse">
                <a:avLst/>
              </a:prstGeom>
              <a:solidFill>
                <a:srgbClr val="96CF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</p:grpSp>
        <p:sp>
          <p:nvSpPr>
            <p:cNvPr id="23" name="Rectangle 210">
              <a:extLst>
                <a:ext uri="{FF2B5EF4-FFF2-40B4-BE49-F238E27FC236}">
                  <a16:creationId xmlns:a16="http://schemas.microsoft.com/office/drawing/2014/main" id="{42E120DE-25DA-27B3-B0DA-C67A003EA2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1269" y="2286511"/>
              <a:ext cx="746999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00" b="1" i="0" u="none" strike="noStrike" cap="none" normalizeH="0" baseline="0" noProof="0" dirty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80 mg QD</a:t>
              </a:r>
              <a:endParaRPr kumimoji="0" lang="en-US" sz="1800" b="0" i="0" u="none" strike="noStrike" cap="none" normalizeH="0" baseline="0" noProof="0" dirty="0">
                <a:ln>
                  <a:noFill/>
                </a:ln>
                <a:effectLst/>
              </a:endParaRPr>
            </a:p>
          </p:txBody>
        </p:sp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56D4E936-2844-CB5A-43FC-44CAF4FB4EAE}"/>
                </a:ext>
              </a:extLst>
            </p:cNvPr>
            <p:cNvGrpSpPr/>
            <p:nvPr/>
          </p:nvGrpSpPr>
          <p:grpSpPr>
            <a:xfrm>
              <a:off x="5464256" y="2342708"/>
              <a:ext cx="166688" cy="95250"/>
              <a:chOff x="5464256" y="2340168"/>
              <a:chExt cx="166688" cy="95250"/>
            </a:xfrm>
          </p:grpSpPr>
          <p:sp>
            <p:nvSpPr>
              <p:cNvPr id="24" name="Line 211">
                <a:extLst>
                  <a:ext uri="{FF2B5EF4-FFF2-40B4-BE49-F238E27FC236}">
                    <a16:creationId xmlns:a16="http://schemas.microsoft.com/office/drawing/2014/main" id="{56F9FAF9-BB55-6621-F582-0B41825B4C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64256" y="2387793"/>
                <a:ext cx="166688" cy="0"/>
              </a:xfrm>
              <a:prstGeom prst="line">
                <a:avLst/>
              </a:prstGeom>
              <a:noFill/>
              <a:ln w="19050" cap="flat">
                <a:solidFill>
                  <a:srgbClr val="F7AE8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  <p:sp>
            <p:nvSpPr>
              <p:cNvPr id="25" name="Oval 212">
                <a:extLst>
                  <a:ext uri="{FF2B5EF4-FFF2-40B4-BE49-F238E27FC236}">
                    <a16:creationId xmlns:a16="http://schemas.microsoft.com/office/drawing/2014/main" id="{6418122C-7360-0F87-E105-29C4C114CF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99975" y="2340168"/>
                <a:ext cx="95250" cy="95250"/>
              </a:xfrm>
              <a:prstGeom prst="ellipse">
                <a:avLst/>
              </a:prstGeom>
              <a:solidFill>
                <a:srgbClr val="F7AE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</p:grpSp>
        <p:sp>
          <p:nvSpPr>
            <p:cNvPr id="26" name="Rectangle 213">
              <a:extLst>
                <a:ext uri="{FF2B5EF4-FFF2-40B4-BE49-F238E27FC236}">
                  <a16:creationId xmlns:a16="http://schemas.microsoft.com/office/drawing/2014/main" id="{B01E491B-71E7-3765-7552-5B63D93025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1269" y="2490029"/>
              <a:ext cx="774251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00" b="1" i="0" u="none" strike="noStrike" cap="none" normalizeH="0" baseline="0" noProof="0" dirty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80 mg BID</a:t>
              </a:r>
              <a:endParaRPr kumimoji="0" lang="en-US" sz="1800" b="0" i="0" u="none" strike="noStrike" cap="none" normalizeH="0" baseline="0" noProof="0" dirty="0">
                <a:ln>
                  <a:noFill/>
                </a:ln>
                <a:effectLst/>
              </a:endParaRPr>
            </a:p>
          </p:txBody>
        </p:sp>
        <p:grpSp>
          <p:nvGrpSpPr>
            <p:cNvPr id="245" name="Group 244">
              <a:extLst>
                <a:ext uri="{FF2B5EF4-FFF2-40B4-BE49-F238E27FC236}">
                  <a16:creationId xmlns:a16="http://schemas.microsoft.com/office/drawing/2014/main" id="{5D91D9F7-2C60-BB36-CE27-CCCC43488902}"/>
                </a:ext>
              </a:extLst>
            </p:cNvPr>
            <p:cNvGrpSpPr/>
            <p:nvPr/>
          </p:nvGrpSpPr>
          <p:grpSpPr>
            <a:xfrm>
              <a:off x="5464256" y="2546860"/>
              <a:ext cx="166688" cy="93663"/>
              <a:chOff x="5464256" y="2544956"/>
              <a:chExt cx="166688" cy="93663"/>
            </a:xfrm>
          </p:grpSpPr>
          <p:sp>
            <p:nvSpPr>
              <p:cNvPr id="27" name="Line 214">
                <a:extLst>
                  <a:ext uri="{FF2B5EF4-FFF2-40B4-BE49-F238E27FC236}">
                    <a16:creationId xmlns:a16="http://schemas.microsoft.com/office/drawing/2014/main" id="{5A77B3A8-11AA-4F8E-D36A-593BA875EC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64256" y="2591787"/>
                <a:ext cx="166688" cy="0"/>
              </a:xfrm>
              <a:prstGeom prst="line">
                <a:avLst/>
              </a:prstGeom>
              <a:noFill/>
              <a:ln w="19050" cap="flat">
                <a:solidFill>
                  <a:srgbClr val="00698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  <p:sp>
            <p:nvSpPr>
              <p:cNvPr id="28" name="Oval 215">
                <a:extLst>
                  <a:ext uri="{FF2B5EF4-FFF2-40B4-BE49-F238E27FC236}">
                    <a16:creationId xmlns:a16="http://schemas.microsoft.com/office/drawing/2014/main" id="{0B741F10-0A5F-BCAC-BFBC-008AB7132F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99975" y="2544956"/>
                <a:ext cx="95250" cy="93663"/>
              </a:xfrm>
              <a:prstGeom prst="ellipse">
                <a:avLst/>
              </a:prstGeom>
              <a:solidFill>
                <a:srgbClr val="0069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</p:grpSp>
        <p:sp>
          <p:nvSpPr>
            <p:cNvPr id="29" name="Rectangle 216">
              <a:extLst>
                <a:ext uri="{FF2B5EF4-FFF2-40B4-BE49-F238E27FC236}">
                  <a16:creationId xmlns:a16="http://schemas.microsoft.com/office/drawing/2014/main" id="{1230D399-6D7D-C5BF-0EC7-79CE832E7F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1269" y="2693547"/>
              <a:ext cx="844783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00" b="1" i="0" u="none" strike="noStrike" cap="none" normalizeH="0" baseline="0" noProof="0" dirty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160 mg QD</a:t>
              </a:r>
              <a:endParaRPr kumimoji="0" lang="en-US" sz="1800" b="0" i="0" u="none" strike="noStrike" cap="none" normalizeH="0" baseline="0" noProof="0" dirty="0">
                <a:ln>
                  <a:noFill/>
                </a:ln>
                <a:effectLst/>
              </a:endParaRPr>
            </a:p>
          </p:txBody>
        </p: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EBE5B59D-885E-526A-2DAF-FB314418B0F4}"/>
                </a:ext>
              </a:extLst>
            </p:cNvPr>
            <p:cNvGrpSpPr/>
            <p:nvPr/>
          </p:nvGrpSpPr>
          <p:grpSpPr>
            <a:xfrm>
              <a:off x="5464256" y="2749425"/>
              <a:ext cx="166688" cy="95250"/>
              <a:chOff x="5464256" y="2752918"/>
              <a:chExt cx="166688" cy="95250"/>
            </a:xfrm>
          </p:grpSpPr>
          <p:sp>
            <p:nvSpPr>
              <p:cNvPr id="30" name="Line 217">
                <a:extLst>
                  <a:ext uri="{FF2B5EF4-FFF2-40B4-BE49-F238E27FC236}">
                    <a16:creationId xmlns:a16="http://schemas.microsoft.com/office/drawing/2014/main" id="{D56833A1-1CC2-CF71-F799-A75B398737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64256" y="2800543"/>
                <a:ext cx="166688" cy="0"/>
              </a:xfrm>
              <a:prstGeom prst="line">
                <a:avLst/>
              </a:prstGeom>
              <a:noFill/>
              <a:ln w="19050" cap="flat">
                <a:solidFill>
                  <a:srgbClr val="00836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  <p:sp>
            <p:nvSpPr>
              <p:cNvPr id="31" name="Oval 218">
                <a:extLst>
                  <a:ext uri="{FF2B5EF4-FFF2-40B4-BE49-F238E27FC236}">
                    <a16:creationId xmlns:a16="http://schemas.microsoft.com/office/drawing/2014/main" id="{56A5D258-1A04-CC91-4774-9D83AC8F01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99975" y="2752918"/>
                <a:ext cx="95250" cy="95250"/>
              </a:xfrm>
              <a:prstGeom prst="ellipse">
                <a:avLst/>
              </a:prstGeom>
              <a:solidFill>
                <a:srgbClr val="0083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</p:grpSp>
        <p:sp>
          <p:nvSpPr>
            <p:cNvPr id="32" name="Rectangle 219">
              <a:extLst>
                <a:ext uri="{FF2B5EF4-FFF2-40B4-BE49-F238E27FC236}">
                  <a16:creationId xmlns:a16="http://schemas.microsoft.com/office/drawing/2014/main" id="{7318EDDE-2FEF-7409-D527-7DB64A4466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1269" y="2897065"/>
              <a:ext cx="872034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00" b="1" i="0" u="none" strike="noStrike" cap="none" normalizeH="0" baseline="0" noProof="0" dirty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160 mg BID</a:t>
              </a:r>
              <a:endParaRPr kumimoji="0" lang="en-US" sz="1800" b="0" i="0" u="none" strike="noStrike" cap="none" normalizeH="0" baseline="0" noProof="0" dirty="0">
                <a:ln>
                  <a:noFill/>
                </a:ln>
                <a:effectLst/>
              </a:endParaRPr>
            </a:p>
          </p:txBody>
        </p:sp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00A2F806-895E-F00C-017C-1DF8FA3A1021}"/>
                </a:ext>
              </a:extLst>
            </p:cNvPr>
            <p:cNvGrpSpPr/>
            <p:nvPr/>
          </p:nvGrpSpPr>
          <p:grpSpPr>
            <a:xfrm>
              <a:off x="5464256" y="2953577"/>
              <a:ext cx="166688" cy="93663"/>
              <a:chOff x="5464256" y="2957706"/>
              <a:chExt cx="166688" cy="93663"/>
            </a:xfrm>
          </p:grpSpPr>
          <p:sp>
            <p:nvSpPr>
              <p:cNvPr id="33" name="Line 220">
                <a:extLst>
                  <a:ext uri="{FF2B5EF4-FFF2-40B4-BE49-F238E27FC236}">
                    <a16:creationId xmlns:a16="http://schemas.microsoft.com/office/drawing/2014/main" id="{90529310-F73F-D6E8-998F-93AC421B4D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64256" y="3004537"/>
                <a:ext cx="166688" cy="0"/>
              </a:xfrm>
              <a:prstGeom prst="line">
                <a:avLst/>
              </a:prstGeom>
              <a:noFill/>
              <a:ln w="19050" cap="flat">
                <a:solidFill>
                  <a:srgbClr val="F8AA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  <p:sp>
            <p:nvSpPr>
              <p:cNvPr id="34" name="Oval 221">
                <a:extLst>
                  <a:ext uri="{FF2B5EF4-FFF2-40B4-BE49-F238E27FC236}">
                    <a16:creationId xmlns:a16="http://schemas.microsoft.com/office/drawing/2014/main" id="{F5866290-ED7F-641A-41CF-836FE987EB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99975" y="2957706"/>
                <a:ext cx="95250" cy="93663"/>
              </a:xfrm>
              <a:prstGeom prst="ellipse">
                <a:avLst/>
              </a:prstGeom>
              <a:solidFill>
                <a:srgbClr val="F8A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</p:grpSp>
        <p:sp>
          <p:nvSpPr>
            <p:cNvPr id="35" name="Rectangle 222">
              <a:extLst>
                <a:ext uri="{FF2B5EF4-FFF2-40B4-BE49-F238E27FC236}">
                  <a16:creationId xmlns:a16="http://schemas.microsoft.com/office/drawing/2014/main" id="{8AD0CA9B-A1BA-F15B-7962-826A54F850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1269" y="3100581"/>
              <a:ext cx="844783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00" b="1" i="0" u="none" strike="noStrike" cap="none" normalizeH="0" baseline="0" noProof="0" dirty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260 mg QD</a:t>
              </a:r>
              <a:endParaRPr kumimoji="0" lang="en-US" sz="1800" b="0" i="0" u="none" strike="noStrike" cap="none" normalizeH="0" baseline="0" noProof="0" dirty="0">
                <a:ln>
                  <a:noFill/>
                </a:ln>
                <a:effectLst/>
              </a:endParaRPr>
            </a:p>
          </p:txBody>
        </p: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9A49949A-67A1-3175-D542-AB73B5F2F2CC}"/>
                </a:ext>
              </a:extLst>
            </p:cNvPr>
            <p:cNvGrpSpPr/>
            <p:nvPr/>
          </p:nvGrpSpPr>
          <p:grpSpPr>
            <a:xfrm>
              <a:off x="5464256" y="3156143"/>
              <a:ext cx="166688" cy="95250"/>
              <a:chOff x="5464256" y="3156143"/>
              <a:chExt cx="166688" cy="95250"/>
            </a:xfrm>
          </p:grpSpPr>
          <p:sp>
            <p:nvSpPr>
              <p:cNvPr id="36" name="Line 223">
                <a:extLst>
                  <a:ext uri="{FF2B5EF4-FFF2-40B4-BE49-F238E27FC236}">
                    <a16:creationId xmlns:a16="http://schemas.microsoft.com/office/drawing/2014/main" id="{E84084CC-54BD-C9A9-4CEA-3AB748BAFB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64256" y="3203768"/>
                <a:ext cx="166688" cy="0"/>
              </a:xfrm>
              <a:prstGeom prst="line">
                <a:avLst/>
              </a:prstGeom>
              <a:noFill/>
              <a:ln w="19050" cap="flat">
                <a:solidFill>
                  <a:srgbClr val="DA602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  <p:sp>
            <p:nvSpPr>
              <p:cNvPr id="37" name="Oval 224">
                <a:extLst>
                  <a:ext uri="{FF2B5EF4-FFF2-40B4-BE49-F238E27FC236}">
                    <a16:creationId xmlns:a16="http://schemas.microsoft.com/office/drawing/2014/main" id="{F56DBA0A-0791-9A32-45D1-E0B7CBDF99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99975" y="3156143"/>
                <a:ext cx="95250" cy="95250"/>
              </a:xfrm>
              <a:prstGeom prst="ellipse">
                <a:avLst/>
              </a:prstGeom>
              <a:solidFill>
                <a:srgbClr val="DA60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</p:grp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BFDFA3AB-0B0A-CAA8-D402-7450F0725531}"/>
              </a:ext>
            </a:extLst>
          </p:cNvPr>
          <p:cNvGrpSpPr/>
          <p:nvPr/>
        </p:nvGrpSpPr>
        <p:grpSpPr>
          <a:xfrm>
            <a:off x="7682796" y="1840365"/>
            <a:ext cx="3747204" cy="3853440"/>
            <a:chOff x="7092246" y="1840364"/>
            <a:chExt cx="4928722" cy="5068455"/>
          </a:xfrm>
        </p:grpSpPr>
        <p:pic>
          <p:nvPicPr>
            <p:cNvPr id="12" name="Picture 11" descr="A close-up of a microscope slide&#10;&#10;AI-generated content may be incorrect.">
              <a:extLst>
                <a:ext uri="{FF2B5EF4-FFF2-40B4-BE49-F238E27FC236}">
                  <a16:creationId xmlns:a16="http://schemas.microsoft.com/office/drawing/2014/main" id="{557158F9-0C8D-8C3F-F476-B3152DE99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92246" y="1840364"/>
              <a:ext cx="2464361" cy="2540579"/>
            </a:xfrm>
            <a:prstGeom prst="rect">
              <a:avLst/>
            </a:prstGeom>
          </p:spPr>
        </p:pic>
        <p:pic>
          <p:nvPicPr>
            <p:cNvPr id="14" name="Picture 13" descr="A screenshot of a cell phone&#10;&#10;AI-generated content may be incorrect.">
              <a:extLst>
                <a:ext uri="{FF2B5EF4-FFF2-40B4-BE49-F238E27FC236}">
                  <a16:creationId xmlns:a16="http://schemas.microsoft.com/office/drawing/2014/main" id="{A015D144-57FE-BA8E-7C01-5F51988DD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56607" y="1840364"/>
              <a:ext cx="2464361" cy="2540579"/>
            </a:xfrm>
            <a:prstGeom prst="rect">
              <a:avLst/>
            </a:prstGeom>
          </p:spPr>
        </p:pic>
        <p:pic>
          <p:nvPicPr>
            <p:cNvPr id="16" name="Picture 15" descr="A close-up of a cell&#10;&#10;AI-generated content may be incorrect.">
              <a:extLst>
                <a:ext uri="{FF2B5EF4-FFF2-40B4-BE49-F238E27FC236}">
                  <a16:creationId xmlns:a16="http://schemas.microsoft.com/office/drawing/2014/main" id="{3AACDE3F-A864-CE37-F8D2-9BFD7931B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92246" y="4380943"/>
              <a:ext cx="2464361" cy="2527876"/>
            </a:xfrm>
            <a:prstGeom prst="rect">
              <a:avLst/>
            </a:prstGeom>
          </p:spPr>
        </p:pic>
        <p:pic>
          <p:nvPicPr>
            <p:cNvPr id="55" name="Picture 54" descr="A close-up of a cell&#10;&#10;AI-generated content may be incorrect.">
              <a:extLst>
                <a:ext uri="{FF2B5EF4-FFF2-40B4-BE49-F238E27FC236}">
                  <a16:creationId xmlns:a16="http://schemas.microsoft.com/office/drawing/2014/main" id="{DBFA8C1A-BBBB-0F6C-F29C-1FB85AC02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556607" y="4380943"/>
              <a:ext cx="2464361" cy="2527876"/>
            </a:xfrm>
            <a:prstGeom prst="rect">
              <a:avLst/>
            </a:prstGeom>
          </p:spPr>
        </p:pic>
      </p:grpSp>
      <p:graphicFrame>
        <p:nvGraphicFramePr>
          <p:cNvPr id="240" name="Table 239">
            <a:extLst>
              <a:ext uri="{FF2B5EF4-FFF2-40B4-BE49-F238E27FC236}">
                <a16:creationId xmlns:a16="http://schemas.microsoft.com/office/drawing/2014/main" id="{570FEA89-11AF-2E48-ADE0-C841B1F3E8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6074318"/>
              </p:ext>
            </p:extLst>
          </p:nvPr>
        </p:nvGraphicFramePr>
        <p:xfrm>
          <a:off x="7682796" y="1563458"/>
          <a:ext cx="3747600" cy="4691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73800">
                  <a:extLst>
                    <a:ext uri="{9D8B030D-6E8A-4147-A177-3AD203B41FA5}">
                      <a16:colId xmlns:a16="http://schemas.microsoft.com/office/drawing/2014/main" val="799512532"/>
                    </a:ext>
                  </a:extLst>
                </a:gridCol>
                <a:gridCol w="1873800">
                  <a:extLst>
                    <a:ext uri="{9D8B030D-6E8A-4147-A177-3AD203B41FA5}">
                      <a16:colId xmlns:a16="http://schemas.microsoft.com/office/drawing/2014/main" val="1535842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300" noProof="0" dirty="0"/>
                        <a:t>Screening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noProof="0" dirty="0"/>
                        <a:t>C1D13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1910915"/>
                  </a:ext>
                </a:extLst>
              </a:tr>
              <a:tr h="1911600">
                <a:tc>
                  <a:txBody>
                    <a:bodyPr/>
                    <a:lstStyle/>
                    <a:p>
                      <a:endParaRPr lang="en-US" sz="130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704758"/>
                  </a:ext>
                </a:extLst>
              </a:tr>
              <a:tr h="1911600">
                <a:tc>
                  <a:txBody>
                    <a:bodyPr/>
                    <a:lstStyle/>
                    <a:p>
                      <a:endParaRPr lang="en-US" sz="130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44121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300" b="1" noProof="0" dirty="0"/>
                        <a:t>60%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noProof="0" dirty="0"/>
                        <a:t>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501022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noProof="0" dirty="0">
                          <a:solidFill>
                            <a:schemeClr val="bg1"/>
                          </a:solidFill>
                        </a:rPr>
                        <a:t>% of BCL6-positive tumor cells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4610352"/>
                  </a:ext>
                </a:extLst>
              </a:tr>
            </a:tbl>
          </a:graphicData>
        </a:graphic>
      </p:graphicFrame>
      <p:sp>
        <p:nvSpPr>
          <p:cNvPr id="241" name="TextBox 240">
            <a:extLst>
              <a:ext uri="{FF2B5EF4-FFF2-40B4-BE49-F238E27FC236}">
                <a16:creationId xmlns:a16="http://schemas.microsoft.com/office/drawing/2014/main" id="{1A4A0D00-A457-BF5E-8F87-2FD72575912B}"/>
              </a:ext>
            </a:extLst>
          </p:cNvPr>
          <p:cNvSpPr txBox="1"/>
          <p:nvPr/>
        </p:nvSpPr>
        <p:spPr>
          <a:xfrm>
            <a:off x="7706400" y="3551238"/>
            <a:ext cx="576000" cy="195571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>
                <a:lumMod val="75000"/>
              </a:schemeClr>
            </a:solidFill>
          </a:ln>
        </p:spPr>
        <p:txBody>
          <a:bodyPr wrap="square" lIns="36000" tIns="0" rIns="36000" bIns="10800" rtlCol="0">
            <a:spAutoFit/>
          </a:bodyPr>
          <a:lstStyle/>
          <a:p>
            <a:pPr algn="ctr"/>
            <a:r>
              <a:rPr lang="en-US" sz="1200" noProof="0" dirty="0"/>
              <a:t>2 mm</a:t>
            </a:r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0F073121-3BB1-9AC6-5DD8-153B6989411E}"/>
              </a:ext>
            </a:extLst>
          </p:cNvPr>
          <p:cNvSpPr txBox="1"/>
          <p:nvPr/>
        </p:nvSpPr>
        <p:spPr>
          <a:xfrm>
            <a:off x="9582387" y="3551238"/>
            <a:ext cx="576000" cy="195571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>
                <a:lumMod val="75000"/>
              </a:schemeClr>
            </a:solidFill>
          </a:ln>
        </p:spPr>
        <p:txBody>
          <a:bodyPr wrap="square" lIns="36000" tIns="0" rIns="36000" bIns="10800" rtlCol="0">
            <a:spAutoFit/>
          </a:bodyPr>
          <a:lstStyle/>
          <a:p>
            <a:pPr algn="ctr"/>
            <a:r>
              <a:rPr lang="en-US" sz="1200" noProof="0" dirty="0"/>
              <a:t>2 mm</a:t>
            </a:r>
          </a:p>
        </p:txBody>
      </p:sp>
      <p:sp>
        <p:nvSpPr>
          <p:cNvPr id="251" name="TextBox 250">
            <a:extLst>
              <a:ext uri="{FF2B5EF4-FFF2-40B4-BE49-F238E27FC236}">
                <a16:creationId xmlns:a16="http://schemas.microsoft.com/office/drawing/2014/main" id="{613AE7E2-9B79-02C3-A227-FE689B268DE9}"/>
              </a:ext>
            </a:extLst>
          </p:cNvPr>
          <p:cNvSpPr txBox="1"/>
          <p:nvPr/>
        </p:nvSpPr>
        <p:spPr>
          <a:xfrm>
            <a:off x="7706400" y="5465093"/>
            <a:ext cx="576000" cy="195571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>
                <a:lumMod val="75000"/>
              </a:schemeClr>
            </a:solidFill>
          </a:ln>
        </p:spPr>
        <p:txBody>
          <a:bodyPr wrap="square" lIns="36000" tIns="0" rIns="36000" bIns="10800" rtlCol="0">
            <a:spAutoFit/>
          </a:bodyPr>
          <a:lstStyle/>
          <a:p>
            <a:pPr algn="ctr"/>
            <a:r>
              <a:rPr lang="en-US" sz="1200" noProof="0" dirty="0"/>
              <a:t>100 µm</a:t>
            </a:r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id="{D3B4A990-A5D1-6FE6-9715-9F66FA8D7191}"/>
              </a:ext>
            </a:extLst>
          </p:cNvPr>
          <p:cNvSpPr txBox="1"/>
          <p:nvPr/>
        </p:nvSpPr>
        <p:spPr>
          <a:xfrm>
            <a:off x="9582387" y="5465093"/>
            <a:ext cx="576000" cy="195571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>
                <a:lumMod val="75000"/>
              </a:schemeClr>
            </a:solidFill>
          </a:ln>
        </p:spPr>
        <p:txBody>
          <a:bodyPr wrap="square" lIns="36000" tIns="0" rIns="36000" bIns="10800" rtlCol="0">
            <a:spAutoFit/>
          </a:bodyPr>
          <a:lstStyle/>
          <a:p>
            <a:pPr algn="ctr"/>
            <a:r>
              <a:rPr lang="en-US" sz="1200" noProof="0" dirty="0"/>
              <a:t>200 µm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A8D6C97-94A9-D0B4-0FFD-D91BA099FAB1}"/>
              </a:ext>
            </a:extLst>
          </p:cNvPr>
          <p:cNvGrpSpPr/>
          <p:nvPr/>
        </p:nvGrpSpPr>
        <p:grpSpPr>
          <a:xfrm>
            <a:off x="555414" y="1268172"/>
            <a:ext cx="6208055" cy="3783178"/>
            <a:chOff x="555414" y="1268172"/>
            <a:chExt cx="6208055" cy="378317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E2CF439-2B88-900F-4B0E-D4B7F87E4696}"/>
                </a:ext>
              </a:extLst>
            </p:cNvPr>
            <p:cNvGrpSpPr/>
            <p:nvPr/>
          </p:nvGrpSpPr>
          <p:grpSpPr>
            <a:xfrm>
              <a:off x="5464256" y="2082993"/>
              <a:ext cx="1099047" cy="1217643"/>
              <a:chOff x="5464256" y="2082993"/>
              <a:chExt cx="1099047" cy="1217643"/>
            </a:xfrm>
          </p:grpSpPr>
          <p:sp>
            <p:nvSpPr>
              <p:cNvPr id="451" name="Rectangle 207">
                <a:extLst>
                  <a:ext uri="{FF2B5EF4-FFF2-40B4-BE49-F238E27FC236}">
                    <a16:creationId xmlns:a16="http://schemas.microsoft.com/office/drawing/2014/main" id="{082053A8-4911-C6BB-7FAF-1048638174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91269" y="2082993"/>
                <a:ext cx="774251" cy="200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1" i="0" u="none" strike="noStrike" cap="none" normalizeH="0" baseline="0" noProof="0" dirty="0">
                    <a:ln>
                      <a:noFill/>
                    </a:ln>
                    <a:effectLst/>
                    <a:latin typeface="Trebuchet MS" panose="020B0603020202020204" pitchFamily="34" charset="0"/>
                  </a:rPr>
                  <a:t>40 mg BID</a:t>
                </a:r>
                <a:endParaRPr kumimoji="0" lang="en-US" sz="1800" b="0" i="0" u="none" strike="noStrike" cap="none" normalizeH="0" baseline="0" noProof="0" dirty="0">
                  <a:ln>
                    <a:noFill/>
                  </a:ln>
                  <a:effectLst/>
                </a:endParaRPr>
              </a:p>
            </p:txBody>
          </p:sp>
          <p:grpSp>
            <p:nvGrpSpPr>
              <p:cNvPr id="452" name="Group 451">
                <a:extLst>
                  <a:ext uri="{FF2B5EF4-FFF2-40B4-BE49-F238E27FC236}">
                    <a16:creationId xmlns:a16="http://schemas.microsoft.com/office/drawing/2014/main" id="{7A397A73-804E-0861-75EC-CE71F1A8ED98}"/>
                  </a:ext>
                </a:extLst>
              </p:cNvPr>
              <p:cNvGrpSpPr/>
              <p:nvPr/>
            </p:nvGrpSpPr>
            <p:grpSpPr>
              <a:xfrm>
                <a:off x="5464256" y="2136968"/>
                <a:ext cx="166688" cy="96838"/>
                <a:chOff x="5464256" y="2136968"/>
                <a:chExt cx="166688" cy="96838"/>
              </a:xfrm>
            </p:grpSpPr>
            <p:sp>
              <p:nvSpPr>
                <p:cNvPr id="473" name="Line 208">
                  <a:extLst>
                    <a:ext uri="{FF2B5EF4-FFF2-40B4-BE49-F238E27FC236}">
                      <a16:creationId xmlns:a16="http://schemas.microsoft.com/office/drawing/2014/main" id="{8436209A-B47C-738E-9F64-7029D66B18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64256" y="2185387"/>
                  <a:ext cx="166688" cy="0"/>
                </a:xfrm>
                <a:prstGeom prst="line">
                  <a:avLst/>
                </a:prstGeom>
                <a:noFill/>
                <a:ln w="19050" cap="flat">
                  <a:solidFill>
                    <a:srgbClr val="96CFC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noProof="0" dirty="0"/>
                </a:p>
              </p:txBody>
            </p:sp>
            <p:sp>
              <p:nvSpPr>
                <p:cNvPr id="474" name="Oval 209">
                  <a:extLst>
                    <a:ext uri="{FF2B5EF4-FFF2-40B4-BE49-F238E27FC236}">
                      <a16:creationId xmlns:a16="http://schemas.microsoft.com/office/drawing/2014/main" id="{076537A8-18EC-247C-2FEF-8C730683D6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99975" y="2136968"/>
                  <a:ext cx="95250" cy="96838"/>
                </a:xfrm>
                <a:prstGeom prst="ellipse">
                  <a:avLst/>
                </a:prstGeom>
                <a:solidFill>
                  <a:srgbClr val="96CF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noProof="0" dirty="0"/>
                </a:p>
              </p:txBody>
            </p:sp>
          </p:grpSp>
          <p:sp>
            <p:nvSpPr>
              <p:cNvPr id="453" name="Rectangle 210">
                <a:extLst>
                  <a:ext uri="{FF2B5EF4-FFF2-40B4-BE49-F238E27FC236}">
                    <a16:creationId xmlns:a16="http://schemas.microsoft.com/office/drawing/2014/main" id="{E8980DA5-D99F-797B-F2DD-CD72567BEA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91269" y="2286511"/>
                <a:ext cx="746999" cy="200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1" i="0" u="none" strike="noStrike" cap="none" normalizeH="0" baseline="0" noProof="0" dirty="0">
                    <a:ln>
                      <a:noFill/>
                    </a:ln>
                    <a:effectLst/>
                    <a:latin typeface="Trebuchet MS" panose="020B0603020202020204" pitchFamily="34" charset="0"/>
                  </a:rPr>
                  <a:t>80 mg QD</a:t>
                </a:r>
                <a:endParaRPr kumimoji="0" lang="en-US" sz="1800" b="0" i="0" u="none" strike="noStrike" cap="none" normalizeH="0" baseline="0" noProof="0" dirty="0">
                  <a:ln>
                    <a:noFill/>
                  </a:ln>
                  <a:effectLst/>
                </a:endParaRPr>
              </a:p>
            </p:txBody>
          </p:sp>
          <p:grpSp>
            <p:nvGrpSpPr>
              <p:cNvPr id="454" name="Group 453">
                <a:extLst>
                  <a:ext uri="{FF2B5EF4-FFF2-40B4-BE49-F238E27FC236}">
                    <a16:creationId xmlns:a16="http://schemas.microsoft.com/office/drawing/2014/main" id="{DCB00294-3DB5-E173-B25A-86D3C3F152F0}"/>
                  </a:ext>
                </a:extLst>
              </p:cNvPr>
              <p:cNvGrpSpPr/>
              <p:nvPr/>
            </p:nvGrpSpPr>
            <p:grpSpPr>
              <a:xfrm>
                <a:off x="5464256" y="2342708"/>
                <a:ext cx="166688" cy="95250"/>
                <a:chOff x="5464256" y="2340168"/>
                <a:chExt cx="166688" cy="95250"/>
              </a:xfrm>
            </p:grpSpPr>
            <p:sp>
              <p:nvSpPr>
                <p:cNvPr id="471" name="Line 211">
                  <a:extLst>
                    <a:ext uri="{FF2B5EF4-FFF2-40B4-BE49-F238E27FC236}">
                      <a16:creationId xmlns:a16="http://schemas.microsoft.com/office/drawing/2014/main" id="{89DC3037-C977-1AEB-BEB2-F5122B9209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64256" y="2387793"/>
                  <a:ext cx="166688" cy="0"/>
                </a:xfrm>
                <a:prstGeom prst="line">
                  <a:avLst/>
                </a:prstGeom>
                <a:noFill/>
                <a:ln w="19050" cap="flat">
                  <a:solidFill>
                    <a:srgbClr val="F7AE8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noProof="0" dirty="0"/>
                </a:p>
              </p:txBody>
            </p:sp>
            <p:sp>
              <p:nvSpPr>
                <p:cNvPr id="472" name="Oval 212">
                  <a:extLst>
                    <a:ext uri="{FF2B5EF4-FFF2-40B4-BE49-F238E27FC236}">
                      <a16:creationId xmlns:a16="http://schemas.microsoft.com/office/drawing/2014/main" id="{27581957-22D8-BF01-8253-5A456F9CEC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99975" y="2340168"/>
                  <a:ext cx="95250" cy="95250"/>
                </a:xfrm>
                <a:prstGeom prst="ellipse">
                  <a:avLst/>
                </a:prstGeom>
                <a:solidFill>
                  <a:srgbClr val="F7AE8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noProof="0" dirty="0"/>
                </a:p>
              </p:txBody>
            </p:sp>
          </p:grpSp>
          <p:sp>
            <p:nvSpPr>
              <p:cNvPr id="455" name="Rectangle 213">
                <a:extLst>
                  <a:ext uri="{FF2B5EF4-FFF2-40B4-BE49-F238E27FC236}">
                    <a16:creationId xmlns:a16="http://schemas.microsoft.com/office/drawing/2014/main" id="{32778D7F-B2AC-F464-8011-F70E5B49B0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91269" y="2490029"/>
                <a:ext cx="774251" cy="200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1" i="0" u="none" strike="noStrike" cap="none" normalizeH="0" baseline="0" noProof="0" dirty="0">
                    <a:ln>
                      <a:noFill/>
                    </a:ln>
                    <a:effectLst/>
                    <a:latin typeface="Trebuchet MS" panose="020B0603020202020204" pitchFamily="34" charset="0"/>
                  </a:rPr>
                  <a:t>80 mg BID</a:t>
                </a:r>
                <a:endParaRPr kumimoji="0" lang="en-US" sz="1800" b="0" i="0" u="none" strike="noStrike" cap="none" normalizeH="0" baseline="0" noProof="0" dirty="0">
                  <a:ln>
                    <a:noFill/>
                  </a:ln>
                  <a:effectLst/>
                </a:endParaRPr>
              </a:p>
            </p:txBody>
          </p:sp>
          <p:grpSp>
            <p:nvGrpSpPr>
              <p:cNvPr id="456" name="Group 455">
                <a:extLst>
                  <a:ext uri="{FF2B5EF4-FFF2-40B4-BE49-F238E27FC236}">
                    <a16:creationId xmlns:a16="http://schemas.microsoft.com/office/drawing/2014/main" id="{23A4A178-F707-5644-18E5-8CF30EEAF909}"/>
                  </a:ext>
                </a:extLst>
              </p:cNvPr>
              <p:cNvGrpSpPr/>
              <p:nvPr/>
            </p:nvGrpSpPr>
            <p:grpSpPr>
              <a:xfrm>
                <a:off x="5464256" y="2546860"/>
                <a:ext cx="166688" cy="93663"/>
                <a:chOff x="5464256" y="2544956"/>
                <a:chExt cx="166688" cy="93663"/>
              </a:xfrm>
            </p:grpSpPr>
            <p:sp>
              <p:nvSpPr>
                <p:cNvPr id="469" name="Line 214">
                  <a:extLst>
                    <a:ext uri="{FF2B5EF4-FFF2-40B4-BE49-F238E27FC236}">
                      <a16:creationId xmlns:a16="http://schemas.microsoft.com/office/drawing/2014/main" id="{A0FC6534-3484-1CC3-6583-36E00F1B0B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64256" y="2591787"/>
                  <a:ext cx="166688" cy="0"/>
                </a:xfrm>
                <a:prstGeom prst="line">
                  <a:avLst/>
                </a:prstGeom>
                <a:noFill/>
                <a:ln w="19050" cap="flat">
                  <a:solidFill>
                    <a:srgbClr val="00698D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noProof="0" dirty="0"/>
                </a:p>
              </p:txBody>
            </p:sp>
            <p:sp>
              <p:nvSpPr>
                <p:cNvPr id="470" name="Oval 215">
                  <a:extLst>
                    <a:ext uri="{FF2B5EF4-FFF2-40B4-BE49-F238E27FC236}">
                      <a16:creationId xmlns:a16="http://schemas.microsoft.com/office/drawing/2014/main" id="{6747186F-054C-6DE0-4C88-83FD8DE3EC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99975" y="2544956"/>
                  <a:ext cx="95250" cy="93663"/>
                </a:xfrm>
                <a:prstGeom prst="ellipse">
                  <a:avLst/>
                </a:prstGeom>
                <a:solidFill>
                  <a:srgbClr val="00698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noProof="0" dirty="0"/>
                </a:p>
              </p:txBody>
            </p:sp>
          </p:grpSp>
          <p:sp>
            <p:nvSpPr>
              <p:cNvPr id="457" name="Rectangle 216">
                <a:extLst>
                  <a:ext uri="{FF2B5EF4-FFF2-40B4-BE49-F238E27FC236}">
                    <a16:creationId xmlns:a16="http://schemas.microsoft.com/office/drawing/2014/main" id="{E1585B76-0D49-E82A-E65C-8471F910C9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91269" y="2693547"/>
                <a:ext cx="844783" cy="200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1" i="0" u="none" strike="noStrike" cap="none" normalizeH="0" baseline="0" noProof="0" dirty="0">
                    <a:ln>
                      <a:noFill/>
                    </a:ln>
                    <a:effectLst/>
                    <a:latin typeface="Trebuchet MS" panose="020B0603020202020204" pitchFamily="34" charset="0"/>
                  </a:rPr>
                  <a:t>160 mg QD</a:t>
                </a:r>
                <a:endParaRPr kumimoji="0" lang="en-US" sz="1800" b="0" i="0" u="none" strike="noStrike" cap="none" normalizeH="0" baseline="0" noProof="0" dirty="0">
                  <a:ln>
                    <a:noFill/>
                  </a:ln>
                  <a:effectLst/>
                </a:endParaRPr>
              </a:p>
            </p:txBody>
          </p:sp>
          <p:grpSp>
            <p:nvGrpSpPr>
              <p:cNvPr id="458" name="Group 457">
                <a:extLst>
                  <a:ext uri="{FF2B5EF4-FFF2-40B4-BE49-F238E27FC236}">
                    <a16:creationId xmlns:a16="http://schemas.microsoft.com/office/drawing/2014/main" id="{2CA57548-05C7-A5FA-83D2-F44E9F1F4831}"/>
                  </a:ext>
                </a:extLst>
              </p:cNvPr>
              <p:cNvGrpSpPr/>
              <p:nvPr/>
            </p:nvGrpSpPr>
            <p:grpSpPr>
              <a:xfrm>
                <a:off x="5464256" y="2749425"/>
                <a:ext cx="166688" cy="95250"/>
                <a:chOff x="5464256" y="2752918"/>
                <a:chExt cx="166688" cy="95250"/>
              </a:xfrm>
            </p:grpSpPr>
            <p:sp>
              <p:nvSpPr>
                <p:cNvPr id="467" name="Line 217">
                  <a:extLst>
                    <a:ext uri="{FF2B5EF4-FFF2-40B4-BE49-F238E27FC236}">
                      <a16:creationId xmlns:a16="http://schemas.microsoft.com/office/drawing/2014/main" id="{D722231D-24D5-4E94-3C08-33A8D22C52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64256" y="2800543"/>
                  <a:ext cx="166688" cy="0"/>
                </a:xfrm>
                <a:prstGeom prst="line">
                  <a:avLst/>
                </a:prstGeom>
                <a:noFill/>
                <a:ln w="19050" cap="flat">
                  <a:solidFill>
                    <a:srgbClr val="00836B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noProof="0" dirty="0"/>
                </a:p>
              </p:txBody>
            </p:sp>
            <p:sp>
              <p:nvSpPr>
                <p:cNvPr id="468" name="Oval 218">
                  <a:extLst>
                    <a:ext uri="{FF2B5EF4-FFF2-40B4-BE49-F238E27FC236}">
                      <a16:creationId xmlns:a16="http://schemas.microsoft.com/office/drawing/2014/main" id="{B19560A3-6C97-87F6-2193-BC2549C256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99975" y="2752918"/>
                  <a:ext cx="95250" cy="95250"/>
                </a:xfrm>
                <a:prstGeom prst="ellipse">
                  <a:avLst/>
                </a:prstGeom>
                <a:solidFill>
                  <a:srgbClr val="0083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noProof="0" dirty="0"/>
                </a:p>
              </p:txBody>
            </p:sp>
          </p:grpSp>
          <p:sp>
            <p:nvSpPr>
              <p:cNvPr id="459" name="Rectangle 219">
                <a:extLst>
                  <a:ext uri="{FF2B5EF4-FFF2-40B4-BE49-F238E27FC236}">
                    <a16:creationId xmlns:a16="http://schemas.microsoft.com/office/drawing/2014/main" id="{76C0B669-2B55-27E8-9E73-192CA5DB95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91269" y="2897065"/>
                <a:ext cx="872034" cy="200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1" i="0" u="none" strike="noStrike" cap="none" normalizeH="0" baseline="0" noProof="0" dirty="0">
                    <a:ln>
                      <a:noFill/>
                    </a:ln>
                    <a:effectLst/>
                    <a:latin typeface="Trebuchet MS" panose="020B0603020202020204" pitchFamily="34" charset="0"/>
                  </a:rPr>
                  <a:t>160 mg BID</a:t>
                </a:r>
                <a:endParaRPr kumimoji="0" lang="en-US" sz="1800" b="0" i="0" u="none" strike="noStrike" cap="none" normalizeH="0" baseline="0" noProof="0" dirty="0">
                  <a:ln>
                    <a:noFill/>
                  </a:ln>
                  <a:effectLst/>
                </a:endParaRPr>
              </a:p>
            </p:txBody>
          </p:sp>
          <p:grpSp>
            <p:nvGrpSpPr>
              <p:cNvPr id="460" name="Group 459">
                <a:extLst>
                  <a:ext uri="{FF2B5EF4-FFF2-40B4-BE49-F238E27FC236}">
                    <a16:creationId xmlns:a16="http://schemas.microsoft.com/office/drawing/2014/main" id="{58A3F25F-3158-D423-5C8A-778643F8D195}"/>
                  </a:ext>
                </a:extLst>
              </p:cNvPr>
              <p:cNvGrpSpPr/>
              <p:nvPr/>
            </p:nvGrpSpPr>
            <p:grpSpPr>
              <a:xfrm>
                <a:off x="5464256" y="2953577"/>
                <a:ext cx="166688" cy="93663"/>
                <a:chOff x="5464256" y="2957706"/>
                <a:chExt cx="166688" cy="93663"/>
              </a:xfrm>
            </p:grpSpPr>
            <p:sp>
              <p:nvSpPr>
                <p:cNvPr id="465" name="Line 220">
                  <a:extLst>
                    <a:ext uri="{FF2B5EF4-FFF2-40B4-BE49-F238E27FC236}">
                      <a16:creationId xmlns:a16="http://schemas.microsoft.com/office/drawing/2014/main" id="{0070A610-17DA-0707-9F1E-7E11843AA3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64256" y="3004537"/>
                  <a:ext cx="166688" cy="0"/>
                </a:xfrm>
                <a:prstGeom prst="line">
                  <a:avLst/>
                </a:prstGeom>
                <a:noFill/>
                <a:ln w="19050" cap="flat">
                  <a:solidFill>
                    <a:srgbClr val="F8AA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noProof="0" dirty="0"/>
                </a:p>
              </p:txBody>
            </p:sp>
            <p:sp>
              <p:nvSpPr>
                <p:cNvPr id="466" name="Oval 221">
                  <a:extLst>
                    <a:ext uri="{FF2B5EF4-FFF2-40B4-BE49-F238E27FC236}">
                      <a16:creationId xmlns:a16="http://schemas.microsoft.com/office/drawing/2014/main" id="{09012AAD-E563-188C-210D-1BE093D76C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99975" y="2957706"/>
                  <a:ext cx="95250" cy="93663"/>
                </a:xfrm>
                <a:prstGeom prst="ellipse">
                  <a:avLst/>
                </a:prstGeom>
                <a:solidFill>
                  <a:srgbClr val="F8A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noProof="0" dirty="0"/>
                </a:p>
              </p:txBody>
            </p:sp>
          </p:grpSp>
          <p:sp>
            <p:nvSpPr>
              <p:cNvPr id="461" name="Rectangle 222">
                <a:extLst>
                  <a:ext uri="{FF2B5EF4-FFF2-40B4-BE49-F238E27FC236}">
                    <a16:creationId xmlns:a16="http://schemas.microsoft.com/office/drawing/2014/main" id="{6570819E-A81F-B9BD-D5E0-E72B8CFF32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91269" y="3100581"/>
                <a:ext cx="844783" cy="200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1" i="0" u="none" strike="noStrike" cap="none" normalizeH="0" baseline="0" noProof="0" dirty="0">
                    <a:ln>
                      <a:noFill/>
                    </a:ln>
                    <a:effectLst/>
                    <a:latin typeface="Trebuchet MS" panose="020B0603020202020204" pitchFamily="34" charset="0"/>
                  </a:rPr>
                  <a:t>260 mg QD</a:t>
                </a:r>
                <a:endParaRPr kumimoji="0" lang="en-US" sz="1800" b="0" i="0" u="none" strike="noStrike" cap="none" normalizeH="0" baseline="0" noProof="0" dirty="0">
                  <a:ln>
                    <a:noFill/>
                  </a:ln>
                  <a:effectLst/>
                </a:endParaRPr>
              </a:p>
            </p:txBody>
          </p:sp>
          <p:grpSp>
            <p:nvGrpSpPr>
              <p:cNvPr id="462" name="Group 461">
                <a:extLst>
                  <a:ext uri="{FF2B5EF4-FFF2-40B4-BE49-F238E27FC236}">
                    <a16:creationId xmlns:a16="http://schemas.microsoft.com/office/drawing/2014/main" id="{0631C525-4FCD-73D6-0B15-4FBB82E49465}"/>
                  </a:ext>
                </a:extLst>
              </p:cNvPr>
              <p:cNvGrpSpPr/>
              <p:nvPr/>
            </p:nvGrpSpPr>
            <p:grpSpPr>
              <a:xfrm>
                <a:off x="5464256" y="3156143"/>
                <a:ext cx="166688" cy="95250"/>
                <a:chOff x="5464256" y="3156143"/>
                <a:chExt cx="166688" cy="95250"/>
              </a:xfrm>
            </p:grpSpPr>
            <p:sp>
              <p:nvSpPr>
                <p:cNvPr id="463" name="Line 223">
                  <a:extLst>
                    <a:ext uri="{FF2B5EF4-FFF2-40B4-BE49-F238E27FC236}">
                      <a16:creationId xmlns:a16="http://schemas.microsoft.com/office/drawing/2014/main" id="{61038137-A8AC-172B-6DFA-E11B177AC2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64256" y="3203768"/>
                  <a:ext cx="166688" cy="0"/>
                </a:xfrm>
                <a:prstGeom prst="line">
                  <a:avLst/>
                </a:prstGeom>
                <a:noFill/>
                <a:ln w="19050" cap="flat">
                  <a:solidFill>
                    <a:srgbClr val="DA60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noProof="0" dirty="0"/>
                </a:p>
              </p:txBody>
            </p:sp>
            <p:sp>
              <p:nvSpPr>
                <p:cNvPr id="464" name="Oval 224">
                  <a:extLst>
                    <a:ext uri="{FF2B5EF4-FFF2-40B4-BE49-F238E27FC236}">
                      <a16:creationId xmlns:a16="http://schemas.microsoft.com/office/drawing/2014/main" id="{9EA3CA57-B146-2B24-A5C7-983A818293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99975" y="3156143"/>
                  <a:ext cx="95250" cy="95250"/>
                </a:xfrm>
                <a:prstGeom prst="ellipse">
                  <a:avLst/>
                </a:prstGeom>
                <a:solidFill>
                  <a:srgbClr val="DA602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noProof="0" dirty="0"/>
                </a:p>
              </p:txBody>
            </p:sp>
          </p:grp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D85DB17-7341-C02E-A563-09BC356D2B0E}"/>
                </a:ext>
              </a:extLst>
            </p:cNvPr>
            <p:cNvSpPr/>
            <p:nvPr/>
          </p:nvSpPr>
          <p:spPr>
            <a:xfrm>
              <a:off x="6429735" y="3477278"/>
              <a:ext cx="189708" cy="122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4A547DAA-EA08-ECEF-14D2-7BE7618145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8450" y="1268172"/>
              <a:ext cx="195566" cy="184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00" b="1" i="0" u="none" strike="noStrike" cap="none" normalizeH="0" baseline="0" noProof="0" dirty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20</a:t>
              </a:r>
              <a:endParaRPr kumimoji="0" lang="en-US" sz="1300" b="0" i="0" u="none" strike="noStrike" cap="none" normalizeH="0" baseline="0" noProof="0" dirty="0">
                <a:ln>
                  <a:noFill/>
                </a:ln>
                <a:effectLst/>
              </a:endParaRPr>
            </a:p>
          </p:txBody>
        </p:sp>
        <p:sp>
          <p:nvSpPr>
            <p:cNvPr id="13" name="Rectangle 6">
              <a:extLst>
                <a:ext uri="{FF2B5EF4-FFF2-40B4-BE49-F238E27FC236}">
                  <a16:creationId xmlns:a16="http://schemas.microsoft.com/office/drawing/2014/main" id="{5E6264AA-36D0-CF90-BC9A-4A4B072990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6233" y="1759468"/>
              <a:ext cx="97783" cy="184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00" b="1" i="0" u="none" strike="noStrike" cap="none" normalizeH="0" baseline="0" noProof="0" dirty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0</a:t>
              </a:r>
              <a:endParaRPr kumimoji="0" lang="en-US" sz="1300" b="0" i="0" u="none" strike="noStrike" cap="none" normalizeH="0" baseline="0" noProof="0" dirty="0">
                <a:ln>
                  <a:noFill/>
                </a:ln>
                <a:effectLst/>
              </a:endParaRPr>
            </a:p>
          </p:txBody>
        </p:sp>
        <p:sp>
          <p:nvSpPr>
            <p:cNvPr id="15" name="Rectangle 7">
              <a:extLst>
                <a:ext uri="{FF2B5EF4-FFF2-40B4-BE49-F238E27FC236}">
                  <a16:creationId xmlns:a16="http://schemas.microsoft.com/office/drawing/2014/main" id="{4C6B2E77-36F9-C92C-714A-3CF53F36BD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0666" y="2249297"/>
              <a:ext cx="293350" cy="184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00" b="1" i="0" u="none" strike="noStrike" cap="none" normalizeH="0" baseline="0" noProof="0" dirty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−20</a:t>
              </a:r>
              <a:endParaRPr kumimoji="0" lang="en-US" sz="1300" b="0" i="0" u="none" strike="noStrike" cap="none" normalizeH="0" baseline="0" noProof="0" dirty="0">
                <a:ln>
                  <a:noFill/>
                </a:ln>
                <a:effectLst/>
              </a:endParaRPr>
            </a:p>
          </p:txBody>
        </p:sp>
        <p:sp>
          <p:nvSpPr>
            <p:cNvPr id="17" name="Rectangle 8">
              <a:extLst>
                <a:ext uri="{FF2B5EF4-FFF2-40B4-BE49-F238E27FC236}">
                  <a16:creationId xmlns:a16="http://schemas.microsoft.com/office/drawing/2014/main" id="{657702C0-696E-5695-9737-6CC0F95923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0666" y="2737659"/>
              <a:ext cx="293350" cy="184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00" b="1" i="0" u="none" strike="noStrike" cap="none" normalizeH="0" baseline="0" noProof="0" dirty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−40</a:t>
              </a:r>
              <a:endParaRPr kumimoji="0" lang="en-US" sz="1300" b="0" i="0" u="none" strike="noStrike" cap="none" normalizeH="0" baseline="0" noProof="0" dirty="0">
                <a:ln>
                  <a:noFill/>
                </a:ln>
                <a:effectLst/>
              </a:endParaRPr>
            </a:p>
          </p:txBody>
        </p:sp>
        <p:sp>
          <p:nvSpPr>
            <p:cNvPr id="253" name="Rectangle 9">
              <a:extLst>
                <a:ext uri="{FF2B5EF4-FFF2-40B4-BE49-F238E27FC236}">
                  <a16:creationId xmlns:a16="http://schemas.microsoft.com/office/drawing/2014/main" id="{69F234FB-C5A3-94A8-6605-D4BE5C7F6E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0666" y="3227487"/>
              <a:ext cx="293350" cy="184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00" b="1" i="0" u="none" strike="noStrike" cap="none" normalizeH="0" baseline="0" noProof="0" dirty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−60</a:t>
              </a:r>
              <a:endParaRPr kumimoji="0" lang="en-US" sz="1300" b="0" i="0" u="none" strike="noStrike" cap="none" normalizeH="0" baseline="0" noProof="0" dirty="0">
                <a:ln>
                  <a:noFill/>
                </a:ln>
                <a:effectLst/>
              </a:endParaRPr>
            </a:p>
          </p:txBody>
        </p:sp>
        <p:sp>
          <p:nvSpPr>
            <p:cNvPr id="254" name="Rectangle 10">
              <a:extLst>
                <a:ext uri="{FF2B5EF4-FFF2-40B4-BE49-F238E27FC236}">
                  <a16:creationId xmlns:a16="http://schemas.microsoft.com/office/drawing/2014/main" id="{AD64B983-9E05-4BC3-FE10-06EFB6FB2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0666" y="3715850"/>
              <a:ext cx="293350" cy="184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00" b="1" i="0" u="none" strike="noStrike" cap="none" normalizeH="0" baseline="0" noProof="0" dirty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−80</a:t>
              </a:r>
              <a:endParaRPr kumimoji="0" lang="en-US" sz="1300" b="0" i="0" u="none" strike="noStrike" cap="none" normalizeH="0" baseline="0" noProof="0" dirty="0">
                <a:ln>
                  <a:noFill/>
                </a:ln>
                <a:effectLst/>
              </a:endParaRPr>
            </a:p>
          </p:txBody>
        </p:sp>
        <p:sp>
          <p:nvSpPr>
            <p:cNvPr id="255" name="Rectangle 11">
              <a:extLst>
                <a:ext uri="{FF2B5EF4-FFF2-40B4-BE49-F238E27FC236}">
                  <a16:creationId xmlns:a16="http://schemas.microsoft.com/office/drawing/2014/main" id="{FEDC390B-9282-BCEA-1A32-F733C23BB5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883" y="4205679"/>
              <a:ext cx="391133" cy="184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00" b="1" i="0" u="none" strike="noStrike" cap="none" normalizeH="0" baseline="0" noProof="0" dirty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−100</a:t>
              </a:r>
              <a:endParaRPr kumimoji="0" lang="en-US" sz="1300" b="0" i="0" u="none" strike="noStrike" cap="none" normalizeH="0" baseline="0" noProof="0" dirty="0">
                <a:ln>
                  <a:noFill/>
                </a:ln>
                <a:effectLst/>
              </a:endParaRPr>
            </a:p>
          </p:txBody>
        </p:sp>
        <p:sp>
          <p:nvSpPr>
            <p:cNvPr id="256" name="Freeform 12">
              <a:extLst>
                <a:ext uri="{FF2B5EF4-FFF2-40B4-BE49-F238E27FC236}">
                  <a16:creationId xmlns:a16="http://schemas.microsoft.com/office/drawing/2014/main" id="{BDF4ACB0-56A4-FF6F-ED3D-4D7198D8FE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7463" y="4295362"/>
              <a:ext cx="5230368" cy="52796"/>
            </a:xfrm>
            <a:custGeom>
              <a:avLst/>
              <a:gdLst>
                <a:gd name="T0" fmla="*/ 2854 w 3293"/>
                <a:gd name="T1" fmla="*/ 36 h 36"/>
                <a:gd name="T2" fmla="*/ 2854 w 3293"/>
                <a:gd name="T3" fmla="*/ 0 h 36"/>
                <a:gd name="T4" fmla="*/ 3288 w 3293"/>
                <a:gd name="T5" fmla="*/ 36 h 36"/>
                <a:gd name="T6" fmla="*/ 3288 w 3293"/>
                <a:gd name="T7" fmla="*/ 0 h 36"/>
                <a:gd name="T8" fmla="*/ 2421 w 3293"/>
                <a:gd name="T9" fmla="*/ 36 h 36"/>
                <a:gd name="T10" fmla="*/ 2421 w 3293"/>
                <a:gd name="T11" fmla="*/ 0 h 36"/>
                <a:gd name="T12" fmla="*/ 1991 w 3293"/>
                <a:gd name="T13" fmla="*/ 36 h 36"/>
                <a:gd name="T14" fmla="*/ 1991 w 3293"/>
                <a:gd name="T15" fmla="*/ 0 h 36"/>
                <a:gd name="T16" fmla="*/ 1560 w 3293"/>
                <a:gd name="T17" fmla="*/ 36 h 36"/>
                <a:gd name="T18" fmla="*/ 1560 w 3293"/>
                <a:gd name="T19" fmla="*/ 0 h 36"/>
                <a:gd name="T20" fmla="*/ 1128 w 3293"/>
                <a:gd name="T21" fmla="*/ 36 h 36"/>
                <a:gd name="T22" fmla="*/ 1128 w 3293"/>
                <a:gd name="T23" fmla="*/ 0 h 36"/>
                <a:gd name="T24" fmla="*/ 696 w 3293"/>
                <a:gd name="T25" fmla="*/ 36 h 36"/>
                <a:gd name="T26" fmla="*/ 696 w 3293"/>
                <a:gd name="T27" fmla="*/ 0 h 36"/>
                <a:gd name="T28" fmla="*/ 264 w 3293"/>
                <a:gd name="T29" fmla="*/ 36 h 36"/>
                <a:gd name="T30" fmla="*/ 264 w 3293"/>
                <a:gd name="T31" fmla="*/ 0 h 36"/>
                <a:gd name="T32" fmla="*/ 0 w 3293"/>
                <a:gd name="T33" fmla="*/ 0 h 36"/>
                <a:gd name="T34" fmla="*/ 3293 w 3293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93" h="36">
                  <a:moveTo>
                    <a:pt x="2854" y="36"/>
                  </a:moveTo>
                  <a:lnTo>
                    <a:pt x="2854" y="0"/>
                  </a:lnTo>
                  <a:moveTo>
                    <a:pt x="3288" y="36"/>
                  </a:moveTo>
                  <a:lnTo>
                    <a:pt x="3288" y="0"/>
                  </a:lnTo>
                  <a:moveTo>
                    <a:pt x="2421" y="36"/>
                  </a:moveTo>
                  <a:lnTo>
                    <a:pt x="2421" y="0"/>
                  </a:lnTo>
                  <a:moveTo>
                    <a:pt x="1991" y="36"/>
                  </a:moveTo>
                  <a:lnTo>
                    <a:pt x="1991" y="0"/>
                  </a:lnTo>
                  <a:moveTo>
                    <a:pt x="1560" y="36"/>
                  </a:moveTo>
                  <a:lnTo>
                    <a:pt x="1560" y="0"/>
                  </a:lnTo>
                  <a:moveTo>
                    <a:pt x="1128" y="36"/>
                  </a:moveTo>
                  <a:lnTo>
                    <a:pt x="1128" y="0"/>
                  </a:lnTo>
                  <a:moveTo>
                    <a:pt x="696" y="36"/>
                  </a:moveTo>
                  <a:lnTo>
                    <a:pt x="696" y="0"/>
                  </a:lnTo>
                  <a:moveTo>
                    <a:pt x="264" y="36"/>
                  </a:moveTo>
                  <a:lnTo>
                    <a:pt x="264" y="0"/>
                  </a:lnTo>
                  <a:moveTo>
                    <a:pt x="0" y="0"/>
                  </a:moveTo>
                  <a:lnTo>
                    <a:pt x="3293" y="0"/>
                  </a:lnTo>
                </a:path>
              </a:pathLst>
            </a:cu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57" name="Freeform 13">
              <a:extLst>
                <a:ext uri="{FF2B5EF4-FFF2-40B4-BE49-F238E27FC236}">
                  <a16:creationId xmlns:a16="http://schemas.microsoft.com/office/drawing/2014/main" id="{A7FB3C4D-22A0-367D-480A-285DE0132D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7463" y="1357855"/>
              <a:ext cx="79375" cy="2937507"/>
            </a:xfrm>
            <a:custGeom>
              <a:avLst/>
              <a:gdLst>
                <a:gd name="T0" fmla="*/ 50 w 50"/>
                <a:gd name="T1" fmla="*/ 0 h 2003"/>
                <a:gd name="T2" fmla="*/ 50 w 50"/>
                <a:gd name="T3" fmla="*/ 0 h 2003"/>
                <a:gd name="T4" fmla="*/ 50 w 50"/>
                <a:gd name="T5" fmla="*/ 2003 h 2003"/>
                <a:gd name="T6" fmla="*/ 0 w 50"/>
                <a:gd name="T7" fmla="*/ 2003 h 2003"/>
                <a:gd name="T8" fmla="*/ 50 w 50"/>
                <a:gd name="T9" fmla="*/ 2003 h 2003"/>
                <a:gd name="T10" fmla="*/ 50 w 50"/>
                <a:gd name="T11" fmla="*/ 0 h 2003"/>
                <a:gd name="T12" fmla="*/ 0 w 50"/>
                <a:gd name="T13" fmla="*/ 0 h 2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2003">
                  <a:moveTo>
                    <a:pt x="50" y="0"/>
                  </a:moveTo>
                  <a:lnTo>
                    <a:pt x="50" y="0"/>
                  </a:lnTo>
                  <a:moveTo>
                    <a:pt x="50" y="2003"/>
                  </a:moveTo>
                  <a:lnTo>
                    <a:pt x="0" y="2003"/>
                  </a:lnTo>
                  <a:moveTo>
                    <a:pt x="50" y="2003"/>
                  </a:moveTo>
                  <a:lnTo>
                    <a:pt x="50" y="0"/>
                  </a:lnTo>
                  <a:lnTo>
                    <a:pt x="0" y="0"/>
                  </a:lnTo>
                </a:path>
              </a:pathLst>
            </a:cu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58" name="Line 14">
              <a:extLst>
                <a:ext uri="{FF2B5EF4-FFF2-40B4-BE49-F238E27FC236}">
                  <a16:creationId xmlns:a16="http://schemas.microsoft.com/office/drawing/2014/main" id="{DAA2BBBC-B8AF-3707-7F91-472F0D21FE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3825" y="1851894"/>
              <a:ext cx="5113338" cy="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59" name="Line 15">
              <a:extLst>
                <a:ext uri="{FF2B5EF4-FFF2-40B4-BE49-F238E27FC236}">
                  <a16:creationId xmlns:a16="http://schemas.microsoft.com/office/drawing/2014/main" id="{60F2C6C8-68EF-D209-58EC-75C683CF56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87463" y="1357855"/>
              <a:ext cx="79375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60" name="Line 16">
              <a:extLst>
                <a:ext uri="{FF2B5EF4-FFF2-40B4-BE49-F238E27FC236}">
                  <a16:creationId xmlns:a16="http://schemas.microsoft.com/office/drawing/2014/main" id="{E2578E42-6D8B-F8EB-CD52-EA4B3CA3F7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87463" y="1851894"/>
              <a:ext cx="79375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61" name="Line 17">
              <a:extLst>
                <a:ext uri="{FF2B5EF4-FFF2-40B4-BE49-F238E27FC236}">
                  <a16:creationId xmlns:a16="http://schemas.microsoft.com/office/drawing/2014/main" id="{E718D1D8-ED30-770C-E824-E71CEEC836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87463" y="2336046"/>
              <a:ext cx="79375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62" name="Line 18">
              <a:extLst>
                <a:ext uri="{FF2B5EF4-FFF2-40B4-BE49-F238E27FC236}">
                  <a16:creationId xmlns:a16="http://schemas.microsoft.com/office/drawing/2014/main" id="{7E5C3967-DAB8-9A2E-9E42-B42BDECA0A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87463" y="2825875"/>
              <a:ext cx="79375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63" name="Line 19">
              <a:extLst>
                <a:ext uri="{FF2B5EF4-FFF2-40B4-BE49-F238E27FC236}">
                  <a16:creationId xmlns:a16="http://schemas.microsoft.com/office/drawing/2014/main" id="{03B88C56-5C30-9659-8BB2-9821B64E3D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87463" y="3314237"/>
              <a:ext cx="79375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64" name="Line 20">
              <a:extLst>
                <a:ext uri="{FF2B5EF4-FFF2-40B4-BE49-F238E27FC236}">
                  <a16:creationId xmlns:a16="http://schemas.microsoft.com/office/drawing/2014/main" id="{A08DD7E7-8D04-D20A-345C-F06BDEC1B6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87463" y="3805533"/>
              <a:ext cx="79375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65" name="Line 21">
              <a:extLst>
                <a:ext uri="{FF2B5EF4-FFF2-40B4-BE49-F238E27FC236}">
                  <a16:creationId xmlns:a16="http://schemas.microsoft.com/office/drawing/2014/main" id="{052E62E4-DA4D-48E0-6813-2DBDC42AE8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87463" y="4295362"/>
              <a:ext cx="79375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66" name="Rectangle 23">
              <a:extLst>
                <a:ext uri="{FF2B5EF4-FFF2-40B4-BE49-F238E27FC236}">
                  <a16:creationId xmlns:a16="http://schemas.microsoft.com/office/drawing/2014/main" id="{561358CE-7D7F-FEDF-0E1B-F4347012F9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5842" y="4384821"/>
              <a:ext cx="761427" cy="184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00" b="1" i="0" u="none" strike="noStrike" cap="none" normalizeH="0" baseline="0" noProof="0" dirty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Screening</a:t>
              </a:r>
              <a:endParaRPr kumimoji="0" lang="en-US" sz="1300" b="0" i="0" u="none" strike="noStrike" cap="none" normalizeH="0" baseline="0" noProof="0" dirty="0">
                <a:ln>
                  <a:noFill/>
                </a:ln>
                <a:effectLst/>
              </a:endParaRPr>
            </a:p>
          </p:txBody>
        </p:sp>
        <p:sp>
          <p:nvSpPr>
            <p:cNvPr id="267" name="Rectangle 24">
              <a:extLst>
                <a:ext uri="{FF2B5EF4-FFF2-40B4-BE49-F238E27FC236}">
                  <a16:creationId xmlns:a16="http://schemas.microsoft.com/office/drawing/2014/main" id="{8A856AD5-117A-6A65-CECA-FCAD6E197D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5768" y="4403872"/>
              <a:ext cx="405560" cy="369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00" b="1" i="0" u="none" strike="noStrike" cap="none" normalizeH="0" baseline="0" noProof="0" dirty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C1D1</a:t>
              </a:r>
              <a:br>
                <a:rPr kumimoji="0" lang="en-US" sz="1300" b="1" i="0" u="none" strike="noStrike" cap="none" normalizeH="0" baseline="0" noProof="0" dirty="0">
                  <a:ln>
                    <a:noFill/>
                  </a:ln>
                  <a:effectLst/>
                  <a:latin typeface="Trebuchet MS" panose="020B0603020202020204" pitchFamily="34" charset="0"/>
                </a:rPr>
              </a:br>
              <a:r>
                <a:rPr kumimoji="0" lang="en-US" sz="1300" b="1" i="0" u="none" strike="noStrike" cap="none" normalizeH="0" baseline="0" noProof="0" dirty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(0H)</a:t>
              </a:r>
              <a:endParaRPr kumimoji="0" lang="en-US" sz="1300" b="0" i="0" u="none" strike="noStrike" cap="none" normalizeH="0" baseline="0" noProof="0" dirty="0">
                <a:ln>
                  <a:noFill/>
                </a:ln>
                <a:effectLst/>
              </a:endParaRPr>
            </a:p>
          </p:txBody>
        </p:sp>
        <p:sp>
          <p:nvSpPr>
            <p:cNvPr id="268" name="Rectangle 25">
              <a:extLst>
                <a:ext uri="{FF2B5EF4-FFF2-40B4-BE49-F238E27FC236}">
                  <a16:creationId xmlns:a16="http://schemas.microsoft.com/office/drawing/2014/main" id="{D91E5052-40AA-78EC-11A0-6D8D0994BD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1569" y="4403872"/>
              <a:ext cx="405559" cy="369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00" b="1" i="0" u="none" strike="noStrike" cap="none" normalizeH="0" baseline="0" noProof="0" dirty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C1D1</a:t>
              </a:r>
              <a:br>
                <a:rPr kumimoji="0" lang="en-US" sz="1300" b="1" i="0" u="none" strike="noStrike" cap="none" normalizeH="0" baseline="0" noProof="0" dirty="0">
                  <a:ln>
                    <a:noFill/>
                  </a:ln>
                  <a:effectLst/>
                  <a:latin typeface="Trebuchet MS" panose="020B0603020202020204" pitchFamily="34" charset="0"/>
                </a:rPr>
              </a:br>
              <a:r>
                <a:rPr kumimoji="0" lang="en-US" sz="1300" b="1" i="0" u="none" strike="noStrike" cap="none" normalizeH="0" baseline="0" noProof="0" dirty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(5H)</a:t>
              </a:r>
              <a:endParaRPr kumimoji="0" lang="en-US" sz="1300" b="0" i="0" u="none" strike="noStrike" cap="none" normalizeH="0" baseline="0" noProof="0" dirty="0">
                <a:ln>
                  <a:noFill/>
                </a:ln>
                <a:effectLst/>
              </a:endParaRPr>
            </a:p>
          </p:txBody>
        </p:sp>
        <p:sp>
          <p:nvSpPr>
            <p:cNvPr id="269" name="Rectangle 26">
              <a:extLst>
                <a:ext uri="{FF2B5EF4-FFF2-40B4-BE49-F238E27FC236}">
                  <a16:creationId xmlns:a16="http://schemas.microsoft.com/office/drawing/2014/main" id="{9FA6DD23-7EC1-9045-38E3-9713BC3E4A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8957" y="4403872"/>
              <a:ext cx="405559" cy="369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00" b="1" i="0" u="none" strike="noStrike" cap="none" normalizeH="0" baseline="0" noProof="0" dirty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C1D2</a:t>
              </a:r>
              <a:br>
                <a:rPr kumimoji="0" lang="en-US" sz="1300" b="1" i="0" u="none" strike="noStrike" cap="none" normalizeH="0" baseline="0" noProof="0" dirty="0">
                  <a:ln>
                    <a:noFill/>
                  </a:ln>
                  <a:effectLst/>
                  <a:latin typeface="Trebuchet MS" panose="020B0603020202020204" pitchFamily="34" charset="0"/>
                </a:rPr>
              </a:br>
              <a:r>
                <a:rPr kumimoji="0" lang="en-US" sz="1300" b="1" i="0" u="none" strike="noStrike" cap="none" normalizeH="0" baseline="0" noProof="0" dirty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(0H)</a:t>
              </a:r>
              <a:endParaRPr kumimoji="0" lang="en-US" sz="1300" b="0" i="0" u="none" strike="noStrike" cap="none" normalizeH="0" baseline="0" noProof="0" dirty="0">
                <a:ln>
                  <a:noFill/>
                </a:ln>
                <a:effectLst/>
              </a:endParaRPr>
            </a:p>
          </p:txBody>
        </p:sp>
        <p:sp>
          <p:nvSpPr>
            <p:cNvPr id="270" name="Rectangle 27">
              <a:extLst>
                <a:ext uri="{FF2B5EF4-FFF2-40B4-BE49-F238E27FC236}">
                  <a16:creationId xmlns:a16="http://schemas.microsoft.com/office/drawing/2014/main" id="{F74D512D-2910-574B-739B-84A780DB81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7932" y="4403872"/>
              <a:ext cx="405559" cy="369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00" b="1" i="0" u="none" strike="noStrike" cap="none" normalizeH="0" baseline="0" noProof="0" dirty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C1D8</a:t>
              </a:r>
              <a:br>
                <a:rPr kumimoji="0" lang="en-US" sz="1300" b="1" i="0" u="none" strike="noStrike" cap="none" normalizeH="0" baseline="0" noProof="0" dirty="0">
                  <a:ln>
                    <a:noFill/>
                  </a:ln>
                  <a:effectLst/>
                  <a:latin typeface="Trebuchet MS" panose="020B0603020202020204" pitchFamily="34" charset="0"/>
                </a:rPr>
              </a:br>
              <a:r>
                <a:rPr kumimoji="0" lang="en-US" sz="1300" b="1" i="0" u="none" strike="noStrike" cap="none" normalizeH="0" baseline="0" noProof="0" dirty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(0H)</a:t>
              </a:r>
              <a:endParaRPr kumimoji="0" lang="en-US" sz="1300" b="0" i="0" u="none" strike="noStrike" cap="none" normalizeH="0" baseline="0" noProof="0" dirty="0">
                <a:ln>
                  <a:noFill/>
                </a:ln>
                <a:effectLst/>
              </a:endParaRPr>
            </a:p>
          </p:txBody>
        </p:sp>
        <p:sp>
          <p:nvSpPr>
            <p:cNvPr id="271" name="Rectangle 28">
              <a:extLst>
                <a:ext uri="{FF2B5EF4-FFF2-40B4-BE49-F238E27FC236}">
                  <a16:creationId xmlns:a16="http://schemas.microsoft.com/office/drawing/2014/main" id="{E8889C12-305B-F699-57C2-DEB94A0055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0557" y="4403872"/>
              <a:ext cx="405559" cy="369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00" b="1" i="0" u="none" strike="noStrike" cap="none" normalizeH="0" baseline="0" noProof="0" dirty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C1D8</a:t>
              </a:r>
              <a:br>
                <a:rPr kumimoji="0" lang="en-US" sz="1300" b="1" i="0" u="none" strike="noStrike" cap="none" normalizeH="0" baseline="0" noProof="0" dirty="0">
                  <a:ln>
                    <a:noFill/>
                  </a:ln>
                  <a:effectLst/>
                  <a:latin typeface="Trebuchet MS" panose="020B0603020202020204" pitchFamily="34" charset="0"/>
                </a:rPr>
              </a:br>
              <a:r>
                <a:rPr kumimoji="0" lang="en-US" sz="1300" b="1" i="0" u="none" strike="noStrike" cap="none" normalizeH="0" baseline="0" noProof="0" dirty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(5H)</a:t>
              </a:r>
              <a:endParaRPr kumimoji="0" lang="en-US" sz="1300" b="0" i="0" u="none" strike="noStrike" cap="none" normalizeH="0" baseline="0" noProof="0" dirty="0">
                <a:ln>
                  <a:noFill/>
                </a:ln>
                <a:effectLst/>
              </a:endParaRPr>
            </a:p>
          </p:txBody>
        </p:sp>
        <p:sp>
          <p:nvSpPr>
            <p:cNvPr id="272" name="Rectangle 29">
              <a:extLst>
                <a:ext uri="{FF2B5EF4-FFF2-40B4-BE49-F238E27FC236}">
                  <a16:creationId xmlns:a16="http://schemas.microsoft.com/office/drawing/2014/main" id="{997A4D39-F8B8-F372-0FF7-04322475A8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0039" y="4403872"/>
              <a:ext cx="503343" cy="369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00" b="1" i="0" u="none" strike="noStrike" cap="none" normalizeH="0" baseline="0" noProof="0" dirty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C1D15</a:t>
              </a:r>
              <a:br>
                <a:rPr kumimoji="0" lang="en-US" sz="1300" b="1" i="0" u="none" strike="noStrike" cap="none" normalizeH="0" baseline="0" noProof="0" dirty="0">
                  <a:ln>
                    <a:noFill/>
                  </a:ln>
                  <a:effectLst/>
                  <a:latin typeface="Trebuchet MS" panose="020B0603020202020204" pitchFamily="34" charset="0"/>
                </a:rPr>
              </a:br>
              <a:r>
                <a:rPr kumimoji="0" lang="en-US" sz="1300" b="1" i="0" u="none" strike="noStrike" cap="none" normalizeH="0" baseline="0" noProof="0" dirty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(0H)</a:t>
              </a:r>
              <a:endParaRPr kumimoji="0" lang="en-US" sz="1300" b="0" i="0" u="none" strike="noStrike" cap="none" normalizeH="0" baseline="0" noProof="0" dirty="0">
                <a:ln>
                  <a:noFill/>
                </a:ln>
                <a:effectLst/>
              </a:endParaRPr>
            </a:p>
          </p:txBody>
        </p:sp>
        <p:sp>
          <p:nvSpPr>
            <p:cNvPr id="273" name="Rectangle 30">
              <a:extLst>
                <a:ext uri="{FF2B5EF4-FFF2-40B4-BE49-F238E27FC236}">
                  <a16:creationId xmlns:a16="http://schemas.microsoft.com/office/drawing/2014/main" id="{CA9C84FB-9E45-2114-66C3-ED15071BCF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0126" y="4403872"/>
              <a:ext cx="503343" cy="369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00" b="1" i="0" u="none" strike="noStrike" cap="none" normalizeH="0" baseline="0" noProof="0" dirty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C1D15</a:t>
              </a:r>
              <a:br>
                <a:rPr kumimoji="0" lang="en-US" sz="1300" b="1" i="0" u="none" strike="noStrike" cap="none" normalizeH="0" baseline="0" noProof="0" dirty="0">
                  <a:ln>
                    <a:noFill/>
                  </a:ln>
                  <a:effectLst/>
                  <a:latin typeface="Trebuchet MS" panose="020B0603020202020204" pitchFamily="34" charset="0"/>
                </a:rPr>
              </a:br>
              <a:r>
                <a:rPr kumimoji="0" lang="en-US" sz="1300" b="1" i="0" u="none" strike="noStrike" cap="none" normalizeH="0" baseline="0" noProof="0" dirty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(5H)</a:t>
              </a:r>
              <a:endParaRPr kumimoji="0" lang="en-US" sz="1300" b="0" i="0" u="none" strike="noStrike" cap="none" normalizeH="0" baseline="0" noProof="0" dirty="0">
                <a:ln>
                  <a:noFill/>
                </a:ln>
                <a:effectLst/>
              </a:endParaRPr>
            </a:p>
          </p:txBody>
        </p:sp>
        <p:sp>
          <p:nvSpPr>
            <p:cNvPr id="274" name="Freeform 31">
              <a:extLst>
                <a:ext uri="{FF2B5EF4-FFF2-40B4-BE49-F238E27FC236}">
                  <a16:creationId xmlns:a16="http://schemas.microsoft.com/office/drawing/2014/main" id="{06F09246-6860-8D63-F58A-2A0308C84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8150" y="1783154"/>
              <a:ext cx="4799013" cy="2103038"/>
            </a:xfrm>
            <a:custGeom>
              <a:avLst/>
              <a:gdLst>
                <a:gd name="T0" fmla="*/ 0 w 3023"/>
                <a:gd name="T1" fmla="*/ 163 h 1434"/>
                <a:gd name="T2" fmla="*/ 431 w 3023"/>
                <a:gd name="T3" fmla="*/ 0 h 1434"/>
                <a:gd name="T4" fmla="*/ 863 w 3023"/>
                <a:gd name="T5" fmla="*/ 1270 h 1434"/>
                <a:gd name="T6" fmla="*/ 1295 w 3023"/>
                <a:gd name="T7" fmla="*/ 1223 h 1434"/>
                <a:gd name="T8" fmla="*/ 1726 w 3023"/>
                <a:gd name="T9" fmla="*/ 1234 h 1434"/>
                <a:gd name="T10" fmla="*/ 2158 w 3023"/>
                <a:gd name="T11" fmla="*/ 1287 h 1434"/>
                <a:gd name="T12" fmla="*/ 2589 w 3023"/>
                <a:gd name="T13" fmla="*/ 1434 h 1434"/>
                <a:gd name="T14" fmla="*/ 3023 w 3023"/>
                <a:gd name="T15" fmla="*/ 1422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23" h="1434">
                  <a:moveTo>
                    <a:pt x="0" y="163"/>
                  </a:moveTo>
                  <a:lnTo>
                    <a:pt x="431" y="0"/>
                  </a:lnTo>
                  <a:lnTo>
                    <a:pt x="863" y="1270"/>
                  </a:lnTo>
                  <a:lnTo>
                    <a:pt x="1295" y="1223"/>
                  </a:lnTo>
                  <a:lnTo>
                    <a:pt x="1726" y="1234"/>
                  </a:lnTo>
                  <a:lnTo>
                    <a:pt x="2158" y="1287"/>
                  </a:lnTo>
                  <a:lnTo>
                    <a:pt x="2589" y="1434"/>
                  </a:lnTo>
                  <a:lnTo>
                    <a:pt x="3023" y="1422"/>
                  </a:lnTo>
                </a:path>
              </a:pathLst>
            </a:custGeom>
            <a:noFill/>
            <a:ln w="19050" cap="flat">
              <a:solidFill>
                <a:srgbClr val="DA60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75" name="Line 32">
              <a:extLst>
                <a:ext uri="{FF2B5EF4-FFF2-40B4-BE49-F238E27FC236}">
                  <a16:creationId xmlns:a16="http://schemas.microsoft.com/office/drawing/2014/main" id="{748686A6-9490-0F07-60A2-A8BE4910DD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08150" y="1888746"/>
              <a:ext cx="0" cy="133457"/>
            </a:xfrm>
            <a:prstGeom prst="line">
              <a:avLst/>
            </a:prstGeom>
            <a:noFill/>
            <a:ln w="9525" cap="flat">
              <a:solidFill>
                <a:srgbClr val="DA60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76" name="Line 33">
              <a:extLst>
                <a:ext uri="{FF2B5EF4-FFF2-40B4-BE49-F238E27FC236}">
                  <a16:creationId xmlns:a16="http://schemas.microsoft.com/office/drawing/2014/main" id="{259BC503-99A4-79A1-F526-8F49E248F6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08150" y="2022204"/>
              <a:ext cx="0" cy="134923"/>
            </a:xfrm>
            <a:prstGeom prst="line">
              <a:avLst/>
            </a:prstGeom>
            <a:noFill/>
            <a:ln w="9525" cap="flat">
              <a:solidFill>
                <a:srgbClr val="DA60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77" name="Line 34">
              <a:extLst>
                <a:ext uri="{FF2B5EF4-FFF2-40B4-BE49-F238E27FC236}">
                  <a16:creationId xmlns:a16="http://schemas.microsoft.com/office/drawing/2014/main" id="{F35E7F54-3410-E348-BCBB-0590BC9ABF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0363" y="1888746"/>
              <a:ext cx="155575" cy="0"/>
            </a:xfrm>
            <a:prstGeom prst="line">
              <a:avLst/>
            </a:prstGeom>
            <a:noFill/>
            <a:ln w="9525" cap="flat">
              <a:solidFill>
                <a:srgbClr val="DA60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78" name="Line 35">
              <a:extLst>
                <a:ext uri="{FF2B5EF4-FFF2-40B4-BE49-F238E27FC236}">
                  <a16:creationId xmlns:a16="http://schemas.microsoft.com/office/drawing/2014/main" id="{D2B1CBFF-6F81-2C7F-8ED0-04D8821068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0363" y="2157127"/>
              <a:ext cx="155575" cy="0"/>
            </a:xfrm>
            <a:prstGeom prst="line">
              <a:avLst/>
            </a:prstGeom>
            <a:noFill/>
            <a:ln w="9525" cap="flat">
              <a:solidFill>
                <a:srgbClr val="DA60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79" name="Line 36">
              <a:extLst>
                <a:ext uri="{FF2B5EF4-FFF2-40B4-BE49-F238E27FC236}">
                  <a16:creationId xmlns:a16="http://schemas.microsoft.com/office/drawing/2014/main" id="{D322D7B2-C00A-8BEC-8F74-C8D6125C12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92363" y="1693696"/>
              <a:ext cx="0" cy="89460"/>
            </a:xfrm>
            <a:prstGeom prst="line">
              <a:avLst/>
            </a:prstGeom>
            <a:noFill/>
            <a:ln w="9525" cap="flat">
              <a:solidFill>
                <a:srgbClr val="DA60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80" name="Line 37">
              <a:extLst>
                <a:ext uri="{FF2B5EF4-FFF2-40B4-BE49-F238E27FC236}">
                  <a16:creationId xmlns:a16="http://schemas.microsoft.com/office/drawing/2014/main" id="{1BAE6DDE-057D-45A7-C9EA-B21EE68EA3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92363" y="1783154"/>
              <a:ext cx="0" cy="90926"/>
            </a:xfrm>
            <a:prstGeom prst="line">
              <a:avLst/>
            </a:prstGeom>
            <a:noFill/>
            <a:ln w="9525" cap="flat">
              <a:solidFill>
                <a:srgbClr val="DA60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81" name="Line 38">
              <a:extLst>
                <a:ext uri="{FF2B5EF4-FFF2-40B4-BE49-F238E27FC236}">
                  <a16:creationId xmlns:a16="http://schemas.microsoft.com/office/drawing/2014/main" id="{8B97B9A2-0FEC-AEF9-34A7-1407C9D9C9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16163" y="1693696"/>
              <a:ext cx="155575" cy="0"/>
            </a:xfrm>
            <a:prstGeom prst="line">
              <a:avLst/>
            </a:prstGeom>
            <a:noFill/>
            <a:ln w="9525" cap="flat">
              <a:solidFill>
                <a:srgbClr val="DA60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82" name="Line 39">
              <a:extLst>
                <a:ext uri="{FF2B5EF4-FFF2-40B4-BE49-F238E27FC236}">
                  <a16:creationId xmlns:a16="http://schemas.microsoft.com/office/drawing/2014/main" id="{23572997-4838-88AD-09AF-F29E856A63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16163" y="1874082"/>
              <a:ext cx="155575" cy="0"/>
            </a:xfrm>
            <a:prstGeom prst="line">
              <a:avLst/>
            </a:prstGeom>
            <a:noFill/>
            <a:ln w="9525" cap="flat">
              <a:solidFill>
                <a:srgbClr val="DA60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83" name="Line 40">
              <a:extLst>
                <a:ext uri="{FF2B5EF4-FFF2-40B4-BE49-F238E27FC236}">
                  <a16:creationId xmlns:a16="http://schemas.microsoft.com/office/drawing/2014/main" id="{127ACE22-5F4E-F2FE-015E-3D617FE7DB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8163" y="3575283"/>
              <a:ext cx="0" cy="70395"/>
            </a:xfrm>
            <a:prstGeom prst="line">
              <a:avLst/>
            </a:prstGeom>
            <a:noFill/>
            <a:ln w="9525" cap="flat">
              <a:solidFill>
                <a:srgbClr val="DA60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84" name="Line 41">
              <a:extLst>
                <a:ext uri="{FF2B5EF4-FFF2-40B4-BE49-F238E27FC236}">
                  <a16:creationId xmlns:a16="http://schemas.microsoft.com/office/drawing/2014/main" id="{1709DD85-C912-BE80-9F2A-4B8A3301FD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8163" y="3645678"/>
              <a:ext cx="0" cy="70395"/>
            </a:xfrm>
            <a:prstGeom prst="line">
              <a:avLst/>
            </a:prstGeom>
            <a:noFill/>
            <a:ln w="9525" cap="flat">
              <a:solidFill>
                <a:srgbClr val="DA60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85" name="Line 42">
              <a:extLst>
                <a:ext uri="{FF2B5EF4-FFF2-40B4-BE49-F238E27FC236}">
                  <a16:creationId xmlns:a16="http://schemas.microsoft.com/office/drawing/2014/main" id="{4A9345F4-1C73-CDD5-C120-5F2D86475E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01963" y="3575283"/>
              <a:ext cx="155575" cy="0"/>
            </a:xfrm>
            <a:prstGeom prst="line">
              <a:avLst/>
            </a:prstGeom>
            <a:noFill/>
            <a:ln w="9525" cap="flat">
              <a:solidFill>
                <a:srgbClr val="DA60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86" name="Line 43">
              <a:extLst>
                <a:ext uri="{FF2B5EF4-FFF2-40B4-BE49-F238E27FC236}">
                  <a16:creationId xmlns:a16="http://schemas.microsoft.com/office/drawing/2014/main" id="{366F423D-A86A-F7A4-0B27-8315C3B7D6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01963" y="3716072"/>
              <a:ext cx="155575" cy="0"/>
            </a:xfrm>
            <a:prstGeom prst="line">
              <a:avLst/>
            </a:prstGeom>
            <a:noFill/>
            <a:ln w="9525" cap="flat">
              <a:solidFill>
                <a:srgbClr val="DA60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87" name="Line 44">
              <a:extLst>
                <a:ext uri="{FF2B5EF4-FFF2-40B4-BE49-F238E27FC236}">
                  <a16:creationId xmlns:a16="http://schemas.microsoft.com/office/drawing/2014/main" id="{9273A1F7-B229-F086-8FA3-D41D5D8546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63963" y="3494623"/>
              <a:ext cx="0" cy="82127"/>
            </a:xfrm>
            <a:prstGeom prst="line">
              <a:avLst/>
            </a:prstGeom>
            <a:noFill/>
            <a:ln w="9525" cap="flat">
              <a:solidFill>
                <a:srgbClr val="DA60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88" name="Line 45">
              <a:extLst>
                <a:ext uri="{FF2B5EF4-FFF2-40B4-BE49-F238E27FC236}">
                  <a16:creationId xmlns:a16="http://schemas.microsoft.com/office/drawing/2014/main" id="{A5E42A93-7350-19C5-A897-163FC815F8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63963" y="3576750"/>
              <a:ext cx="0" cy="83594"/>
            </a:xfrm>
            <a:prstGeom prst="line">
              <a:avLst/>
            </a:prstGeom>
            <a:noFill/>
            <a:ln w="9525" cap="flat">
              <a:solidFill>
                <a:srgbClr val="DA60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89" name="Line 46">
              <a:extLst>
                <a:ext uri="{FF2B5EF4-FFF2-40B4-BE49-F238E27FC236}">
                  <a16:creationId xmlns:a16="http://schemas.microsoft.com/office/drawing/2014/main" id="{8EB782A7-4475-1864-2263-41C9A4DB56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86175" y="3494623"/>
              <a:ext cx="155575" cy="0"/>
            </a:xfrm>
            <a:prstGeom prst="line">
              <a:avLst/>
            </a:prstGeom>
            <a:noFill/>
            <a:ln w="9525" cap="flat">
              <a:solidFill>
                <a:srgbClr val="DA60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90" name="Line 47">
              <a:extLst>
                <a:ext uri="{FF2B5EF4-FFF2-40B4-BE49-F238E27FC236}">
                  <a16:creationId xmlns:a16="http://schemas.microsoft.com/office/drawing/2014/main" id="{84D8AA41-D853-3CE9-EF9B-ADC0CD1E92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86175" y="3660343"/>
              <a:ext cx="155575" cy="0"/>
            </a:xfrm>
            <a:prstGeom prst="line">
              <a:avLst/>
            </a:prstGeom>
            <a:noFill/>
            <a:ln w="9525" cap="flat">
              <a:solidFill>
                <a:srgbClr val="DA60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91" name="Line 48">
              <a:extLst>
                <a:ext uri="{FF2B5EF4-FFF2-40B4-BE49-F238E27FC236}">
                  <a16:creationId xmlns:a16="http://schemas.microsoft.com/office/drawing/2014/main" id="{88A7CA62-A165-1B34-CD68-A29BAEC99F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48175" y="3496089"/>
              <a:ext cx="0" cy="96793"/>
            </a:xfrm>
            <a:prstGeom prst="line">
              <a:avLst/>
            </a:prstGeom>
            <a:noFill/>
            <a:ln w="9525" cap="flat">
              <a:solidFill>
                <a:srgbClr val="DA60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92" name="Line 49">
              <a:extLst>
                <a:ext uri="{FF2B5EF4-FFF2-40B4-BE49-F238E27FC236}">
                  <a16:creationId xmlns:a16="http://schemas.microsoft.com/office/drawing/2014/main" id="{C5096917-9E15-C126-7C67-75CF00643F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48175" y="3592882"/>
              <a:ext cx="0" cy="95326"/>
            </a:xfrm>
            <a:prstGeom prst="line">
              <a:avLst/>
            </a:prstGeom>
            <a:noFill/>
            <a:ln w="9525" cap="flat">
              <a:solidFill>
                <a:srgbClr val="DA60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93" name="Line 50">
              <a:extLst>
                <a:ext uri="{FF2B5EF4-FFF2-40B4-BE49-F238E27FC236}">
                  <a16:creationId xmlns:a16="http://schemas.microsoft.com/office/drawing/2014/main" id="{4C33CAA1-853A-9FE2-B5E6-6345C0F057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68800" y="3496089"/>
              <a:ext cx="155575" cy="0"/>
            </a:xfrm>
            <a:prstGeom prst="line">
              <a:avLst/>
            </a:prstGeom>
            <a:noFill/>
            <a:ln w="9525" cap="flat">
              <a:solidFill>
                <a:srgbClr val="DA60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94" name="Line 51">
              <a:extLst>
                <a:ext uri="{FF2B5EF4-FFF2-40B4-BE49-F238E27FC236}">
                  <a16:creationId xmlns:a16="http://schemas.microsoft.com/office/drawing/2014/main" id="{FF912074-768A-63F2-EFB2-CD6BE8EC9B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68800" y="3688208"/>
              <a:ext cx="155575" cy="0"/>
            </a:xfrm>
            <a:prstGeom prst="line">
              <a:avLst/>
            </a:prstGeom>
            <a:noFill/>
            <a:ln w="9525" cap="flat">
              <a:solidFill>
                <a:srgbClr val="DA60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95" name="Line 52">
              <a:extLst>
                <a:ext uri="{FF2B5EF4-FFF2-40B4-BE49-F238E27FC236}">
                  <a16:creationId xmlns:a16="http://schemas.microsoft.com/office/drawing/2014/main" id="{742DCC69-2999-D0E7-C170-6EF44DAAFD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3975" y="3587016"/>
              <a:ext cx="0" cy="83594"/>
            </a:xfrm>
            <a:prstGeom prst="line">
              <a:avLst/>
            </a:prstGeom>
            <a:noFill/>
            <a:ln w="9525" cap="flat">
              <a:solidFill>
                <a:srgbClr val="DA60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96" name="Line 53">
              <a:extLst>
                <a:ext uri="{FF2B5EF4-FFF2-40B4-BE49-F238E27FC236}">
                  <a16:creationId xmlns:a16="http://schemas.microsoft.com/office/drawing/2014/main" id="{BA449195-4E74-6AE4-FF47-29ABA8232E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3975" y="3670610"/>
              <a:ext cx="0" cy="83594"/>
            </a:xfrm>
            <a:prstGeom prst="line">
              <a:avLst/>
            </a:prstGeom>
            <a:noFill/>
            <a:ln w="9525" cap="flat">
              <a:solidFill>
                <a:srgbClr val="DA60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97" name="Line 54">
              <a:extLst>
                <a:ext uri="{FF2B5EF4-FFF2-40B4-BE49-F238E27FC236}">
                  <a16:creationId xmlns:a16="http://schemas.microsoft.com/office/drawing/2014/main" id="{DA495B2E-5077-96B2-1C31-971AA17496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7775" y="3587016"/>
              <a:ext cx="155575" cy="0"/>
            </a:xfrm>
            <a:prstGeom prst="line">
              <a:avLst/>
            </a:prstGeom>
            <a:noFill/>
            <a:ln w="9525" cap="flat">
              <a:solidFill>
                <a:srgbClr val="DA60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98" name="Line 55">
              <a:extLst>
                <a:ext uri="{FF2B5EF4-FFF2-40B4-BE49-F238E27FC236}">
                  <a16:creationId xmlns:a16="http://schemas.microsoft.com/office/drawing/2014/main" id="{D7B7F814-24AE-6762-8801-D3E772C2AA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7775" y="3754203"/>
              <a:ext cx="155575" cy="0"/>
            </a:xfrm>
            <a:prstGeom prst="line">
              <a:avLst/>
            </a:prstGeom>
            <a:noFill/>
            <a:ln w="9525" cap="flat">
              <a:solidFill>
                <a:srgbClr val="DA60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99" name="Line 56">
              <a:extLst>
                <a:ext uri="{FF2B5EF4-FFF2-40B4-BE49-F238E27FC236}">
                  <a16:creationId xmlns:a16="http://schemas.microsoft.com/office/drawing/2014/main" id="{580863A5-B5D8-7434-A945-47B75DB33D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18188" y="3837797"/>
              <a:ext cx="0" cy="48397"/>
            </a:xfrm>
            <a:prstGeom prst="line">
              <a:avLst/>
            </a:prstGeom>
            <a:noFill/>
            <a:ln w="9525" cap="flat">
              <a:solidFill>
                <a:srgbClr val="DA60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00" name="Line 57">
              <a:extLst>
                <a:ext uri="{FF2B5EF4-FFF2-40B4-BE49-F238E27FC236}">
                  <a16:creationId xmlns:a16="http://schemas.microsoft.com/office/drawing/2014/main" id="{BD2C2305-028D-BE8A-0472-2C2EF97669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18188" y="3886193"/>
              <a:ext cx="0" cy="46930"/>
            </a:xfrm>
            <a:prstGeom prst="line">
              <a:avLst/>
            </a:prstGeom>
            <a:noFill/>
            <a:ln w="9525" cap="flat">
              <a:solidFill>
                <a:srgbClr val="DA60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01" name="Line 58">
              <a:extLst>
                <a:ext uri="{FF2B5EF4-FFF2-40B4-BE49-F238E27FC236}">
                  <a16:creationId xmlns:a16="http://schemas.microsoft.com/office/drawing/2014/main" id="{B79879F7-09EA-725C-CFD3-0E4CC4192B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40400" y="3837797"/>
              <a:ext cx="157163" cy="0"/>
            </a:xfrm>
            <a:prstGeom prst="line">
              <a:avLst/>
            </a:prstGeom>
            <a:noFill/>
            <a:ln w="9525" cap="flat">
              <a:solidFill>
                <a:srgbClr val="DA60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02" name="Line 59">
              <a:extLst>
                <a:ext uri="{FF2B5EF4-FFF2-40B4-BE49-F238E27FC236}">
                  <a16:creationId xmlns:a16="http://schemas.microsoft.com/office/drawing/2014/main" id="{4BBF9437-5BD1-035D-92BF-EF638F9B7D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40400" y="3933122"/>
              <a:ext cx="157163" cy="0"/>
            </a:xfrm>
            <a:prstGeom prst="line">
              <a:avLst/>
            </a:prstGeom>
            <a:noFill/>
            <a:ln w="9525" cap="flat">
              <a:solidFill>
                <a:srgbClr val="DA60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03" name="Line 60">
              <a:extLst>
                <a:ext uri="{FF2B5EF4-FFF2-40B4-BE49-F238E27FC236}">
                  <a16:creationId xmlns:a16="http://schemas.microsoft.com/office/drawing/2014/main" id="{AA8DE7C3-D617-D15D-EB53-A1CE645F43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07163" y="3792333"/>
              <a:ext cx="0" cy="76261"/>
            </a:xfrm>
            <a:prstGeom prst="line">
              <a:avLst/>
            </a:prstGeom>
            <a:noFill/>
            <a:ln w="9525" cap="flat">
              <a:solidFill>
                <a:srgbClr val="DA60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04" name="Line 61">
              <a:extLst>
                <a:ext uri="{FF2B5EF4-FFF2-40B4-BE49-F238E27FC236}">
                  <a16:creationId xmlns:a16="http://schemas.microsoft.com/office/drawing/2014/main" id="{9FEB0574-1DE6-1E65-47A7-9B9CF4798D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07163" y="3868594"/>
              <a:ext cx="0" cy="73328"/>
            </a:xfrm>
            <a:prstGeom prst="line">
              <a:avLst/>
            </a:prstGeom>
            <a:noFill/>
            <a:ln w="9525" cap="flat">
              <a:solidFill>
                <a:srgbClr val="DA60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05" name="Line 62">
              <a:extLst>
                <a:ext uri="{FF2B5EF4-FFF2-40B4-BE49-F238E27FC236}">
                  <a16:creationId xmlns:a16="http://schemas.microsoft.com/office/drawing/2014/main" id="{9B8ABD1D-88B0-C331-44D2-D2C0C12AED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27788" y="3792333"/>
              <a:ext cx="155575" cy="0"/>
            </a:xfrm>
            <a:prstGeom prst="line">
              <a:avLst/>
            </a:prstGeom>
            <a:noFill/>
            <a:ln w="9525" cap="flat">
              <a:solidFill>
                <a:srgbClr val="DA60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06" name="Line 63">
              <a:extLst>
                <a:ext uri="{FF2B5EF4-FFF2-40B4-BE49-F238E27FC236}">
                  <a16:creationId xmlns:a16="http://schemas.microsoft.com/office/drawing/2014/main" id="{4D34EE0B-ECAA-A316-C52F-3E601E46F3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27788" y="3941922"/>
              <a:ext cx="155575" cy="0"/>
            </a:xfrm>
            <a:prstGeom prst="line">
              <a:avLst/>
            </a:prstGeom>
            <a:noFill/>
            <a:ln w="9525" cap="flat">
              <a:solidFill>
                <a:srgbClr val="DA60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07" name="Oval 64">
              <a:extLst>
                <a:ext uri="{FF2B5EF4-FFF2-40B4-BE49-F238E27FC236}">
                  <a16:creationId xmlns:a16="http://schemas.microsoft.com/office/drawing/2014/main" id="{13071040-76CC-225B-EDC0-849308114C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0524" y="1978206"/>
              <a:ext cx="97200" cy="89795"/>
            </a:xfrm>
            <a:prstGeom prst="ellipse">
              <a:avLst/>
            </a:prstGeom>
            <a:solidFill>
              <a:srgbClr val="DA60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08" name="Oval 65">
              <a:extLst>
                <a:ext uri="{FF2B5EF4-FFF2-40B4-BE49-F238E27FC236}">
                  <a16:creationId xmlns:a16="http://schemas.microsoft.com/office/drawing/2014/main" id="{86B541A2-643F-457D-DF8C-EE27AFB317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3149" y="1740624"/>
              <a:ext cx="97200" cy="89795"/>
            </a:xfrm>
            <a:prstGeom prst="ellipse">
              <a:avLst/>
            </a:prstGeom>
            <a:solidFill>
              <a:srgbClr val="DA60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09" name="Oval 66">
              <a:extLst>
                <a:ext uri="{FF2B5EF4-FFF2-40B4-BE49-F238E27FC236}">
                  <a16:creationId xmlns:a16="http://schemas.microsoft.com/office/drawing/2014/main" id="{0E2A1E43-0AF5-54BF-6AAE-DBFF76529A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2124" y="3600213"/>
              <a:ext cx="97200" cy="89795"/>
            </a:xfrm>
            <a:prstGeom prst="ellipse">
              <a:avLst/>
            </a:prstGeom>
            <a:solidFill>
              <a:srgbClr val="DA60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10" name="Oval 67">
              <a:extLst>
                <a:ext uri="{FF2B5EF4-FFF2-40B4-BE49-F238E27FC236}">
                  <a16:creationId xmlns:a16="http://schemas.microsoft.com/office/drawing/2014/main" id="{AD12D4DA-DFFD-4EA0-A1E5-4D072FF7FE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6336" y="3532752"/>
              <a:ext cx="97200" cy="89795"/>
            </a:xfrm>
            <a:prstGeom prst="ellipse">
              <a:avLst/>
            </a:prstGeom>
            <a:solidFill>
              <a:srgbClr val="DA60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11" name="Oval 68">
              <a:extLst>
                <a:ext uri="{FF2B5EF4-FFF2-40B4-BE49-F238E27FC236}">
                  <a16:creationId xmlns:a16="http://schemas.microsoft.com/office/drawing/2014/main" id="{A0104386-2014-D32C-BC90-201F3DC0F4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961" y="3550350"/>
              <a:ext cx="97200" cy="89795"/>
            </a:xfrm>
            <a:prstGeom prst="ellipse">
              <a:avLst/>
            </a:prstGeom>
            <a:solidFill>
              <a:srgbClr val="DA60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12" name="Oval 69">
              <a:extLst>
                <a:ext uri="{FF2B5EF4-FFF2-40B4-BE49-F238E27FC236}">
                  <a16:creationId xmlns:a16="http://schemas.microsoft.com/office/drawing/2014/main" id="{DB3ECA76-2954-E1F8-6EEF-DCA5DF1B1D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6349" y="3626611"/>
              <a:ext cx="97200" cy="89795"/>
            </a:xfrm>
            <a:prstGeom prst="ellipse">
              <a:avLst/>
            </a:prstGeom>
            <a:solidFill>
              <a:srgbClr val="DA60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13" name="Oval 70">
              <a:extLst>
                <a:ext uri="{FF2B5EF4-FFF2-40B4-BE49-F238E27FC236}">
                  <a16:creationId xmlns:a16="http://schemas.microsoft.com/office/drawing/2014/main" id="{F7544FEA-7F34-8A9B-8330-B09FB5ED98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2149" y="3840728"/>
              <a:ext cx="97200" cy="89795"/>
            </a:xfrm>
            <a:prstGeom prst="ellipse">
              <a:avLst/>
            </a:prstGeom>
            <a:solidFill>
              <a:srgbClr val="DA60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14" name="Oval 71">
              <a:extLst>
                <a:ext uri="{FF2B5EF4-FFF2-40B4-BE49-F238E27FC236}">
                  <a16:creationId xmlns:a16="http://schemas.microsoft.com/office/drawing/2014/main" id="{1922E5D4-F8D6-DFC6-3019-CF952FB6D5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7949" y="3823129"/>
              <a:ext cx="97200" cy="89795"/>
            </a:xfrm>
            <a:prstGeom prst="ellipse">
              <a:avLst/>
            </a:prstGeom>
            <a:solidFill>
              <a:srgbClr val="DA60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15" name="Freeform 72">
              <a:extLst>
                <a:ext uri="{FF2B5EF4-FFF2-40B4-BE49-F238E27FC236}">
                  <a16:creationId xmlns:a16="http://schemas.microsoft.com/office/drawing/2014/main" id="{1C84884D-ABAC-214F-8FB7-CA6FA5C5E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8150" y="1648232"/>
              <a:ext cx="4799013" cy="2220362"/>
            </a:xfrm>
            <a:custGeom>
              <a:avLst/>
              <a:gdLst>
                <a:gd name="T0" fmla="*/ 0 w 3023"/>
                <a:gd name="T1" fmla="*/ 314 h 1514"/>
                <a:gd name="T2" fmla="*/ 431 w 3023"/>
                <a:gd name="T3" fmla="*/ 0 h 1514"/>
                <a:gd name="T4" fmla="*/ 863 w 3023"/>
                <a:gd name="T5" fmla="*/ 1379 h 1514"/>
                <a:gd name="T6" fmla="*/ 1295 w 3023"/>
                <a:gd name="T7" fmla="*/ 1355 h 1514"/>
                <a:gd name="T8" fmla="*/ 1726 w 3023"/>
                <a:gd name="T9" fmla="*/ 1372 h 1514"/>
                <a:gd name="T10" fmla="*/ 2158 w 3023"/>
                <a:gd name="T11" fmla="*/ 1360 h 1514"/>
                <a:gd name="T12" fmla="*/ 2589 w 3023"/>
                <a:gd name="T13" fmla="*/ 1445 h 1514"/>
                <a:gd name="T14" fmla="*/ 3023 w 3023"/>
                <a:gd name="T15" fmla="*/ 1514 h 1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23" h="1514">
                  <a:moveTo>
                    <a:pt x="0" y="314"/>
                  </a:moveTo>
                  <a:lnTo>
                    <a:pt x="431" y="0"/>
                  </a:lnTo>
                  <a:lnTo>
                    <a:pt x="863" y="1379"/>
                  </a:lnTo>
                  <a:lnTo>
                    <a:pt x="1295" y="1355"/>
                  </a:lnTo>
                  <a:lnTo>
                    <a:pt x="1726" y="1372"/>
                  </a:lnTo>
                  <a:lnTo>
                    <a:pt x="2158" y="1360"/>
                  </a:lnTo>
                  <a:lnTo>
                    <a:pt x="2589" y="1445"/>
                  </a:lnTo>
                  <a:lnTo>
                    <a:pt x="3023" y="1514"/>
                  </a:lnTo>
                </a:path>
              </a:pathLst>
            </a:custGeom>
            <a:noFill/>
            <a:ln w="19050" cap="flat">
              <a:solidFill>
                <a:srgbClr val="F8AA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16" name="Line 73">
              <a:extLst>
                <a:ext uri="{FF2B5EF4-FFF2-40B4-BE49-F238E27FC236}">
                  <a16:creationId xmlns:a16="http://schemas.microsoft.com/office/drawing/2014/main" id="{BCA22BA0-15C1-FE77-E04E-F620254269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08150" y="1997271"/>
              <a:ext cx="0" cy="111458"/>
            </a:xfrm>
            <a:prstGeom prst="line">
              <a:avLst/>
            </a:prstGeom>
            <a:noFill/>
            <a:ln w="9525" cap="flat">
              <a:solidFill>
                <a:srgbClr val="F8AA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17" name="Line 74">
              <a:extLst>
                <a:ext uri="{FF2B5EF4-FFF2-40B4-BE49-F238E27FC236}">
                  <a16:creationId xmlns:a16="http://schemas.microsoft.com/office/drawing/2014/main" id="{F93DB694-7AE9-C114-1258-BC5498D500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08150" y="2108729"/>
              <a:ext cx="0" cy="111458"/>
            </a:xfrm>
            <a:prstGeom prst="line">
              <a:avLst/>
            </a:prstGeom>
            <a:noFill/>
            <a:ln w="9525" cap="flat">
              <a:solidFill>
                <a:srgbClr val="F8AA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18" name="Line 75">
              <a:extLst>
                <a:ext uri="{FF2B5EF4-FFF2-40B4-BE49-F238E27FC236}">
                  <a16:creationId xmlns:a16="http://schemas.microsoft.com/office/drawing/2014/main" id="{69596F36-9450-1D0D-4331-2152639569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0363" y="1997271"/>
              <a:ext cx="155575" cy="0"/>
            </a:xfrm>
            <a:prstGeom prst="line">
              <a:avLst/>
            </a:prstGeom>
            <a:noFill/>
            <a:ln w="9525" cap="flat">
              <a:solidFill>
                <a:srgbClr val="F8AA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19" name="Line 76">
              <a:extLst>
                <a:ext uri="{FF2B5EF4-FFF2-40B4-BE49-F238E27FC236}">
                  <a16:creationId xmlns:a16="http://schemas.microsoft.com/office/drawing/2014/main" id="{84A2A60A-2533-C6BA-A2A2-5A696FC5E0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0363" y="2220188"/>
              <a:ext cx="155575" cy="0"/>
            </a:xfrm>
            <a:prstGeom prst="line">
              <a:avLst/>
            </a:prstGeom>
            <a:noFill/>
            <a:ln w="9525" cap="flat">
              <a:solidFill>
                <a:srgbClr val="F8AA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20" name="Line 77">
              <a:extLst>
                <a:ext uri="{FF2B5EF4-FFF2-40B4-BE49-F238E27FC236}">
                  <a16:creationId xmlns:a16="http://schemas.microsoft.com/office/drawing/2014/main" id="{4CF35C93-DDBA-E661-F584-149F211904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92363" y="1547041"/>
              <a:ext cx="0" cy="101193"/>
            </a:xfrm>
            <a:prstGeom prst="line">
              <a:avLst/>
            </a:prstGeom>
            <a:noFill/>
            <a:ln w="9525" cap="flat">
              <a:solidFill>
                <a:srgbClr val="F8AA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21" name="Line 78">
              <a:extLst>
                <a:ext uri="{FF2B5EF4-FFF2-40B4-BE49-F238E27FC236}">
                  <a16:creationId xmlns:a16="http://schemas.microsoft.com/office/drawing/2014/main" id="{C7757837-07F6-D7D2-F0BA-BB771C97D1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92363" y="1648232"/>
              <a:ext cx="0" cy="104126"/>
            </a:xfrm>
            <a:prstGeom prst="line">
              <a:avLst/>
            </a:prstGeom>
            <a:noFill/>
            <a:ln w="9525" cap="flat">
              <a:solidFill>
                <a:srgbClr val="F8AA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22" name="Line 79">
              <a:extLst>
                <a:ext uri="{FF2B5EF4-FFF2-40B4-BE49-F238E27FC236}">
                  <a16:creationId xmlns:a16="http://schemas.microsoft.com/office/drawing/2014/main" id="{18E0E7B4-3445-C708-6CBA-778BEB4F9F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16163" y="1547041"/>
              <a:ext cx="155575" cy="0"/>
            </a:xfrm>
            <a:prstGeom prst="line">
              <a:avLst/>
            </a:prstGeom>
            <a:noFill/>
            <a:ln w="9525" cap="flat">
              <a:solidFill>
                <a:srgbClr val="F8AA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23" name="Line 80">
              <a:extLst>
                <a:ext uri="{FF2B5EF4-FFF2-40B4-BE49-F238E27FC236}">
                  <a16:creationId xmlns:a16="http://schemas.microsoft.com/office/drawing/2014/main" id="{681F6C09-0341-AD84-E0B3-77707D8305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16163" y="1752357"/>
              <a:ext cx="155575" cy="0"/>
            </a:xfrm>
            <a:prstGeom prst="line">
              <a:avLst/>
            </a:prstGeom>
            <a:noFill/>
            <a:ln w="9525" cap="flat">
              <a:solidFill>
                <a:srgbClr val="F8AA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24" name="Line 81">
              <a:extLst>
                <a:ext uri="{FF2B5EF4-FFF2-40B4-BE49-F238E27FC236}">
                  <a16:creationId xmlns:a16="http://schemas.microsoft.com/office/drawing/2014/main" id="{38D54ECB-3B9F-AD05-F7DE-710EC0252F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48175" y="3481424"/>
              <a:ext cx="0" cy="178920"/>
            </a:xfrm>
            <a:prstGeom prst="line">
              <a:avLst/>
            </a:prstGeom>
            <a:noFill/>
            <a:ln w="9525" cap="flat">
              <a:solidFill>
                <a:srgbClr val="F8AA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25" name="Line 82">
              <a:extLst>
                <a:ext uri="{FF2B5EF4-FFF2-40B4-BE49-F238E27FC236}">
                  <a16:creationId xmlns:a16="http://schemas.microsoft.com/office/drawing/2014/main" id="{0CD89A7E-8EB2-3867-D867-BC71B10148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48175" y="3660343"/>
              <a:ext cx="0" cy="180387"/>
            </a:xfrm>
            <a:prstGeom prst="line">
              <a:avLst/>
            </a:prstGeom>
            <a:noFill/>
            <a:ln w="9525" cap="flat">
              <a:solidFill>
                <a:srgbClr val="F8AA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26" name="Line 83">
              <a:extLst>
                <a:ext uri="{FF2B5EF4-FFF2-40B4-BE49-F238E27FC236}">
                  <a16:creationId xmlns:a16="http://schemas.microsoft.com/office/drawing/2014/main" id="{8A4B16F4-8670-44D0-525B-8E3C005E25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68800" y="3481424"/>
              <a:ext cx="155575" cy="0"/>
            </a:xfrm>
            <a:prstGeom prst="line">
              <a:avLst/>
            </a:prstGeom>
            <a:noFill/>
            <a:ln w="9525" cap="flat">
              <a:solidFill>
                <a:srgbClr val="F8AA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27" name="Line 84">
              <a:extLst>
                <a:ext uri="{FF2B5EF4-FFF2-40B4-BE49-F238E27FC236}">
                  <a16:creationId xmlns:a16="http://schemas.microsoft.com/office/drawing/2014/main" id="{CD1DEAA9-3CC5-121B-0C28-29E5886051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68800" y="3840730"/>
              <a:ext cx="155575" cy="0"/>
            </a:xfrm>
            <a:prstGeom prst="line">
              <a:avLst/>
            </a:prstGeom>
            <a:noFill/>
            <a:ln w="9525" cap="flat">
              <a:solidFill>
                <a:srgbClr val="F8AA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28" name="Line 85">
              <a:extLst>
                <a:ext uri="{FF2B5EF4-FFF2-40B4-BE49-F238E27FC236}">
                  <a16:creationId xmlns:a16="http://schemas.microsoft.com/office/drawing/2014/main" id="{D05D7E1A-386C-0AB7-A98F-35B8D37660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3975" y="3496089"/>
              <a:ext cx="0" cy="146655"/>
            </a:xfrm>
            <a:prstGeom prst="line">
              <a:avLst/>
            </a:prstGeom>
            <a:noFill/>
            <a:ln w="9525" cap="flat">
              <a:solidFill>
                <a:srgbClr val="F8AA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29" name="Line 86">
              <a:extLst>
                <a:ext uri="{FF2B5EF4-FFF2-40B4-BE49-F238E27FC236}">
                  <a16:creationId xmlns:a16="http://schemas.microsoft.com/office/drawing/2014/main" id="{87120955-3625-9A05-D23E-9E850BD605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3975" y="3642745"/>
              <a:ext cx="0" cy="143722"/>
            </a:xfrm>
            <a:prstGeom prst="line">
              <a:avLst/>
            </a:prstGeom>
            <a:noFill/>
            <a:ln w="9525" cap="flat">
              <a:solidFill>
                <a:srgbClr val="F8AA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30" name="Line 87">
              <a:extLst>
                <a:ext uri="{FF2B5EF4-FFF2-40B4-BE49-F238E27FC236}">
                  <a16:creationId xmlns:a16="http://schemas.microsoft.com/office/drawing/2014/main" id="{6CF458C5-DE54-F36C-CDFF-2BF4364A96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7775" y="3496089"/>
              <a:ext cx="155575" cy="0"/>
            </a:xfrm>
            <a:prstGeom prst="line">
              <a:avLst/>
            </a:prstGeom>
            <a:noFill/>
            <a:ln w="9525" cap="flat">
              <a:solidFill>
                <a:srgbClr val="F8AA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31" name="Line 88">
              <a:extLst>
                <a:ext uri="{FF2B5EF4-FFF2-40B4-BE49-F238E27FC236}">
                  <a16:creationId xmlns:a16="http://schemas.microsoft.com/office/drawing/2014/main" id="{7B33BFF0-BD6B-0560-A780-A39D83D90F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7775" y="3786467"/>
              <a:ext cx="155575" cy="0"/>
            </a:xfrm>
            <a:prstGeom prst="line">
              <a:avLst/>
            </a:prstGeom>
            <a:noFill/>
            <a:ln w="9525" cap="flat">
              <a:solidFill>
                <a:srgbClr val="F8AA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32" name="Line 89">
              <a:extLst>
                <a:ext uri="{FF2B5EF4-FFF2-40B4-BE49-F238E27FC236}">
                  <a16:creationId xmlns:a16="http://schemas.microsoft.com/office/drawing/2014/main" id="{9B50F39E-BA6C-53CE-AF03-F153F99D75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18188" y="3701407"/>
              <a:ext cx="0" cy="65995"/>
            </a:xfrm>
            <a:prstGeom prst="line">
              <a:avLst/>
            </a:prstGeom>
            <a:noFill/>
            <a:ln w="9525" cap="flat">
              <a:solidFill>
                <a:srgbClr val="F8AA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33" name="Line 90">
              <a:extLst>
                <a:ext uri="{FF2B5EF4-FFF2-40B4-BE49-F238E27FC236}">
                  <a16:creationId xmlns:a16="http://schemas.microsoft.com/office/drawing/2014/main" id="{0B854A65-ACE9-8B0B-66C3-DB473DA921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18188" y="3767402"/>
              <a:ext cx="0" cy="64528"/>
            </a:xfrm>
            <a:prstGeom prst="line">
              <a:avLst/>
            </a:prstGeom>
            <a:noFill/>
            <a:ln w="9525" cap="flat">
              <a:solidFill>
                <a:srgbClr val="F8AA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34" name="Line 91">
              <a:extLst>
                <a:ext uri="{FF2B5EF4-FFF2-40B4-BE49-F238E27FC236}">
                  <a16:creationId xmlns:a16="http://schemas.microsoft.com/office/drawing/2014/main" id="{54EE90E5-3CA3-B465-B671-44465E8761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40400" y="3701407"/>
              <a:ext cx="157163" cy="0"/>
            </a:xfrm>
            <a:prstGeom prst="line">
              <a:avLst/>
            </a:prstGeom>
            <a:noFill/>
            <a:ln w="9525" cap="flat">
              <a:solidFill>
                <a:srgbClr val="F8AA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35" name="Line 92">
              <a:extLst>
                <a:ext uri="{FF2B5EF4-FFF2-40B4-BE49-F238E27FC236}">
                  <a16:creationId xmlns:a16="http://schemas.microsoft.com/office/drawing/2014/main" id="{BA1C36D8-084E-1072-8438-0AAD88C13E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40400" y="3831931"/>
              <a:ext cx="157163" cy="0"/>
            </a:xfrm>
            <a:prstGeom prst="line">
              <a:avLst/>
            </a:prstGeom>
            <a:noFill/>
            <a:ln w="9525" cap="flat">
              <a:solidFill>
                <a:srgbClr val="F8AA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36" name="Oval 93">
              <a:extLst>
                <a:ext uri="{FF2B5EF4-FFF2-40B4-BE49-F238E27FC236}">
                  <a16:creationId xmlns:a16="http://schemas.microsoft.com/office/drawing/2014/main" id="{766AB5D1-3AE3-5E36-FDB5-091F05BF87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0524" y="2063266"/>
              <a:ext cx="97200" cy="89795"/>
            </a:xfrm>
            <a:prstGeom prst="ellipse">
              <a:avLst/>
            </a:prstGeom>
            <a:solidFill>
              <a:srgbClr val="F8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37" name="Oval 94">
              <a:extLst>
                <a:ext uri="{FF2B5EF4-FFF2-40B4-BE49-F238E27FC236}">
                  <a16:creationId xmlns:a16="http://schemas.microsoft.com/office/drawing/2014/main" id="{766394B3-B5FA-1894-7FC6-FCCC05F710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3149" y="1605701"/>
              <a:ext cx="97200" cy="89795"/>
            </a:xfrm>
            <a:prstGeom prst="ellipse">
              <a:avLst/>
            </a:prstGeom>
            <a:solidFill>
              <a:srgbClr val="F8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38" name="Oval 95">
              <a:extLst>
                <a:ext uri="{FF2B5EF4-FFF2-40B4-BE49-F238E27FC236}">
                  <a16:creationId xmlns:a16="http://schemas.microsoft.com/office/drawing/2014/main" id="{FD47901F-1396-F06C-B9C6-4FAF9F0B6E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2124" y="3626611"/>
              <a:ext cx="97200" cy="89795"/>
            </a:xfrm>
            <a:prstGeom prst="ellipse">
              <a:avLst/>
            </a:prstGeom>
            <a:solidFill>
              <a:srgbClr val="F8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39" name="Oval 96">
              <a:extLst>
                <a:ext uri="{FF2B5EF4-FFF2-40B4-BE49-F238E27FC236}">
                  <a16:creationId xmlns:a16="http://schemas.microsoft.com/office/drawing/2014/main" id="{55234A01-1539-58AC-E6CE-B8CC6D46F0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6336" y="3589948"/>
              <a:ext cx="97200" cy="89795"/>
            </a:xfrm>
            <a:prstGeom prst="ellipse">
              <a:avLst/>
            </a:prstGeom>
            <a:solidFill>
              <a:srgbClr val="F8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40" name="Oval 97">
              <a:extLst>
                <a:ext uri="{FF2B5EF4-FFF2-40B4-BE49-F238E27FC236}">
                  <a16:creationId xmlns:a16="http://schemas.microsoft.com/office/drawing/2014/main" id="{36B580DC-20DE-65DD-C2B8-3B35711453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961" y="3616346"/>
              <a:ext cx="97200" cy="89795"/>
            </a:xfrm>
            <a:prstGeom prst="ellipse">
              <a:avLst/>
            </a:prstGeom>
            <a:solidFill>
              <a:srgbClr val="F8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41" name="Oval 98">
              <a:extLst>
                <a:ext uri="{FF2B5EF4-FFF2-40B4-BE49-F238E27FC236}">
                  <a16:creationId xmlns:a16="http://schemas.microsoft.com/office/drawing/2014/main" id="{84F55A7D-A4E2-FE63-A13D-6D9460234E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6349" y="3598747"/>
              <a:ext cx="97200" cy="89795"/>
            </a:xfrm>
            <a:prstGeom prst="ellipse">
              <a:avLst/>
            </a:prstGeom>
            <a:solidFill>
              <a:srgbClr val="F8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42" name="Oval 99">
              <a:extLst>
                <a:ext uri="{FF2B5EF4-FFF2-40B4-BE49-F238E27FC236}">
                  <a16:creationId xmlns:a16="http://schemas.microsoft.com/office/drawing/2014/main" id="{D8851EA6-7004-8673-F3C5-D29D968FB2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2149" y="3721938"/>
              <a:ext cx="97200" cy="89795"/>
            </a:xfrm>
            <a:prstGeom prst="ellipse">
              <a:avLst/>
            </a:prstGeom>
            <a:solidFill>
              <a:srgbClr val="F8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43" name="Oval 100">
              <a:extLst>
                <a:ext uri="{FF2B5EF4-FFF2-40B4-BE49-F238E27FC236}">
                  <a16:creationId xmlns:a16="http://schemas.microsoft.com/office/drawing/2014/main" id="{91694370-F9CA-5E0B-4683-E7E4E47FDE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7949" y="3823129"/>
              <a:ext cx="97200" cy="89795"/>
            </a:xfrm>
            <a:prstGeom prst="ellipse">
              <a:avLst/>
            </a:prstGeom>
            <a:solidFill>
              <a:srgbClr val="F8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44" name="Freeform 101">
              <a:extLst>
                <a:ext uri="{FF2B5EF4-FFF2-40B4-BE49-F238E27FC236}">
                  <a16:creationId xmlns:a16="http://schemas.microsoft.com/office/drawing/2014/main" id="{C1BC64F2-37D1-6B99-1CF4-9C6ED131F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8150" y="1830085"/>
              <a:ext cx="4799013" cy="1972514"/>
            </a:xfrm>
            <a:custGeom>
              <a:avLst/>
              <a:gdLst>
                <a:gd name="T0" fmla="*/ 0 w 3023"/>
                <a:gd name="T1" fmla="*/ 23 h 1345"/>
                <a:gd name="T2" fmla="*/ 431 w 3023"/>
                <a:gd name="T3" fmla="*/ 0 h 1345"/>
                <a:gd name="T4" fmla="*/ 863 w 3023"/>
                <a:gd name="T5" fmla="*/ 1276 h 1345"/>
                <a:gd name="T6" fmla="*/ 1295 w 3023"/>
                <a:gd name="T7" fmla="*/ 1228 h 1345"/>
                <a:gd name="T8" fmla="*/ 1726 w 3023"/>
                <a:gd name="T9" fmla="*/ 1278 h 1345"/>
                <a:gd name="T10" fmla="*/ 2158 w 3023"/>
                <a:gd name="T11" fmla="*/ 1307 h 1345"/>
                <a:gd name="T12" fmla="*/ 2589 w 3023"/>
                <a:gd name="T13" fmla="*/ 1297 h 1345"/>
                <a:gd name="T14" fmla="*/ 3023 w 3023"/>
                <a:gd name="T15" fmla="*/ 1345 h 1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23" h="1345">
                  <a:moveTo>
                    <a:pt x="0" y="23"/>
                  </a:moveTo>
                  <a:lnTo>
                    <a:pt x="431" y="0"/>
                  </a:lnTo>
                  <a:lnTo>
                    <a:pt x="863" y="1276"/>
                  </a:lnTo>
                  <a:lnTo>
                    <a:pt x="1295" y="1228"/>
                  </a:lnTo>
                  <a:lnTo>
                    <a:pt x="1726" y="1278"/>
                  </a:lnTo>
                  <a:lnTo>
                    <a:pt x="2158" y="1307"/>
                  </a:lnTo>
                  <a:lnTo>
                    <a:pt x="2589" y="1297"/>
                  </a:lnTo>
                  <a:lnTo>
                    <a:pt x="3023" y="1345"/>
                  </a:lnTo>
                </a:path>
              </a:pathLst>
            </a:custGeom>
            <a:noFill/>
            <a:ln w="19050" cap="flat">
              <a:solidFill>
                <a:srgbClr val="00836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45" name="Freeform 102">
              <a:extLst>
                <a:ext uri="{FF2B5EF4-FFF2-40B4-BE49-F238E27FC236}">
                  <a16:creationId xmlns:a16="http://schemas.microsoft.com/office/drawing/2014/main" id="{E4F5867E-C85B-D2E7-F237-4C1C43F887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30363" y="1749425"/>
              <a:ext cx="4953000" cy="2119170"/>
            </a:xfrm>
            <a:custGeom>
              <a:avLst/>
              <a:gdLst>
                <a:gd name="T0" fmla="*/ 49 w 3120"/>
                <a:gd name="T1" fmla="*/ 23 h 1445"/>
                <a:gd name="T2" fmla="*/ 49 w 3120"/>
                <a:gd name="T3" fmla="*/ 78 h 1445"/>
                <a:gd name="T4" fmla="*/ 49 w 3120"/>
                <a:gd name="T5" fmla="*/ 78 h 1445"/>
                <a:gd name="T6" fmla="*/ 49 w 3120"/>
                <a:gd name="T7" fmla="*/ 133 h 1445"/>
                <a:gd name="T8" fmla="*/ 0 w 3120"/>
                <a:gd name="T9" fmla="*/ 23 h 1445"/>
                <a:gd name="T10" fmla="*/ 98 w 3120"/>
                <a:gd name="T11" fmla="*/ 23 h 1445"/>
                <a:gd name="T12" fmla="*/ 0 w 3120"/>
                <a:gd name="T13" fmla="*/ 133 h 1445"/>
                <a:gd name="T14" fmla="*/ 98 w 3120"/>
                <a:gd name="T15" fmla="*/ 133 h 1445"/>
                <a:gd name="T16" fmla="*/ 480 w 3120"/>
                <a:gd name="T17" fmla="*/ 0 h 1445"/>
                <a:gd name="T18" fmla="*/ 480 w 3120"/>
                <a:gd name="T19" fmla="*/ 55 h 1445"/>
                <a:gd name="T20" fmla="*/ 480 w 3120"/>
                <a:gd name="T21" fmla="*/ 55 h 1445"/>
                <a:gd name="T22" fmla="*/ 480 w 3120"/>
                <a:gd name="T23" fmla="*/ 110 h 1445"/>
                <a:gd name="T24" fmla="*/ 432 w 3120"/>
                <a:gd name="T25" fmla="*/ 0 h 1445"/>
                <a:gd name="T26" fmla="*/ 530 w 3120"/>
                <a:gd name="T27" fmla="*/ 0 h 1445"/>
                <a:gd name="T28" fmla="*/ 432 w 3120"/>
                <a:gd name="T29" fmla="*/ 110 h 1445"/>
                <a:gd name="T30" fmla="*/ 530 w 3120"/>
                <a:gd name="T31" fmla="*/ 110 h 1445"/>
                <a:gd name="T32" fmla="*/ 912 w 3120"/>
                <a:gd name="T33" fmla="*/ 1298 h 1445"/>
                <a:gd name="T34" fmla="*/ 912 w 3120"/>
                <a:gd name="T35" fmla="*/ 1331 h 1445"/>
                <a:gd name="T36" fmla="*/ 912 w 3120"/>
                <a:gd name="T37" fmla="*/ 1331 h 1445"/>
                <a:gd name="T38" fmla="*/ 912 w 3120"/>
                <a:gd name="T39" fmla="*/ 1364 h 1445"/>
                <a:gd name="T40" fmla="*/ 864 w 3120"/>
                <a:gd name="T41" fmla="*/ 1298 h 1445"/>
                <a:gd name="T42" fmla="*/ 962 w 3120"/>
                <a:gd name="T43" fmla="*/ 1298 h 1445"/>
                <a:gd name="T44" fmla="*/ 864 w 3120"/>
                <a:gd name="T45" fmla="*/ 1364 h 1445"/>
                <a:gd name="T46" fmla="*/ 962 w 3120"/>
                <a:gd name="T47" fmla="*/ 1364 h 1445"/>
                <a:gd name="T48" fmla="*/ 1344 w 3120"/>
                <a:gd name="T49" fmla="*/ 1233 h 1445"/>
                <a:gd name="T50" fmla="*/ 1344 w 3120"/>
                <a:gd name="T51" fmla="*/ 1283 h 1445"/>
                <a:gd name="T52" fmla="*/ 1344 w 3120"/>
                <a:gd name="T53" fmla="*/ 1283 h 1445"/>
                <a:gd name="T54" fmla="*/ 1344 w 3120"/>
                <a:gd name="T55" fmla="*/ 1333 h 1445"/>
                <a:gd name="T56" fmla="*/ 1295 w 3120"/>
                <a:gd name="T57" fmla="*/ 1233 h 1445"/>
                <a:gd name="T58" fmla="*/ 1393 w 3120"/>
                <a:gd name="T59" fmla="*/ 1233 h 1445"/>
                <a:gd name="T60" fmla="*/ 1295 w 3120"/>
                <a:gd name="T61" fmla="*/ 1333 h 1445"/>
                <a:gd name="T62" fmla="*/ 1393 w 3120"/>
                <a:gd name="T63" fmla="*/ 1333 h 1445"/>
                <a:gd name="T64" fmla="*/ 2638 w 3120"/>
                <a:gd name="T65" fmla="*/ 1319 h 1445"/>
                <a:gd name="T66" fmla="*/ 2638 w 3120"/>
                <a:gd name="T67" fmla="*/ 1352 h 1445"/>
                <a:gd name="T68" fmla="*/ 2638 w 3120"/>
                <a:gd name="T69" fmla="*/ 1352 h 1445"/>
                <a:gd name="T70" fmla="*/ 2638 w 3120"/>
                <a:gd name="T71" fmla="*/ 1384 h 1445"/>
                <a:gd name="T72" fmla="*/ 2589 w 3120"/>
                <a:gd name="T73" fmla="*/ 1319 h 1445"/>
                <a:gd name="T74" fmla="*/ 2688 w 3120"/>
                <a:gd name="T75" fmla="*/ 1319 h 1445"/>
                <a:gd name="T76" fmla="*/ 2589 w 3120"/>
                <a:gd name="T77" fmla="*/ 1384 h 1445"/>
                <a:gd name="T78" fmla="*/ 2688 w 3120"/>
                <a:gd name="T79" fmla="*/ 1384 h 1445"/>
                <a:gd name="T80" fmla="*/ 3072 w 3120"/>
                <a:gd name="T81" fmla="*/ 1355 h 1445"/>
                <a:gd name="T82" fmla="*/ 3072 w 3120"/>
                <a:gd name="T83" fmla="*/ 1400 h 1445"/>
                <a:gd name="T84" fmla="*/ 3072 w 3120"/>
                <a:gd name="T85" fmla="*/ 1400 h 1445"/>
                <a:gd name="T86" fmla="*/ 3072 w 3120"/>
                <a:gd name="T87" fmla="*/ 1445 h 1445"/>
                <a:gd name="T88" fmla="*/ 3022 w 3120"/>
                <a:gd name="T89" fmla="*/ 1355 h 1445"/>
                <a:gd name="T90" fmla="*/ 3120 w 3120"/>
                <a:gd name="T91" fmla="*/ 1355 h 1445"/>
                <a:gd name="T92" fmla="*/ 3022 w 3120"/>
                <a:gd name="T93" fmla="*/ 1445 h 1445"/>
                <a:gd name="T94" fmla="*/ 3120 w 3120"/>
                <a:gd name="T95" fmla="*/ 1445 h 1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120" h="1445">
                  <a:moveTo>
                    <a:pt x="49" y="23"/>
                  </a:moveTo>
                  <a:lnTo>
                    <a:pt x="49" y="78"/>
                  </a:lnTo>
                  <a:moveTo>
                    <a:pt x="49" y="78"/>
                  </a:moveTo>
                  <a:lnTo>
                    <a:pt x="49" y="133"/>
                  </a:lnTo>
                  <a:moveTo>
                    <a:pt x="0" y="23"/>
                  </a:moveTo>
                  <a:lnTo>
                    <a:pt x="98" y="23"/>
                  </a:lnTo>
                  <a:moveTo>
                    <a:pt x="0" y="133"/>
                  </a:moveTo>
                  <a:lnTo>
                    <a:pt x="98" y="133"/>
                  </a:lnTo>
                  <a:moveTo>
                    <a:pt x="480" y="0"/>
                  </a:moveTo>
                  <a:lnTo>
                    <a:pt x="480" y="55"/>
                  </a:lnTo>
                  <a:moveTo>
                    <a:pt x="480" y="55"/>
                  </a:moveTo>
                  <a:lnTo>
                    <a:pt x="480" y="110"/>
                  </a:lnTo>
                  <a:moveTo>
                    <a:pt x="432" y="0"/>
                  </a:moveTo>
                  <a:lnTo>
                    <a:pt x="530" y="0"/>
                  </a:lnTo>
                  <a:moveTo>
                    <a:pt x="432" y="110"/>
                  </a:moveTo>
                  <a:lnTo>
                    <a:pt x="530" y="110"/>
                  </a:lnTo>
                  <a:moveTo>
                    <a:pt x="912" y="1298"/>
                  </a:moveTo>
                  <a:lnTo>
                    <a:pt x="912" y="1331"/>
                  </a:lnTo>
                  <a:moveTo>
                    <a:pt x="912" y="1331"/>
                  </a:moveTo>
                  <a:lnTo>
                    <a:pt x="912" y="1364"/>
                  </a:lnTo>
                  <a:moveTo>
                    <a:pt x="864" y="1298"/>
                  </a:moveTo>
                  <a:lnTo>
                    <a:pt x="962" y="1298"/>
                  </a:lnTo>
                  <a:moveTo>
                    <a:pt x="864" y="1364"/>
                  </a:moveTo>
                  <a:lnTo>
                    <a:pt x="962" y="1364"/>
                  </a:lnTo>
                  <a:moveTo>
                    <a:pt x="1344" y="1233"/>
                  </a:moveTo>
                  <a:lnTo>
                    <a:pt x="1344" y="1283"/>
                  </a:lnTo>
                  <a:moveTo>
                    <a:pt x="1344" y="1283"/>
                  </a:moveTo>
                  <a:lnTo>
                    <a:pt x="1344" y="1333"/>
                  </a:lnTo>
                  <a:moveTo>
                    <a:pt x="1295" y="1233"/>
                  </a:moveTo>
                  <a:lnTo>
                    <a:pt x="1393" y="1233"/>
                  </a:lnTo>
                  <a:moveTo>
                    <a:pt x="1295" y="1333"/>
                  </a:moveTo>
                  <a:lnTo>
                    <a:pt x="1393" y="1333"/>
                  </a:lnTo>
                  <a:moveTo>
                    <a:pt x="2638" y="1319"/>
                  </a:moveTo>
                  <a:lnTo>
                    <a:pt x="2638" y="1352"/>
                  </a:lnTo>
                  <a:moveTo>
                    <a:pt x="2638" y="1352"/>
                  </a:moveTo>
                  <a:lnTo>
                    <a:pt x="2638" y="1384"/>
                  </a:lnTo>
                  <a:moveTo>
                    <a:pt x="2589" y="1319"/>
                  </a:moveTo>
                  <a:lnTo>
                    <a:pt x="2688" y="1319"/>
                  </a:lnTo>
                  <a:moveTo>
                    <a:pt x="2589" y="1384"/>
                  </a:moveTo>
                  <a:lnTo>
                    <a:pt x="2688" y="1384"/>
                  </a:lnTo>
                  <a:moveTo>
                    <a:pt x="3072" y="1355"/>
                  </a:moveTo>
                  <a:lnTo>
                    <a:pt x="3072" y="1400"/>
                  </a:lnTo>
                  <a:moveTo>
                    <a:pt x="3072" y="1400"/>
                  </a:moveTo>
                  <a:lnTo>
                    <a:pt x="3072" y="1445"/>
                  </a:lnTo>
                  <a:moveTo>
                    <a:pt x="3022" y="1355"/>
                  </a:moveTo>
                  <a:lnTo>
                    <a:pt x="3120" y="1355"/>
                  </a:lnTo>
                  <a:moveTo>
                    <a:pt x="3022" y="1445"/>
                  </a:moveTo>
                  <a:lnTo>
                    <a:pt x="3120" y="1445"/>
                  </a:lnTo>
                </a:path>
              </a:pathLst>
            </a:custGeom>
            <a:noFill/>
            <a:ln w="9525" cap="flat">
              <a:solidFill>
                <a:srgbClr val="00836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46" name="Oval 103">
              <a:extLst>
                <a:ext uri="{FF2B5EF4-FFF2-40B4-BE49-F238E27FC236}">
                  <a16:creationId xmlns:a16="http://schemas.microsoft.com/office/drawing/2014/main" id="{66C068C3-362F-4568-065A-84E8CD1A9A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0524" y="1818352"/>
              <a:ext cx="97200" cy="89795"/>
            </a:xfrm>
            <a:prstGeom prst="ellipse">
              <a:avLst/>
            </a:prstGeom>
            <a:solidFill>
              <a:srgbClr val="0083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47" name="Oval 104">
              <a:extLst>
                <a:ext uri="{FF2B5EF4-FFF2-40B4-BE49-F238E27FC236}">
                  <a16:creationId xmlns:a16="http://schemas.microsoft.com/office/drawing/2014/main" id="{7317ED39-7321-1540-FE11-2B0BC43A43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3149" y="1786088"/>
              <a:ext cx="97200" cy="89795"/>
            </a:xfrm>
            <a:prstGeom prst="ellipse">
              <a:avLst/>
            </a:prstGeom>
            <a:solidFill>
              <a:srgbClr val="0083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48" name="Oval 105">
              <a:extLst>
                <a:ext uri="{FF2B5EF4-FFF2-40B4-BE49-F238E27FC236}">
                  <a16:creationId xmlns:a16="http://schemas.microsoft.com/office/drawing/2014/main" id="{BC115E50-40C7-CCD7-9FD3-740D8C7270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2124" y="3655942"/>
              <a:ext cx="97200" cy="89795"/>
            </a:xfrm>
            <a:prstGeom prst="ellipse">
              <a:avLst/>
            </a:prstGeom>
            <a:solidFill>
              <a:srgbClr val="0083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49" name="Oval 106">
              <a:extLst>
                <a:ext uri="{FF2B5EF4-FFF2-40B4-BE49-F238E27FC236}">
                  <a16:creationId xmlns:a16="http://schemas.microsoft.com/office/drawing/2014/main" id="{B1B81DCE-53DF-79EB-5600-4AE8249552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6336" y="3588481"/>
              <a:ext cx="97200" cy="89795"/>
            </a:xfrm>
            <a:prstGeom prst="ellipse">
              <a:avLst/>
            </a:prstGeom>
            <a:solidFill>
              <a:srgbClr val="0083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50" name="Oval 107">
              <a:extLst>
                <a:ext uri="{FF2B5EF4-FFF2-40B4-BE49-F238E27FC236}">
                  <a16:creationId xmlns:a16="http://schemas.microsoft.com/office/drawing/2014/main" id="{D6FE19E6-B9A7-0021-9E80-DB064954EF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961" y="3661809"/>
              <a:ext cx="97200" cy="89795"/>
            </a:xfrm>
            <a:prstGeom prst="ellipse">
              <a:avLst/>
            </a:prstGeom>
            <a:solidFill>
              <a:srgbClr val="0083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51" name="Oval 108">
              <a:extLst>
                <a:ext uri="{FF2B5EF4-FFF2-40B4-BE49-F238E27FC236}">
                  <a16:creationId xmlns:a16="http://schemas.microsoft.com/office/drawing/2014/main" id="{E156C806-90E5-EF36-5182-6D8F701424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6349" y="3701406"/>
              <a:ext cx="97200" cy="89795"/>
            </a:xfrm>
            <a:prstGeom prst="ellipse">
              <a:avLst/>
            </a:prstGeom>
            <a:solidFill>
              <a:srgbClr val="0083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52" name="Oval 109">
              <a:extLst>
                <a:ext uri="{FF2B5EF4-FFF2-40B4-BE49-F238E27FC236}">
                  <a16:creationId xmlns:a16="http://schemas.microsoft.com/office/drawing/2014/main" id="{E32F818A-245D-BF2B-F947-1B472452FA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2149" y="3686740"/>
              <a:ext cx="97200" cy="89795"/>
            </a:xfrm>
            <a:prstGeom prst="ellipse">
              <a:avLst/>
            </a:prstGeom>
            <a:solidFill>
              <a:srgbClr val="0083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53" name="Oval 110">
              <a:extLst>
                <a:ext uri="{FF2B5EF4-FFF2-40B4-BE49-F238E27FC236}">
                  <a16:creationId xmlns:a16="http://schemas.microsoft.com/office/drawing/2014/main" id="{BC333676-C634-607E-6B9D-AE1AEA2E83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7949" y="3757135"/>
              <a:ext cx="97200" cy="89795"/>
            </a:xfrm>
            <a:prstGeom prst="ellipse">
              <a:avLst/>
            </a:prstGeom>
            <a:solidFill>
              <a:srgbClr val="0083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54" name="Freeform 111">
              <a:extLst>
                <a:ext uri="{FF2B5EF4-FFF2-40B4-BE49-F238E27FC236}">
                  <a16:creationId xmlns:a16="http://schemas.microsoft.com/office/drawing/2014/main" id="{B9AE3CC3-CE3E-14D0-5924-5842E46F25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8150" y="1800754"/>
              <a:ext cx="4799013" cy="1922652"/>
            </a:xfrm>
            <a:custGeom>
              <a:avLst/>
              <a:gdLst>
                <a:gd name="T0" fmla="*/ 0 w 3023"/>
                <a:gd name="T1" fmla="*/ 63 h 1311"/>
                <a:gd name="T2" fmla="*/ 431 w 3023"/>
                <a:gd name="T3" fmla="*/ 0 h 1311"/>
                <a:gd name="T4" fmla="*/ 863 w 3023"/>
                <a:gd name="T5" fmla="*/ 1204 h 1311"/>
                <a:gd name="T6" fmla="*/ 1295 w 3023"/>
                <a:gd name="T7" fmla="*/ 1311 h 1311"/>
                <a:gd name="T8" fmla="*/ 1726 w 3023"/>
                <a:gd name="T9" fmla="*/ 1256 h 1311"/>
                <a:gd name="T10" fmla="*/ 2158 w 3023"/>
                <a:gd name="T11" fmla="*/ 1223 h 1311"/>
                <a:gd name="T12" fmla="*/ 2589 w 3023"/>
                <a:gd name="T13" fmla="*/ 1284 h 1311"/>
                <a:gd name="T14" fmla="*/ 3023 w 3023"/>
                <a:gd name="T15" fmla="*/ 1253 h 1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23" h="1311">
                  <a:moveTo>
                    <a:pt x="0" y="63"/>
                  </a:moveTo>
                  <a:lnTo>
                    <a:pt x="431" y="0"/>
                  </a:lnTo>
                  <a:lnTo>
                    <a:pt x="863" y="1204"/>
                  </a:lnTo>
                  <a:lnTo>
                    <a:pt x="1295" y="1311"/>
                  </a:lnTo>
                  <a:lnTo>
                    <a:pt x="1726" y="1256"/>
                  </a:lnTo>
                  <a:lnTo>
                    <a:pt x="2158" y="1223"/>
                  </a:lnTo>
                  <a:lnTo>
                    <a:pt x="2589" y="1284"/>
                  </a:lnTo>
                  <a:lnTo>
                    <a:pt x="3023" y="1253"/>
                  </a:lnTo>
                </a:path>
              </a:pathLst>
            </a:custGeom>
            <a:noFill/>
            <a:ln w="19050" cap="flat">
              <a:solidFill>
                <a:srgbClr val="00698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55" name="Line 112">
              <a:extLst>
                <a:ext uri="{FF2B5EF4-FFF2-40B4-BE49-F238E27FC236}">
                  <a16:creationId xmlns:a16="http://schemas.microsoft.com/office/drawing/2014/main" id="{95065FBF-8AC7-9B56-0DAC-2BFC7C8317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08150" y="1731826"/>
              <a:ext cx="0" cy="161321"/>
            </a:xfrm>
            <a:prstGeom prst="line">
              <a:avLst/>
            </a:prstGeom>
            <a:noFill/>
            <a:ln w="9525" cap="flat">
              <a:solidFill>
                <a:srgbClr val="00698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56" name="Line 113">
              <a:extLst>
                <a:ext uri="{FF2B5EF4-FFF2-40B4-BE49-F238E27FC236}">
                  <a16:creationId xmlns:a16="http://schemas.microsoft.com/office/drawing/2014/main" id="{FE41C2DA-A15A-9EAE-7F4F-E20D4F19CE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08150" y="1893146"/>
              <a:ext cx="0" cy="159855"/>
            </a:xfrm>
            <a:prstGeom prst="line">
              <a:avLst/>
            </a:prstGeom>
            <a:noFill/>
            <a:ln w="9525" cap="flat">
              <a:solidFill>
                <a:srgbClr val="00698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57" name="Line 114">
              <a:extLst>
                <a:ext uri="{FF2B5EF4-FFF2-40B4-BE49-F238E27FC236}">
                  <a16:creationId xmlns:a16="http://schemas.microsoft.com/office/drawing/2014/main" id="{A941267A-A6C9-9DA7-2F20-1A8AE1078E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0363" y="1731826"/>
              <a:ext cx="155575" cy="0"/>
            </a:xfrm>
            <a:prstGeom prst="line">
              <a:avLst/>
            </a:prstGeom>
            <a:noFill/>
            <a:ln w="9525" cap="flat">
              <a:solidFill>
                <a:srgbClr val="00698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58" name="Line 115">
              <a:extLst>
                <a:ext uri="{FF2B5EF4-FFF2-40B4-BE49-F238E27FC236}">
                  <a16:creationId xmlns:a16="http://schemas.microsoft.com/office/drawing/2014/main" id="{A3B1B92B-3AB1-C399-FF5A-0D9C1B799C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0363" y="2053000"/>
              <a:ext cx="155575" cy="0"/>
            </a:xfrm>
            <a:prstGeom prst="line">
              <a:avLst/>
            </a:prstGeom>
            <a:noFill/>
            <a:ln w="9525" cap="flat">
              <a:solidFill>
                <a:srgbClr val="00698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59" name="Line 116">
              <a:extLst>
                <a:ext uri="{FF2B5EF4-FFF2-40B4-BE49-F238E27FC236}">
                  <a16:creationId xmlns:a16="http://schemas.microsoft.com/office/drawing/2014/main" id="{4F6032C2-F81F-EE4C-B326-1A894D21D1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92363" y="1640900"/>
              <a:ext cx="0" cy="159855"/>
            </a:xfrm>
            <a:prstGeom prst="line">
              <a:avLst/>
            </a:prstGeom>
            <a:noFill/>
            <a:ln w="9525" cap="flat">
              <a:solidFill>
                <a:srgbClr val="00698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60" name="Line 117">
              <a:extLst>
                <a:ext uri="{FF2B5EF4-FFF2-40B4-BE49-F238E27FC236}">
                  <a16:creationId xmlns:a16="http://schemas.microsoft.com/office/drawing/2014/main" id="{CCC1D434-015E-E59E-52A6-C08F9DD1EB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92363" y="1800754"/>
              <a:ext cx="0" cy="158388"/>
            </a:xfrm>
            <a:prstGeom prst="line">
              <a:avLst/>
            </a:prstGeom>
            <a:noFill/>
            <a:ln w="9525" cap="flat">
              <a:solidFill>
                <a:srgbClr val="00698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61" name="Line 118">
              <a:extLst>
                <a:ext uri="{FF2B5EF4-FFF2-40B4-BE49-F238E27FC236}">
                  <a16:creationId xmlns:a16="http://schemas.microsoft.com/office/drawing/2014/main" id="{562335D7-8BFE-8AA0-7086-6499B770B2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16163" y="1640900"/>
              <a:ext cx="155575" cy="0"/>
            </a:xfrm>
            <a:prstGeom prst="line">
              <a:avLst/>
            </a:prstGeom>
            <a:noFill/>
            <a:ln w="9525" cap="flat">
              <a:solidFill>
                <a:srgbClr val="00698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62" name="Line 119">
              <a:extLst>
                <a:ext uri="{FF2B5EF4-FFF2-40B4-BE49-F238E27FC236}">
                  <a16:creationId xmlns:a16="http://schemas.microsoft.com/office/drawing/2014/main" id="{B5D970CF-BDDA-DECC-0000-818B407823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16163" y="1959142"/>
              <a:ext cx="155575" cy="0"/>
            </a:xfrm>
            <a:prstGeom prst="line">
              <a:avLst/>
            </a:prstGeom>
            <a:noFill/>
            <a:ln w="9525" cap="flat">
              <a:solidFill>
                <a:srgbClr val="00698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63" name="Line 120">
              <a:extLst>
                <a:ext uri="{FF2B5EF4-FFF2-40B4-BE49-F238E27FC236}">
                  <a16:creationId xmlns:a16="http://schemas.microsoft.com/office/drawing/2014/main" id="{2D1D5150-95EA-7967-C8B9-4CF4AD187A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8163" y="3501956"/>
              <a:ext cx="0" cy="64528"/>
            </a:xfrm>
            <a:prstGeom prst="line">
              <a:avLst/>
            </a:prstGeom>
            <a:noFill/>
            <a:ln w="9525" cap="flat">
              <a:solidFill>
                <a:srgbClr val="00698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64" name="Line 121">
              <a:extLst>
                <a:ext uri="{FF2B5EF4-FFF2-40B4-BE49-F238E27FC236}">
                  <a16:creationId xmlns:a16="http://schemas.microsoft.com/office/drawing/2014/main" id="{24EF1676-F55A-86AF-1EB7-4EE2D99105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8163" y="3566484"/>
              <a:ext cx="0" cy="68928"/>
            </a:xfrm>
            <a:prstGeom prst="line">
              <a:avLst/>
            </a:prstGeom>
            <a:noFill/>
            <a:ln w="9525" cap="flat">
              <a:solidFill>
                <a:srgbClr val="00698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65" name="Line 122">
              <a:extLst>
                <a:ext uri="{FF2B5EF4-FFF2-40B4-BE49-F238E27FC236}">
                  <a16:creationId xmlns:a16="http://schemas.microsoft.com/office/drawing/2014/main" id="{185FA5BB-7D95-6C70-41EE-A75B69690F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01963" y="3501956"/>
              <a:ext cx="155575" cy="0"/>
            </a:xfrm>
            <a:prstGeom prst="line">
              <a:avLst/>
            </a:prstGeom>
            <a:noFill/>
            <a:ln w="9525" cap="flat">
              <a:solidFill>
                <a:srgbClr val="00698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66" name="Line 123">
              <a:extLst>
                <a:ext uri="{FF2B5EF4-FFF2-40B4-BE49-F238E27FC236}">
                  <a16:creationId xmlns:a16="http://schemas.microsoft.com/office/drawing/2014/main" id="{251F499E-7266-3C83-ECB0-8BE524D998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01963" y="3635412"/>
              <a:ext cx="155575" cy="0"/>
            </a:xfrm>
            <a:prstGeom prst="line">
              <a:avLst/>
            </a:prstGeom>
            <a:noFill/>
            <a:ln w="9525" cap="flat">
              <a:solidFill>
                <a:srgbClr val="00698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67" name="Line 124">
              <a:extLst>
                <a:ext uri="{FF2B5EF4-FFF2-40B4-BE49-F238E27FC236}">
                  <a16:creationId xmlns:a16="http://schemas.microsoft.com/office/drawing/2014/main" id="{2C09BF3C-D8B3-F197-F753-9145B51152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48175" y="3540086"/>
              <a:ext cx="0" cy="102659"/>
            </a:xfrm>
            <a:prstGeom prst="line">
              <a:avLst/>
            </a:prstGeom>
            <a:noFill/>
            <a:ln w="9525" cap="flat">
              <a:solidFill>
                <a:srgbClr val="00698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68" name="Line 125">
              <a:extLst>
                <a:ext uri="{FF2B5EF4-FFF2-40B4-BE49-F238E27FC236}">
                  <a16:creationId xmlns:a16="http://schemas.microsoft.com/office/drawing/2014/main" id="{ED050EE9-0C7F-4D2E-E8C1-A9ED2DD216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48175" y="3642745"/>
              <a:ext cx="0" cy="104126"/>
            </a:xfrm>
            <a:prstGeom prst="line">
              <a:avLst/>
            </a:prstGeom>
            <a:noFill/>
            <a:ln w="9525" cap="flat">
              <a:solidFill>
                <a:srgbClr val="00698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69" name="Line 126">
              <a:extLst>
                <a:ext uri="{FF2B5EF4-FFF2-40B4-BE49-F238E27FC236}">
                  <a16:creationId xmlns:a16="http://schemas.microsoft.com/office/drawing/2014/main" id="{892298CE-CFF0-4C63-5A33-87901932F0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68800" y="3540086"/>
              <a:ext cx="155575" cy="0"/>
            </a:xfrm>
            <a:prstGeom prst="line">
              <a:avLst/>
            </a:prstGeom>
            <a:noFill/>
            <a:ln w="9525" cap="flat">
              <a:solidFill>
                <a:srgbClr val="00698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70" name="Line 127">
              <a:extLst>
                <a:ext uri="{FF2B5EF4-FFF2-40B4-BE49-F238E27FC236}">
                  <a16:creationId xmlns:a16="http://schemas.microsoft.com/office/drawing/2014/main" id="{8269F9D7-4242-8055-24C7-ED37C79FDB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68800" y="3746871"/>
              <a:ext cx="155575" cy="0"/>
            </a:xfrm>
            <a:prstGeom prst="line">
              <a:avLst/>
            </a:prstGeom>
            <a:noFill/>
            <a:ln w="9525" cap="flat">
              <a:solidFill>
                <a:srgbClr val="00698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71" name="Line 128">
              <a:extLst>
                <a:ext uri="{FF2B5EF4-FFF2-40B4-BE49-F238E27FC236}">
                  <a16:creationId xmlns:a16="http://schemas.microsoft.com/office/drawing/2014/main" id="{BB33F8FF-5FDD-0789-7EAB-3ECF90EE4B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3975" y="3499022"/>
              <a:ext cx="0" cy="95326"/>
            </a:xfrm>
            <a:prstGeom prst="line">
              <a:avLst/>
            </a:prstGeom>
            <a:noFill/>
            <a:ln w="9525" cap="flat">
              <a:solidFill>
                <a:srgbClr val="00698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72" name="Line 129">
              <a:extLst>
                <a:ext uri="{FF2B5EF4-FFF2-40B4-BE49-F238E27FC236}">
                  <a16:creationId xmlns:a16="http://schemas.microsoft.com/office/drawing/2014/main" id="{490BFD76-733D-F128-625F-A631297CB4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3975" y="3594349"/>
              <a:ext cx="0" cy="99726"/>
            </a:xfrm>
            <a:prstGeom prst="line">
              <a:avLst/>
            </a:prstGeom>
            <a:noFill/>
            <a:ln w="9525" cap="flat">
              <a:solidFill>
                <a:srgbClr val="00698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73" name="Line 130">
              <a:extLst>
                <a:ext uri="{FF2B5EF4-FFF2-40B4-BE49-F238E27FC236}">
                  <a16:creationId xmlns:a16="http://schemas.microsoft.com/office/drawing/2014/main" id="{10757CC8-84CF-8BDE-86FF-B4E0892A1D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7775" y="3499022"/>
              <a:ext cx="155575" cy="0"/>
            </a:xfrm>
            <a:prstGeom prst="line">
              <a:avLst/>
            </a:prstGeom>
            <a:noFill/>
            <a:ln w="9525" cap="flat">
              <a:solidFill>
                <a:srgbClr val="00698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74" name="Line 131">
              <a:extLst>
                <a:ext uri="{FF2B5EF4-FFF2-40B4-BE49-F238E27FC236}">
                  <a16:creationId xmlns:a16="http://schemas.microsoft.com/office/drawing/2014/main" id="{6678FBF9-232B-4BBA-0D2E-3B0D329EA5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7775" y="3694075"/>
              <a:ext cx="155575" cy="0"/>
            </a:xfrm>
            <a:prstGeom prst="line">
              <a:avLst/>
            </a:prstGeom>
            <a:noFill/>
            <a:ln w="9525" cap="flat">
              <a:solidFill>
                <a:srgbClr val="00698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75" name="Line 132">
              <a:extLst>
                <a:ext uri="{FF2B5EF4-FFF2-40B4-BE49-F238E27FC236}">
                  <a16:creationId xmlns:a16="http://schemas.microsoft.com/office/drawing/2014/main" id="{511B1264-CE79-F80E-A30F-C7D19B4170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18188" y="3587016"/>
              <a:ext cx="0" cy="96793"/>
            </a:xfrm>
            <a:prstGeom prst="line">
              <a:avLst/>
            </a:prstGeom>
            <a:noFill/>
            <a:ln w="9525" cap="flat">
              <a:solidFill>
                <a:srgbClr val="00698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76" name="Line 133">
              <a:extLst>
                <a:ext uri="{FF2B5EF4-FFF2-40B4-BE49-F238E27FC236}">
                  <a16:creationId xmlns:a16="http://schemas.microsoft.com/office/drawing/2014/main" id="{CAA18FEF-7F42-C93C-CDA9-51E215DCB5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18188" y="3683808"/>
              <a:ext cx="0" cy="95326"/>
            </a:xfrm>
            <a:prstGeom prst="line">
              <a:avLst/>
            </a:prstGeom>
            <a:noFill/>
            <a:ln w="9525" cap="flat">
              <a:solidFill>
                <a:srgbClr val="00698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77" name="Line 134">
              <a:extLst>
                <a:ext uri="{FF2B5EF4-FFF2-40B4-BE49-F238E27FC236}">
                  <a16:creationId xmlns:a16="http://schemas.microsoft.com/office/drawing/2014/main" id="{457FB453-3CE1-A0F2-C83C-231C4D87E4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40400" y="3587016"/>
              <a:ext cx="157163" cy="0"/>
            </a:xfrm>
            <a:prstGeom prst="line">
              <a:avLst/>
            </a:prstGeom>
            <a:noFill/>
            <a:ln w="9525" cap="flat">
              <a:solidFill>
                <a:srgbClr val="00698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78" name="Line 135">
              <a:extLst>
                <a:ext uri="{FF2B5EF4-FFF2-40B4-BE49-F238E27FC236}">
                  <a16:creationId xmlns:a16="http://schemas.microsoft.com/office/drawing/2014/main" id="{31C4E0DC-DDBD-0FD9-2B42-2FB758D1A1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40400" y="3779135"/>
              <a:ext cx="157163" cy="0"/>
            </a:xfrm>
            <a:prstGeom prst="line">
              <a:avLst/>
            </a:prstGeom>
            <a:noFill/>
            <a:ln w="9525" cap="flat">
              <a:solidFill>
                <a:srgbClr val="00698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79" name="Line 136">
              <a:extLst>
                <a:ext uri="{FF2B5EF4-FFF2-40B4-BE49-F238E27FC236}">
                  <a16:creationId xmlns:a16="http://schemas.microsoft.com/office/drawing/2014/main" id="{502781B0-8C6B-2CA2-2AE9-85F1A508C1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07163" y="3547419"/>
              <a:ext cx="0" cy="90926"/>
            </a:xfrm>
            <a:prstGeom prst="line">
              <a:avLst/>
            </a:prstGeom>
            <a:noFill/>
            <a:ln w="9525" cap="flat">
              <a:solidFill>
                <a:srgbClr val="00698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80" name="Line 137">
              <a:extLst>
                <a:ext uri="{FF2B5EF4-FFF2-40B4-BE49-F238E27FC236}">
                  <a16:creationId xmlns:a16="http://schemas.microsoft.com/office/drawing/2014/main" id="{3B9870B0-D05A-81BB-E4E7-C893C63019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07163" y="3638346"/>
              <a:ext cx="0" cy="93859"/>
            </a:xfrm>
            <a:prstGeom prst="line">
              <a:avLst/>
            </a:prstGeom>
            <a:noFill/>
            <a:ln w="9525" cap="flat">
              <a:solidFill>
                <a:srgbClr val="00698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81" name="Line 138">
              <a:extLst>
                <a:ext uri="{FF2B5EF4-FFF2-40B4-BE49-F238E27FC236}">
                  <a16:creationId xmlns:a16="http://schemas.microsoft.com/office/drawing/2014/main" id="{ED4CAEEC-42EB-F9BB-BEC9-C258A21148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27788" y="3547419"/>
              <a:ext cx="155575" cy="0"/>
            </a:xfrm>
            <a:prstGeom prst="line">
              <a:avLst/>
            </a:prstGeom>
            <a:noFill/>
            <a:ln w="9525" cap="flat">
              <a:solidFill>
                <a:srgbClr val="00698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82" name="Line 139">
              <a:extLst>
                <a:ext uri="{FF2B5EF4-FFF2-40B4-BE49-F238E27FC236}">
                  <a16:creationId xmlns:a16="http://schemas.microsoft.com/office/drawing/2014/main" id="{8C7F24B1-854D-9CE0-7A74-F3FB35745A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27788" y="3732205"/>
              <a:ext cx="155575" cy="0"/>
            </a:xfrm>
            <a:prstGeom prst="line">
              <a:avLst/>
            </a:prstGeom>
            <a:noFill/>
            <a:ln w="9525" cap="flat">
              <a:solidFill>
                <a:srgbClr val="00698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83" name="Oval 140">
              <a:extLst>
                <a:ext uri="{FF2B5EF4-FFF2-40B4-BE49-F238E27FC236}">
                  <a16:creationId xmlns:a16="http://schemas.microsoft.com/office/drawing/2014/main" id="{D5BEFF8E-A19D-BEFF-2CC4-6EEB98AAF5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0524" y="1849149"/>
              <a:ext cx="97200" cy="89795"/>
            </a:xfrm>
            <a:prstGeom prst="ellipse">
              <a:avLst/>
            </a:prstGeom>
            <a:solidFill>
              <a:srgbClr val="006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84" name="Oval 141">
              <a:extLst>
                <a:ext uri="{FF2B5EF4-FFF2-40B4-BE49-F238E27FC236}">
                  <a16:creationId xmlns:a16="http://schemas.microsoft.com/office/drawing/2014/main" id="{08CFF3EA-1D3A-629F-9571-C5318AE8AB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3149" y="1755289"/>
              <a:ext cx="97200" cy="89795"/>
            </a:xfrm>
            <a:prstGeom prst="ellipse">
              <a:avLst/>
            </a:prstGeom>
            <a:solidFill>
              <a:srgbClr val="006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85" name="Oval 142">
              <a:extLst>
                <a:ext uri="{FF2B5EF4-FFF2-40B4-BE49-F238E27FC236}">
                  <a16:creationId xmlns:a16="http://schemas.microsoft.com/office/drawing/2014/main" id="{24D057F1-0B88-0674-AC4A-D8A36E576C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2124" y="3525420"/>
              <a:ext cx="97200" cy="89795"/>
            </a:xfrm>
            <a:prstGeom prst="ellipse">
              <a:avLst/>
            </a:prstGeom>
            <a:solidFill>
              <a:srgbClr val="006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86" name="Oval 143">
              <a:extLst>
                <a:ext uri="{FF2B5EF4-FFF2-40B4-BE49-F238E27FC236}">
                  <a16:creationId xmlns:a16="http://schemas.microsoft.com/office/drawing/2014/main" id="{2D37389B-7325-B302-2FFD-0BEBF6175F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6336" y="3680874"/>
              <a:ext cx="97200" cy="89795"/>
            </a:xfrm>
            <a:prstGeom prst="ellipse">
              <a:avLst/>
            </a:prstGeom>
            <a:solidFill>
              <a:srgbClr val="006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87" name="Oval 144">
              <a:extLst>
                <a:ext uri="{FF2B5EF4-FFF2-40B4-BE49-F238E27FC236}">
                  <a16:creationId xmlns:a16="http://schemas.microsoft.com/office/drawing/2014/main" id="{DD14CE95-2CC5-8ADF-6592-8671F7FC62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961" y="3598747"/>
              <a:ext cx="97200" cy="89795"/>
            </a:xfrm>
            <a:prstGeom prst="ellipse">
              <a:avLst/>
            </a:prstGeom>
            <a:solidFill>
              <a:srgbClr val="006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88" name="Oval 145">
              <a:extLst>
                <a:ext uri="{FF2B5EF4-FFF2-40B4-BE49-F238E27FC236}">
                  <a16:creationId xmlns:a16="http://schemas.microsoft.com/office/drawing/2014/main" id="{665DCCBD-6B29-682C-338A-6BB270648B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6349" y="3553284"/>
              <a:ext cx="97200" cy="89795"/>
            </a:xfrm>
            <a:prstGeom prst="ellipse">
              <a:avLst/>
            </a:prstGeom>
            <a:solidFill>
              <a:srgbClr val="006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89" name="Oval 146">
              <a:extLst>
                <a:ext uri="{FF2B5EF4-FFF2-40B4-BE49-F238E27FC236}">
                  <a16:creationId xmlns:a16="http://schemas.microsoft.com/office/drawing/2014/main" id="{0C0ED511-C631-D5E5-6698-E943805E3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2149" y="3638344"/>
              <a:ext cx="97200" cy="89795"/>
            </a:xfrm>
            <a:prstGeom prst="ellipse">
              <a:avLst/>
            </a:prstGeom>
            <a:solidFill>
              <a:srgbClr val="006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90" name="Oval 147">
              <a:extLst>
                <a:ext uri="{FF2B5EF4-FFF2-40B4-BE49-F238E27FC236}">
                  <a16:creationId xmlns:a16="http://schemas.microsoft.com/office/drawing/2014/main" id="{F7BC24F0-98B6-A1E9-A535-B86EE0F553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7949" y="3595815"/>
              <a:ext cx="97200" cy="89795"/>
            </a:xfrm>
            <a:prstGeom prst="ellipse">
              <a:avLst/>
            </a:prstGeom>
            <a:solidFill>
              <a:srgbClr val="006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91" name="Freeform 148">
              <a:extLst>
                <a:ext uri="{FF2B5EF4-FFF2-40B4-BE49-F238E27FC236}">
                  <a16:creationId xmlns:a16="http://schemas.microsoft.com/office/drawing/2014/main" id="{D4581617-AB93-B453-66E8-D30B4B6EE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8150" y="1724492"/>
              <a:ext cx="4799013" cy="2057574"/>
            </a:xfrm>
            <a:custGeom>
              <a:avLst/>
              <a:gdLst>
                <a:gd name="T0" fmla="*/ 0 w 3023"/>
                <a:gd name="T1" fmla="*/ 0 h 1403"/>
                <a:gd name="T2" fmla="*/ 431 w 3023"/>
                <a:gd name="T3" fmla="*/ 167 h 1403"/>
                <a:gd name="T4" fmla="*/ 863 w 3023"/>
                <a:gd name="T5" fmla="*/ 1312 h 1403"/>
                <a:gd name="T6" fmla="*/ 1295 w 3023"/>
                <a:gd name="T7" fmla="*/ 1289 h 1403"/>
                <a:gd name="T8" fmla="*/ 1726 w 3023"/>
                <a:gd name="T9" fmla="*/ 1312 h 1403"/>
                <a:gd name="T10" fmla="*/ 2158 w 3023"/>
                <a:gd name="T11" fmla="*/ 1356 h 1403"/>
                <a:gd name="T12" fmla="*/ 2589 w 3023"/>
                <a:gd name="T13" fmla="*/ 1329 h 1403"/>
                <a:gd name="T14" fmla="*/ 3023 w 3023"/>
                <a:gd name="T15" fmla="*/ 14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23" h="1403">
                  <a:moveTo>
                    <a:pt x="0" y="0"/>
                  </a:moveTo>
                  <a:lnTo>
                    <a:pt x="431" y="167"/>
                  </a:lnTo>
                  <a:lnTo>
                    <a:pt x="863" y="1312"/>
                  </a:lnTo>
                  <a:lnTo>
                    <a:pt x="1295" y="1289"/>
                  </a:lnTo>
                  <a:lnTo>
                    <a:pt x="1726" y="1312"/>
                  </a:lnTo>
                  <a:lnTo>
                    <a:pt x="2158" y="1356"/>
                  </a:lnTo>
                  <a:lnTo>
                    <a:pt x="2589" y="1329"/>
                  </a:lnTo>
                  <a:lnTo>
                    <a:pt x="3023" y="1403"/>
                  </a:lnTo>
                </a:path>
              </a:pathLst>
            </a:custGeom>
            <a:noFill/>
            <a:ln w="19050" cap="flat">
              <a:solidFill>
                <a:srgbClr val="F7AE8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92" name="Line 149">
              <a:extLst>
                <a:ext uri="{FF2B5EF4-FFF2-40B4-BE49-F238E27FC236}">
                  <a16:creationId xmlns:a16="http://schemas.microsoft.com/office/drawing/2014/main" id="{8909F7A9-0E78-7DA9-1442-BC2F2304D6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8163" y="3604614"/>
              <a:ext cx="0" cy="43997"/>
            </a:xfrm>
            <a:prstGeom prst="line">
              <a:avLst/>
            </a:prstGeom>
            <a:noFill/>
            <a:ln w="9525" cap="flat">
              <a:solidFill>
                <a:srgbClr val="F7AE8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93" name="Line 150">
              <a:extLst>
                <a:ext uri="{FF2B5EF4-FFF2-40B4-BE49-F238E27FC236}">
                  <a16:creationId xmlns:a16="http://schemas.microsoft.com/office/drawing/2014/main" id="{7B3CDFC6-69AF-F4F3-5C49-9E1503AC41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8163" y="3648611"/>
              <a:ext cx="0" cy="42531"/>
            </a:xfrm>
            <a:prstGeom prst="line">
              <a:avLst/>
            </a:prstGeom>
            <a:noFill/>
            <a:ln w="9525" cap="flat">
              <a:solidFill>
                <a:srgbClr val="F7AE8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94" name="Line 151">
              <a:extLst>
                <a:ext uri="{FF2B5EF4-FFF2-40B4-BE49-F238E27FC236}">
                  <a16:creationId xmlns:a16="http://schemas.microsoft.com/office/drawing/2014/main" id="{A6963A71-4489-64B3-49E5-3F481CFBED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01963" y="3604614"/>
              <a:ext cx="155575" cy="0"/>
            </a:xfrm>
            <a:prstGeom prst="line">
              <a:avLst/>
            </a:prstGeom>
            <a:noFill/>
            <a:ln w="9525" cap="flat">
              <a:solidFill>
                <a:srgbClr val="F7AE8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95" name="Line 152">
              <a:extLst>
                <a:ext uri="{FF2B5EF4-FFF2-40B4-BE49-F238E27FC236}">
                  <a16:creationId xmlns:a16="http://schemas.microsoft.com/office/drawing/2014/main" id="{1C86822B-29B9-8A8F-44E6-4C3C49C017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01963" y="3691142"/>
              <a:ext cx="155575" cy="0"/>
            </a:xfrm>
            <a:prstGeom prst="line">
              <a:avLst/>
            </a:prstGeom>
            <a:noFill/>
            <a:ln w="9525" cap="flat">
              <a:solidFill>
                <a:srgbClr val="F7AE8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96" name="Line 153">
              <a:extLst>
                <a:ext uri="{FF2B5EF4-FFF2-40B4-BE49-F238E27FC236}">
                  <a16:creationId xmlns:a16="http://schemas.microsoft.com/office/drawing/2014/main" id="{75F6DD80-5754-BD47-DBD4-6AEDF14EDC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48175" y="3592882"/>
              <a:ext cx="0" cy="55729"/>
            </a:xfrm>
            <a:prstGeom prst="line">
              <a:avLst/>
            </a:prstGeom>
            <a:noFill/>
            <a:ln w="9525" cap="flat">
              <a:solidFill>
                <a:srgbClr val="F7AE8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97" name="Line 154">
              <a:extLst>
                <a:ext uri="{FF2B5EF4-FFF2-40B4-BE49-F238E27FC236}">
                  <a16:creationId xmlns:a16="http://schemas.microsoft.com/office/drawing/2014/main" id="{F0CC0367-4C2B-BEE6-9F1D-6C97056C29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48175" y="3648611"/>
              <a:ext cx="0" cy="55729"/>
            </a:xfrm>
            <a:prstGeom prst="line">
              <a:avLst/>
            </a:prstGeom>
            <a:noFill/>
            <a:ln w="9525" cap="flat">
              <a:solidFill>
                <a:srgbClr val="F7AE8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98" name="Line 155">
              <a:extLst>
                <a:ext uri="{FF2B5EF4-FFF2-40B4-BE49-F238E27FC236}">
                  <a16:creationId xmlns:a16="http://schemas.microsoft.com/office/drawing/2014/main" id="{5CA2684F-8BA6-3C0D-1368-3F0B149FBE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68800" y="3592882"/>
              <a:ext cx="155575" cy="0"/>
            </a:xfrm>
            <a:prstGeom prst="line">
              <a:avLst/>
            </a:prstGeom>
            <a:noFill/>
            <a:ln w="9525" cap="flat">
              <a:solidFill>
                <a:srgbClr val="F7AE8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99" name="Line 156">
              <a:extLst>
                <a:ext uri="{FF2B5EF4-FFF2-40B4-BE49-F238E27FC236}">
                  <a16:creationId xmlns:a16="http://schemas.microsoft.com/office/drawing/2014/main" id="{F42B593F-3557-DC0E-AB6F-E29ED217F0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68800" y="3704340"/>
              <a:ext cx="155575" cy="0"/>
            </a:xfrm>
            <a:prstGeom prst="line">
              <a:avLst/>
            </a:prstGeom>
            <a:noFill/>
            <a:ln w="9525" cap="flat">
              <a:solidFill>
                <a:srgbClr val="F7AE8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00" name="Line 157">
              <a:extLst>
                <a:ext uri="{FF2B5EF4-FFF2-40B4-BE49-F238E27FC236}">
                  <a16:creationId xmlns:a16="http://schemas.microsoft.com/office/drawing/2014/main" id="{9EE87A5B-60F9-5C90-DFB1-E244E3DAD8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18188" y="3579683"/>
              <a:ext cx="0" cy="93859"/>
            </a:xfrm>
            <a:prstGeom prst="line">
              <a:avLst/>
            </a:prstGeom>
            <a:noFill/>
            <a:ln w="9525" cap="flat">
              <a:solidFill>
                <a:srgbClr val="F7AE8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01" name="Line 158">
              <a:extLst>
                <a:ext uri="{FF2B5EF4-FFF2-40B4-BE49-F238E27FC236}">
                  <a16:creationId xmlns:a16="http://schemas.microsoft.com/office/drawing/2014/main" id="{C5AA83AE-A72F-C681-F649-EEFC76F18A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18188" y="3673543"/>
              <a:ext cx="0" cy="93859"/>
            </a:xfrm>
            <a:prstGeom prst="line">
              <a:avLst/>
            </a:prstGeom>
            <a:noFill/>
            <a:ln w="9525" cap="flat">
              <a:solidFill>
                <a:srgbClr val="F7AE8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02" name="Line 159">
              <a:extLst>
                <a:ext uri="{FF2B5EF4-FFF2-40B4-BE49-F238E27FC236}">
                  <a16:creationId xmlns:a16="http://schemas.microsoft.com/office/drawing/2014/main" id="{7916FF24-4E59-C0BF-76D3-F0607F6708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40400" y="3579683"/>
              <a:ext cx="157163" cy="0"/>
            </a:xfrm>
            <a:prstGeom prst="line">
              <a:avLst/>
            </a:prstGeom>
            <a:noFill/>
            <a:ln w="9525" cap="flat">
              <a:solidFill>
                <a:srgbClr val="F7AE8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03" name="Line 160">
              <a:extLst>
                <a:ext uri="{FF2B5EF4-FFF2-40B4-BE49-F238E27FC236}">
                  <a16:creationId xmlns:a16="http://schemas.microsoft.com/office/drawing/2014/main" id="{C1FE3374-54A2-74BC-7E92-8A44803D9B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40400" y="3767402"/>
              <a:ext cx="157163" cy="0"/>
            </a:xfrm>
            <a:prstGeom prst="line">
              <a:avLst/>
            </a:prstGeom>
            <a:noFill/>
            <a:ln w="9525" cap="flat">
              <a:solidFill>
                <a:srgbClr val="F7AE8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04" name="Oval 161">
              <a:extLst>
                <a:ext uri="{FF2B5EF4-FFF2-40B4-BE49-F238E27FC236}">
                  <a16:creationId xmlns:a16="http://schemas.microsoft.com/office/drawing/2014/main" id="{2C6D7AF2-4892-50B9-4BA2-6D63F48D8B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0524" y="1679029"/>
              <a:ext cx="97200" cy="89795"/>
            </a:xfrm>
            <a:prstGeom prst="ellipse">
              <a:avLst/>
            </a:prstGeom>
            <a:solidFill>
              <a:srgbClr val="F7AE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05" name="Oval 162">
              <a:extLst>
                <a:ext uri="{FF2B5EF4-FFF2-40B4-BE49-F238E27FC236}">
                  <a16:creationId xmlns:a16="http://schemas.microsoft.com/office/drawing/2014/main" id="{7D9CC52F-6A24-5625-2BB6-0525AD25E8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3149" y="1923944"/>
              <a:ext cx="97200" cy="89795"/>
            </a:xfrm>
            <a:prstGeom prst="ellipse">
              <a:avLst/>
            </a:prstGeom>
            <a:solidFill>
              <a:srgbClr val="F7AE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06" name="Oval 163">
              <a:extLst>
                <a:ext uri="{FF2B5EF4-FFF2-40B4-BE49-F238E27FC236}">
                  <a16:creationId xmlns:a16="http://schemas.microsoft.com/office/drawing/2014/main" id="{653D46F8-15EB-684C-F74E-965C4DBF75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2124" y="3603146"/>
              <a:ext cx="97200" cy="89795"/>
            </a:xfrm>
            <a:prstGeom prst="ellipse">
              <a:avLst/>
            </a:prstGeom>
            <a:solidFill>
              <a:srgbClr val="F7AE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07" name="Oval 164">
              <a:extLst>
                <a:ext uri="{FF2B5EF4-FFF2-40B4-BE49-F238E27FC236}">
                  <a16:creationId xmlns:a16="http://schemas.microsoft.com/office/drawing/2014/main" id="{8374A421-FE65-3368-399B-9791E019C5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6336" y="3572349"/>
              <a:ext cx="97200" cy="89795"/>
            </a:xfrm>
            <a:prstGeom prst="ellipse">
              <a:avLst/>
            </a:prstGeom>
            <a:solidFill>
              <a:srgbClr val="F7AE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08" name="Oval 165">
              <a:extLst>
                <a:ext uri="{FF2B5EF4-FFF2-40B4-BE49-F238E27FC236}">
                  <a16:creationId xmlns:a16="http://schemas.microsoft.com/office/drawing/2014/main" id="{AF193723-EE43-7667-E9CA-30DEBA8FCE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961" y="3603146"/>
              <a:ext cx="97200" cy="89795"/>
            </a:xfrm>
            <a:prstGeom prst="ellipse">
              <a:avLst/>
            </a:prstGeom>
            <a:solidFill>
              <a:srgbClr val="F7AE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09" name="Oval 166">
              <a:extLst>
                <a:ext uri="{FF2B5EF4-FFF2-40B4-BE49-F238E27FC236}">
                  <a16:creationId xmlns:a16="http://schemas.microsoft.com/office/drawing/2014/main" id="{D47CA89C-0521-F539-5C54-60374655DA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6349" y="3672075"/>
              <a:ext cx="97200" cy="89795"/>
            </a:xfrm>
            <a:prstGeom prst="ellipse">
              <a:avLst/>
            </a:prstGeom>
            <a:solidFill>
              <a:srgbClr val="F7AE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10" name="Oval 167">
              <a:extLst>
                <a:ext uri="{FF2B5EF4-FFF2-40B4-BE49-F238E27FC236}">
                  <a16:creationId xmlns:a16="http://schemas.microsoft.com/office/drawing/2014/main" id="{09EBA9EF-D5C5-2315-44EE-1A77C31496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2149" y="3628078"/>
              <a:ext cx="97200" cy="89795"/>
            </a:xfrm>
            <a:prstGeom prst="ellipse">
              <a:avLst/>
            </a:prstGeom>
            <a:solidFill>
              <a:srgbClr val="F7AE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11" name="Oval 168">
              <a:extLst>
                <a:ext uri="{FF2B5EF4-FFF2-40B4-BE49-F238E27FC236}">
                  <a16:creationId xmlns:a16="http://schemas.microsoft.com/office/drawing/2014/main" id="{9D2A751A-1445-10EF-7F84-E2391EBCDA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7949" y="3736603"/>
              <a:ext cx="97200" cy="89795"/>
            </a:xfrm>
            <a:prstGeom prst="ellipse">
              <a:avLst/>
            </a:prstGeom>
            <a:solidFill>
              <a:srgbClr val="F7AE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12" name="Freeform 169">
              <a:extLst>
                <a:ext uri="{FF2B5EF4-FFF2-40B4-BE49-F238E27FC236}">
                  <a16:creationId xmlns:a16="http://schemas.microsoft.com/office/drawing/2014/main" id="{F89DA807-AE54-0024-6C4F-BE6C98D55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8150" y="1706895"/>
              <a:ext cx="4799013" cy="2151434"/>
            </a:xfrm>
            <a:custGeom>
              <a:avLst/>
              <a:gdLst>
                <a:gd name="T0" fmla="*/ 0 w 3023"/>
                <a:gd name="T1" fmla="*/ 191 h 1467"/>
                <a:gd name="T2" fmla="*/ 431 w 3023"/>
                <a:gd name="T3" fmla="*/ 0 h 1467"/>
                <a:gd name="T4" fmla="*/ 863 w 3023"/>
                <a:gd name="T5" fmla="*/ 1298 h 1467"/>
                <a:gd name="T6" fmla="*/ 1295 w 3023"/>
                <a:gd name="T7" fmla="*/ 1339 h 1467"/>
                <a:gd name="T8" fmla="*/ 1726 w 3023"/>
                <a:gd name="T9" fmla="*/ 1337 h 1467"/>
                <a:gd name="T10" fmla="*/ 2158 w 3023"/>
                <a:gd name="T11" fmla="*/ 1389 h 1467"/>
                <a:gd name="T12" fmla="*/ 2589 w 3023"/>
                <a:gd name="T13" fmla="*/ 1467 h 1467"/>
                <a:gd name="T14" fmla="*/ 3023 w 3023"/>
                <a:gd name="T15" fmla="*/ 1453 h 1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23" h="1467">
                  <a:moveTo>
                    <a:pt x="0" y="191"/>
                  </a:moveTo>
                  <a:lnTo>
                    <a:pt x="431" y="0"/>
                  </a:lnTo>
                  <a:lnTo>
                    <a:pt x="863" y="1298"/>
                  </a:lnTo>
                  <a:lnTo>
                    <a:pt x="1295" y="1339"/>
                  </a:lnTo>
                  <a:lnTo>
                    <a:pt x="1726" y="1337"/>
                  </a:lnTo>
                  <a:lnTo>
                    <a:pt x="2158" y="1389"/>
                  </a:lnTo>
                  <a:lnTo>
                    <a:pt x="2589" y="1467"/>
                  </a:lnTo>
                  <a:lnTo>
                    <a:pt x="3023" y="1453"/>
                  </a:lnTo>
                </a:path>
              </a:pathLst>
            </a:custGeom>
            <a:noFill/>
            <a:ln w="19050" cap="flat">
              <a:solidFill>
                <a:srgbClr val="96CFC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13" name="Line 170">
              <a:extLst>
                <a:ext uri="{FF2B5EF4-FFF2-40B4-BE49-F238E27FC236}">
                  <a16:creationId xmlns:a16="http://schemas.microsoft.com/office/drawing/2014/main" id="{43FD980C-D6FE-654C-DECE-1DF755FC48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08150" y="1863815"/>
              <a:ext cx="0" cy="123191"/>
            </a:xfrm>
            <a:prstGeom prst="line">
              <a:avLst/>
            </a:prstGeom>
            <a:noFill/>
            <a:ln w="9525" cap="flat">
              <a:solidFill>
                <a:srgbClr val="96CFC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14" name="Line 171">
              <a:extLst>
                <a:ext uri="{FF2B5EF4-FFF2-40B4-BE49-F238E27FC236}">
                  <a16:creationId xmlns:a16="http://schemas.microsoft.com/office/drawing/2014/main" id="{908B556C-EAEF-1276-F40C-1DBBBAA12B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08150" y="1987007"/>
              <a:ext cx="0" cy="124658"/>
            </a:xfrm>
            <a:prstGeom prst="line">
              <a:avLst/>
            </a:prstGeom>
            <a:noFill/>
            <a:ln w="9525" cap="flat">
              <a:solidFill>
                <a:srgbClr val="96CFC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15" name="Line 172">
              <a:extLst>
                <a:ext uri="{FF2B5EF4-FFF2-40B4-BE49-F238E27FC236}">
                  <a16:creationId xmlns:a16="http://schemas.microsoft.com/office/drawing/2014/main" id="{C62FD08B-8EBD-B7BA-E0CC-3ED09D56D8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0363" y="1863815"/>
              <a:ext cx="155575" cy="0"/>
            </a:xfrm>
            <a:prstGeom prst="line">
              <a:avLst/>
            </a:prstGeom>
            <a:noFill/>
            <a:ln w="9525" cap="flat">
              <a:solidFill>
                <a:srgbClr val="96CFC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16" name="Line 173">
              <a:extLst>
                <a:ext uri="{FF2B5EF4-FFF2-40B4-BE49-F238E27FC236}">
                  <a16:creationId xmlns:a16="http://schemas.microsoft.com/office/drawing/2014/main" id="{05915666-ED3B-0F5E-45DB-94094EFF0F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0363" y="2111663"/>
              <a:ext cx="155575" cy="0"/>
            </a:xfrm>
            <a:prstGeom prst="line">
              <a:avLst/>
            </a:prstGeom>
            <a:noFill/>
            <a:ln w="9525" cap="flat">
              <a:solidFill>
                <a:srgbClr val="96CFC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17" name="Line 174">
              <a:extLst>
                <a:ext uri="{FF2B5EF4-FFF2-40B4-BE49-F238E27FC236}">
                  <a16:creationId xmlns:a16="http://schemas.microsoft.com/office/drawing/2014/main" id="{91D84B92-197C-D4FE-BBE5-D3031F5635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92363" y="1582238"/>
              <a:ext cx="0" cy="124658"/>
            </a:xfrm>
            <a:prstGeom prst="line">
              <a:avLst/>
            </a:prstGeom>
            <a:noFill/>
            <a:ln w="9525" cap="flat">
              <a:solidFill>
                <a:srgbClr val="96CFC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18" name="Line 175">
              <a:extLst>
                <a:ext uri="{FF2B5EF4-FFF2-40B4-BE49-F238E27FC236}">
                  <a16:creationId xmlns:a16="http://schemas.microsoft.com/office/drawing/2014/main" id="{B6F2244C-3716-2079-17CE-0B5EE9FAE5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92363" y="1706895"/>
              <a:ext cx="0" cy="123191"/>
            </a:xfrm>
            <a:prstGeom prst="line">
              <a:avLst/>
            </a:prstGeom>
            <a:noFill/>
            <a:ln w="9525" cap="flat">
              <a:solidFill>
                <a:srgbClr val="96CFC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19" name="Line 176">
              <a:extLst>
                <a:ext uri="{FF2B5EF4-FFF2-40B4-BE49-F238E27FC236}">
                  <a16:creationId xmlns:a16="http://schemas.microsoft.com/office/drawing/2014/main" id="{A0570B26-4976-64DA-FDDD-B84009B6B5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16163" y="1582238"/>
              <a:ext cx="155575" cy="0"/>
            </a:xfrm>
            <a:prstGeom prst="line">
              <a:avLst/>
            </a:prstGeom>
            <a:noFill/>
            <a:ln w="9525" cap="flat">
              <a:solidFill>
                <a:srgbClr val="96CFC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20" name="Line 177">
              <a:extLst>
                <a:ext uri="{FF2B5EF4-FFF2-40B4-BE49-F238E27FC236}">
                  <a16:creationId xmlns:a16="http://schemas.microsoft.com/office/drawing/2014/main" id="{5BC2A69D-7B00-B58E-4AEB-CCF631F90F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16163" y="1830085"/>
              <a:ext cx="155575" cy="0"/>
            </a:xfrm>
            <a:prstGeom prst="line">
              <a:avLst/>
            </a:prstGeom>
            <a:noFill/>
            <a:ln w="9525" cap="flat">
              <a:solidFill>
                <a:srgbClr val="96CFC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21" name="Line 178">
              <a:extLst>
                <a:ext uri="{FF2B5EF4-FFF2-40B4-BE49-F238E27FC236}">
                  <a16:creationId xmlns:a16="http://schemas.microsoft.com/office/drawing/2014/main" id="{2075FB4B-8B43-B1D0-0730-2786763EDB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8163" y="3523954"/>
              <a:ext cx="0" cy="86527"/>
            </a:xfrm>
            <a:prstGeom prst="line">
              <a:avLst/>
            </a:prstGeom>
            <a:noFill/>
            <a:ln w="9525" cap="flat">
              <a:solidFill>
                <a:srgbClr val="96CFC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22" name="Line 179">
              <a:extLst>
                <a:ext uri="{FF2B5EF4-FFF2-40B4-BE49-F238E27FC236}">
                  <a16:creationId xmlns:a16="http://schemas.microsoft.com/office/drawing/2014/main" id="{7475ED7A-08E8-75FE-B542-E4FD44BAE6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8163" y="3610481"/>
              <a:ext cx="0" cy="85060"/>
            </a:xfrm>
            <a:prstGeom prst="line">
              <a:avLst/>
            </a:prstGeom>
            <a:noFill/>
            <a:ln w="9525" cap="flat">
              <a:solidFill>
                <a:srgbClr val="96CFC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23" name="Line 180">
              <a:extLst>
                <a:ext uri="{FF2B5EF4-FFF2-40B4-BE49-F238E27FC236}">
                  <a16:creationId xmlns:a16="http://schemas.microsoft.com/office/drawing/2014/main" id="{F2CB23F5-1165-52A4-E30A-1DADB348B4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01963" y="3523954"/>
              <a:ext cx="155575" cy="0"/>
            </a:xfrm>
            <a:prstGeom prst="line">
              <a:avLst/>
            </a:prstGeom>
            <a:noFill/>
            <a:ln w="9525" cap="flat">
              <a:solidFill>
                <a:srgbClr val="96CFC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24" name="Line 181">
              <a:extLst>
                <a:ext uri="{FF2B5EF4-FFF2-40B4-BE49-F238E27FC236}">
                  <a16:creationId xmlns:a16="http://schemas.microsoft.com/office/drawing/2014/main" id="{101DABFF-B7D3-9A4A-4899-0CB87CEEE4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01963" y="3695541"/>
              <a:ext cx="155575" cy="0"/>
            </a:xfrm>
            <a:prstGeom prst="line">
              <a:avLst/>
            </a:prstGeom>
            <a:noFill/>
            <a:ln w="9525" cap="flat">
              <a:solidFill>
                <a:srgbClr val="96CFC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25" name="Line 182">
              <a:extLst>
                <a:ext uri="{FF2B5EF4-FFF2-40B4-BE49-F238E27FC236}">
                  <a16:creationId xmlns:a16="http://schemas.microsoft.com/office/drawing/2014/main" id="{F571456D-8DE8-AB40-F9D3-BEE89F256F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63963" y="3562085"/>
              <a:ext cx="0" cy="108525"/>
            </a:xfrm>
            <a:prstGeom prst="line">
              <a:avLst/>
            </a:prstGeom>
            <a:noFill/>
            <a:ln w="9525" cap="flat">
              <a:solidFill>
                <a:srgbClr val="96CFC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26" name="Line 183">
              <a:extLst>
                <a:ext uri="{FF2B5EF4-FFF2-40B4-BE49-F238E27FC236}">
                  <a16:creationId xmlns:a16="http://schemas.microsoft.com/office/drawing/2014/main" id="{90582129-56E0-ADDF-319E-1C824A8043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63963" y="3670610"/>
              <a:ext cx="0" cy="107059"/>
            </a:xfrm>
            <a:prstGeom prst="line">
              <a:avLst/>
            </a:prstGeom>
            <a:noFill/>
            <a:ln w="9525" cap="flat">
              <a:solidFill>
                <a:srgbClr val="96CFC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27" name="Line 184">
              <a:extLst>
                <a:ext uri="{FF2B5EF4-FFF2-40B4-BE49-F238E27FC236}">
                  <a16:creationId xmlns:a16="http://schemas.microsoft.com/office/drawing/2014/main" id="{400FC76F-2632-2495-1386-0DAD0FD880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86175" y="3562085"/>
              <a:ext cx="155575" cy="0"/>
            </a:xfrm>
            <a:prstGeom prst="line">
              <a:avLst/>
            </a:prstGeom>
            <a:noFill/>
            <a:ln w="9525" cap="flat">
              <a:solidFill>
                <a:srgbClr val="96CFC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28" name="Line 185">
              <a:extLst>
                <a:ext uri="{FF2B5EF4-FFF2-40B4-BE49-F238E27FC236}">
                  <a16:creationId xmlns:a16="http://schemas.microsoft.com/office/drawing/2014/main" id="{93B0BA45-5EB4-317F-AD51-07EAB2E03C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86175" y="3777668"/>
              <a:ext cx="155575" cy="0"/>
            </a:xfrm>
            <a:prstGeom prst="line">
              <a:avLst/>
            </a:prstGeom>
            <a:noFill/>
            <a:ln w="9525" cap="flat">
              <a:solidFill>
                <a:srgbClr val="96CFC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29" name="Line 186">
              <a:extLst>
                <a:ext uri="{FF2B5EF4-FFF2-40B4-BE49-F238E27FC236}">
                  <a16:creationId xmlns:a16="http://schemas.microsoft.com/office/drawing/2014/main" id="{8C148FAB-4305-A79E-BEC2-B4E7FAC12F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3975" y="3695541"/>
              <a:ext cx="0" cy="48397"/>
            </a:xfrm>
            <a:prstGeom prst="line">
              <a:avLst/>
            </a:prstGeom>
            <a:noFill/>
            <a:ln w="9525" cap="flat">
              <a:solidFill>
                <a:srgbClr val="96CFC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30" name="Line 187">
              <a:extLst>
                <a:ext uri="{FF2B5EF4-FFF2-40B4-BE49-F238E27FC236}">
                  <a16:creationId xmlns:a16="http://schemas.microsoft.com/office/drawing/2014/main" id="{0DA8FCAA-2AFF-D65F-4913-0EBDD68C9F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3975" y="3743937"/>
              <a:ext cx="0" cy="48397"/>
            </a:xfrm>
            <a:prstGeom prst="line">
              <a:avLst/>
            </a:prstGeom>
            <a:noFill/>
            <a:ln w="9525" cap="flat">
              <a:solidFill>
                <a:srgbClr val="96CFC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31" name="Line 188">
              <a:extLst>
                <a:ext uri="{FF2B5EF4-FFF2-40B4-BE49-F238E27FC236}">
                  <a16:creationId xmlns:a16="http://schemas.microsoft.com/office/drawing/2014/main" id="{CE0DE118-8A83-47AD-E518-FE2CA1CF98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7775" y="3695541"/>
              <a:ext cx="155575" cy="0"/>
            </a:xfrm>
            <a:prstGeom prst="line">
              <a:avLst/>
            </a:prstGeom>
            <a:noFill/>
            <a:ln w="9525" cap="flat">
              <a:solidFill>
                <a:srgbClr val="96CFC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32" name="Line 189">
              <a:extLst>
                <a:ext uri="{FF2B5EF4-FFF2-40B4-BE49-F238E27FC236}">
                  <a16:creationId xmlns:a16="http://schemas.microsoft.com/office/drawing/2014/main" id="{15ED5768-70C6-F0F7-7C52-5B9AF86208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7775" y="3792333"/>
              <a:ext cx="155575" cy="0"/>
            </a:xfrm>
            <a:prstGeom prst="line">
              <a:avLst/>
            </a:prstGeom>
            <a:noFill/>
            <a:ln w="9525" cap="flat">
              <a:solidFill>
                <a:srgbClr val="96CFC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33" name="Line 190">
              <a:extLst>
                <a:ext uri="{FF2B5EF4-FFF2-40B4-BE49-F238E27FC236}">
                  <a16:creationId xmlns:a16="http://schemas.microsoft.com/office/drawing/2014/main" id="{53776F6E-028F-2879-AA68-D0BF7D9FCF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18188" y="3809932"/>
              <a:ext cx="0" cy="48397"/>
            </a:xfrm>
            <a:prstGeom prst="line">
              <a:avLst/>
            </a:prstGeom>
            <a:noFill/>
            <a:ln w="9525" cap="flat">
              <a:solidFill>
                <a:srgbClr val="96CFC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34" name="Line 191">
              <a:extLst>
                <a:ext uri="{FF2B5EF4-FFF2-40B4-BE49-F238E27FC236}">
                  <a16:creationId xmlns:a16="http://schemas.microsoft.com/office/drawing/2014/main" id="{B72E9CE0-757E-953B-CC2B-897BC28304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18188" y="3858329"/>
              <a:ext cx="0" cy="49863"/>
            </a:xfrm>
            <a:prstGeom prst="line">
              <a:avLst/>
            </a:prstGeom>
            <a:noFill/>
            <a:ln w="9525" cap="flat">
              <a:solidFill>
                <a:srgbClr val="96CFC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35" name="Line 192">
              <a:extLst>
                <a:ext uri="{FF2B5EF4-FFF2-40B4-BE49-F238E27FC236}">
                  <a16:creationId xmlns:a16="http://schemas.microsoft.com/office/drawing/2014/main" id="{09C706DE-CF96-83D1-9034-FC86F615B9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40400" y="3809932"/>
              <a:ext cx="157163" cy="0"/>
            </a:xfrm>
            <a:prstGeom prst="line">
              <a:avLst/>
            </a:prstGeom>
            <a:noFill/>
            <a:ln w="9525" cap="flat">
              <a:solidFill>
                <a:srgbClr val="96CFC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36" name="Line 193">
              <a:extLst>
                <a:ext uri="{FF2B5EF4-FFF2-40B4-BE49-F238E27FC236}">
                  <a16:creationId xmlns:a16="http://schemas.microsoft.com/office/drawing/2014/main" id="{E355F33D-02FE-F1AD-DE2A-C817521F1B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40400" y="3908191"/>
              <a:ext cx="157163" cy="0"/>
            </a:xfrm>
            <a:prstGeom prst="line">
              <a:avLst/>
            </a:prstGeom>
            <a:noFill/>
            <a:ln w="9525" cap="flat">
              <a:solidFill>
                <a:srgbClr val="96CFC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37" name="Line 194">
              <a:extLst>
                <a:ext uri="{FF2B5EF4-FFF2-40B4-BE49-F238E27FC236}">
                  <a16:creationId xmlns:a16="http://schemas.microsoft.com/office/drawing/2014/main" id="{00F633DD-BBC5-C43E-5514-6D36C4782E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07163" y="3726339"/>
              <a:ext cx="0" cy="111458"/>
            </a:xfrm>
            <a:prstGeom prst="line">
              <a:avLst/>
            </a:prstGeom>
            <a:noFill/>
            <a:ln w="9525" cap="flat">
              <a:solidFill>
                <a:srgbClr val="96CFC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38" name="Line 195">
              <a:extLst>
                <a:ext uri="{FF2B5EF4-FFF2-40B4-BE49-F238E27FC236}">
                  <a16:creationId xmlns:a16="http://schemas.microsoft.com/office/drawing/2014/main" id="{A0D1512E-489F-7003-4ADA-CE12274D72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07163" y="3837797"/>
              <a:ext cx="0" cy="108525"/>
            </a:xfrm>
            <a:prstGeom prst="line">
              <a:avLst/>
            </a:prstGeom>
            <a:noFill/>
            <a:ln w="9525" cap="flat">
              <a:solidFill>
                <a:srgbClr val="96CFC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39" name="Line 196">
              <a:extLst>
                <a:ext uri="{FF2B5EF4-FFF2-40B4-BE49-F238E27FC236}">
                  <a16:creationId xmlns:a16="http://schemas.microsoft.com/office/drawing/2014/main" id="{9C969D30-9202-6A82-B584-38AEE1D43A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27788" y="3726339"/>
              <a:ext cx="155575" cy="0"/>
            </a:xfrm>
            <a:prstGeom prst="line">
              <a:avLst/>
            </a:prstGeom>
            <a:noFill/>
            <a:ln w="9525" cap="flat">
              <a:solidFill>
                <a:srgbClr val="96CFC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40" name="Line 197">
              <a:extLst>
                <a:ext uri="{FF2B5EF4-FFF2-40B4-BE49-F238E27FC236}">
                  <a16:creationId xmlns:a16="http://schemas.microsoft.com/office/drawing/2014/main" id="{E6869996-1D96-EC8E-15FD-BDCD2ABD77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27788" y="3946322"/>
              <a:ext cx="155575" cy="0"/>
            </a:xfrm>
            <a:prstGeom prst="line">
              <a:avLst/>
            </a:prstGeom>
            <a:noFill/>
            <a:ln w="9525" cap="flat">
              <a:solidFill>
                <a:srgbClr val="96CFC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41" name="Oval 198">
              <a:extLst>
                <a:ext uri="{FF2B5EF4-FFF2-40B4-BE49-F238E27FC236}">
                  <a16:creationId xmlns:a16="http://schemas.microsoft.com/office/drawing/2014/main" id="{ABB64FC7-9AE4-E90D-25DC-36ABC9C826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0524" y="1943007"/>
              <a:ext cx="97200" cy="89795"/>
            </a:xfrm>
            <a:prstGeom prst="ellipse">
              <a:avLst/>
            </a:prstGeom>
            <a:solidFill>
              <a:srgbClr val="96CF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42" name="Oval 199">
              <a:extLst>
                <a:ext uri="{FF2B5EF4-FFF2-40B4-BE49-F238E27FC236}">
                  <a16:creationId xmlns:a16="http://schemas.microsoft.com/office/drawing/2014/main" id="{93474B43-7D84-4A66-1516-F54870A67B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3149" y="1661430"/>
              <a:ext cx="97200" cy="89795"/>
            </a:xfrm>
            <a:prstGeom prst="ellipse">
              <a:avLst/>
            </a:prstGeom>
            <a:solidFill>
              <a:srgbClr val="96CF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43" name="Oval 200">
              <a:extLst>
                <a:ext uri="{FF2B5EF4-FFF2-40B4-BE49-F238E27FC236}">
                  <a16:creationId xmlns:a16="http://schemas.microsoft.com/office/drawing/2014/main" id="{FF61EAFD-6AFB-0B47-7AEA-59829B32F3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2124" y="3565016"/>
              <a:ext cx="97200" cy="89795"/>
            </a:xfrm>
            <a:prstGeom prst="ellipse">
              <a:avLst/>
            </a:prstGeom>
            <a:solidFill>
              <a:srgbClr val="96CF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44" name="Oval 201">
              <a:extLst>
                <a:ext uri="{FF2B5EF4-FFF2-40B4-BE49-F238E27FC236}">
                  <a16:creationId xmlns:a16="http://schemas.microsoft.com/office/drawing/2014/main" id="{259EE2D9-229B-B453-3763-625D5D40EE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6336" y="3626611"/>
              <a:ext cx="97200" cy="89795"/>
            </a:xfrm>
            <a:prstGeom prst="ellipse">
              <a:avLst/>
            </a:prstGeom>
            <a:solidFill>
              <a:srgbClr val="96CF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45" name="Oval 202">
              <a:extLst>
                <a:ext uri="{FF2B5EF4-FFF2-40B4-BE49-F238E27FC236}">
                  <a16:creationId xmlns:a16="http://schemas.microsoft.com/office/drawing/2014/main" id="{C33D2D76-66BF-56D8-EA4B-DE8FA3A064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961" y="3623678"/>
              <a:ext cx="97200" cy="89795"/>
            </a:xfrm>
            <a:prstGeom prst="ellipse">
              <a:avLst/>
            </a:prstGeom>
            <a:solidFill>
              <a:srgbClr val="96CF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46" name="Oval 203">
              <a:extLst>
                <a:ext uri="{FF2B5EF4-FFF2-40B4-BE49-F238E27FC236}">
                  <a16:creationId xmlns:a16="http://schemas.microsoft.com/office/drawing/2014/main" id="{8299017B-E630-CF4B-F79F-B564DBF039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6349" y="3699939"/>
              <a:ext cx="97200" cy="89795"/>
            </a:xfrm>
            <a:prstGeom prst="ellipse">
              <a:avLst/>
            </a:prstGeom>
            <a:solidFill>
              <a:srgbClr val="96CF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47" name="Oval 204">
              <a:extLst>
                <a:ext uri="{FF2B5EF4-FFF2-40B4-BE49-F238E27FC236}">
                  <a16:creationId xmlns:a16="http://schemas.microsoft.com/office/drawing/2014/main" id="{A88E781C-BE0F-5CD3-B98E-F7C48E8B67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2149" y="3815797"/>
              <a:ext cx="97200" cy="89795"/>
            </a:xfrm>
            <a:prstGeom prst="ellipse">
              <a:avLst/>
            </a:prstGeom>
            <a:solidFill>
              <a:srgbClr val="96CF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48" name="Oval 206">
              <a:extLst>
                <a:ext uri="{FF2B5EF4-FFF2-40B4-BE49-F238E27FC236}">
                  <a16:creationId xmlns:a16="http://schemas.microsoft.com/office/drawing/2014/main" id="{E3208D53-9E25-EC95-A294-EF07CBD75F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7949" y="3792332"/>
              <a:ext cx="97200" cy="89795"/>
            </a:xfrm>
            <a:prstGeom prst="ellipse">
              <a:avLst/>
            </a:prstGeom>
            <a:solidFill>
              <a:srgbClr val="96CF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49" name="Rectangle 7">
              <a:extLst>
                <a:ext uri="{FF2B5EF4-FFF2-40B4-BE49-F238E27FC236}">
                  <a16:creationId xmlns:a16="http://schemas.microsoft.com/office/drawing/2014/main" id="{F9959CD1-14E3-4C5A-B01D-2579C270AFD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-813312" y="2726581"/>
              <a:ext cx="2937508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00" b="1" i="0" u="none" strike="noStrike" cap="none" normalizeH="0" baseline="0" noProof="0" dirty="0">
                  <a:ln>
                    <a:noFill/>
                  </a:ln>
                  <a:effectLst/>
                  <a:latin typeface="+mn-lt"/>
                </a:rPr>
                <a:t>BCL6 (percent change from baseline)</a:t>
              </a:r>
              <a:endParaRPr kumimoji="0" lang="en-US" sz="1800" b="0" i="0" u="none" strike="noStrike" cap="none" normalizeH="0" baseline="0" noProof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450" name="Rectangle 449">
              <a:extLst>
                <a:ext uri="{FF2B5EF4-FFF2-40B4-BE49-F238E27FC236}">
                  <a16:creationId xmlns:a16="http://schemas.microsoft.com/office/drawing/2014/main" id="{4EEF483F-B13A-0137-1AAF-B09A920C89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8588" y="4851295"/>
              <a:ext cx="1705853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00" b="1" i="0" u="none" strike="noStrike" cap="none" normalizeH="0" baseline="0" noProof="0" dirty="0">
                  <a:ln>
                    <a:noFill/>
                  </a:ln>
                  <a:effectLst/>
                  <a:latin typeface="+mn-lt"/>
                </a:rPr>
                <a:t>Time of measurement</a:t>
              </a:r>
              <a:endParaRPr kumimoji="0" lang="en-US" sz="1800" b="0" i="0" u="none" strike="noStrike" cap="none" normalizeH="0" baseline="0" noProof="0" dirty="0">
                <a:ln>
                  <a:noFill/>
                </a:ln>
                <a:effectLst/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083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21BF6-AAE9-3635-7B50-FF4A78348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D4A96-9A7D-70CC-7A0E-095783C70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00" y="79755"/>
            <a:ext cx="11435077" cy="758448"/>
          </a:xfrm>
        </p:spPr>
        <p:txBody>
          <a:bodyPr/>
          <a:lstStyle/>
          <a:p>
            <a:r>
              <a:rPr lang="en-US" noProof="0" dirty="0"/>
              <a:t>BMS-986458 induces deep and rapid antitumor activity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730B27-3141-BAE7-F0B7-72FF3C6E0C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AFCDA-ABCC-4704-AB71-48FDE4F2FA4C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95454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DC47F2D-4C1B-E208-5B80-B769A38D64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400" y="1364400"/>
            <a:ext cx="4723600" cy="3057247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1800" noProof="0" dirty="0"/>
              <a:t>ORR = 81.0% (17/21), CR = 23.8%</a:t>
            </a:r>
            <a:r>
              <a:rPr lang="en-US" sz="1800" dirty="0"/>
              <a:t> (</a:t>
            </a:r>
            <a:r>
              <a:rPr lang="en-US" sz="1800" noProof="0" dirty="0"/>
              <a:t>5/21), PR = 57.1% (12/21)</a:t>
            </a:r>
          </a:p>
          <a:p>
            <a:pPr lvl="2">
              <a:spcBef>
                <a:spcPts val="0"/>
              </a:spcBef>
              <a:spcAft>
                <a:spcPts val="400"/>
              </a:spcAft>
            </a:pPr>
            <a:r>
              <a:rPr lang="en-US" sz="1400" noProof="0" dirty="0">
                <a:solidFill>
                  <a:srgbClr val="595454"/>
                </a:solidFill>
              </a:rPr>
              <a:t>One patient with triple-hit status achieved a CR</a:t>
            </a:r>
          </a:p>
          <a:p>
            <a:pPr lvl="2">
              <a:spcBef>
                <a:spcPts val="0"/>
              </a:spcBef>
              <a:spcAft>
                <a:spcPts val="400"/>
              </a:spcAft>
            </a:pPr>
            <a:r>
              <a:rPr lang="en-US" sz="1400" noProof="0" dirty="0">
                <a:solidFill>
                  <a:srgbClr val="595454"/>
                </a:solidFill>
              </a:rPr>
              <a:t>In patients with DLBCL, ORR = 80% (</a:t>
            </a:r>
            <a:r>
              <a:rPr lang="en-US" sz="1400" dirty="0">
                <a:solidFill>
                  <a:srgbClr val="595454"/>
                </a:solidFill>
              </a:rPr>
              <a:t>12/15</a:t>
            </a:r>
            <a:r>
              <a:rPr lang="en-US" sz="1400" noProof="0" dirty="0">
                <a:solidFill>
                  <a:srgbClr val="595454"/>
                </a:solidFill>
              </a:rPr>
              <a:t>), </a:t>
            </a:r>
            <a:br>
              <a:rPr lang="en-US" sz="1400" noProof="0" dirty="0"/>
            </a:br>
            <a:r>
              <a:rPr lang="en-US" sz="1400" noProof="0" dirty="0">
                <a:solidFill>
                  <a:srgbClr val="595454"/>
                </a:solidFill>
              </a:rPr>
              <a:t>CR = 7% (</a:t>
            </a:r>
            <a:r>
              <a:rPr lang="en-US" sz="1400" dirty="0">
                <a:solidFill>
                  <a:srgbClr val="595454"/>
                </a:solidFill>
              </a:rPr>
              <a:t>1/15</a:t>
            </a:r>
            <a:r>
              <a:rPr lang="en-US" sz="1400" noProof="0" dirty="0">
                <a:solidFill>
                  <a:srgbClr val="595454"/>
                </a:solidFill>
              </a:rPr>
              <a:t>)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sz="1400" noProof="0" dirty="0">
                <a:solidFill>
                  <a:srgbClr val="595454"/>
                </a:solidFill>
              </a:rPr>
              <a:t>In patients with FL, ORR = 83% (</a:t>
            </a:r>
            <a:r>
              <a:rPr lang="en-US" sz="1400" dirty="0">
                <a:solidFill>
                  <a:srgbClr val="595454"/>
                </a:solidFill>
              </a:rPr>
              <a:t>5/6</a:t>
            </a:r>
            <a:r>
              <a:rPr lang="en-US" sz="1400" noProof="0" dirty="0">
                <a:solidFill>
                  <a:srgbClr val="595454"/>
                </a:solidFill>
              </a:rPr>
              <a:t>), </a:t>
            </a:r>
            <a:br>
              <a:rPr lang="en-US" sz="1400" noProof="0" dirty="0"/>
            </a:br>
            <a:r>
              <a:rPr lang="en-US" sz="1400" noProof="0" dirty="0">
                <a:solidFill>
                  <a:srgbClr val="595454"/>
                </a:solidFill>
              </a:rPr>
              <a:t>CR = 67% (4/6)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1800" noProof="0" dirty="0"/>
              <a:t>Among responders, the median (range): </a:t>
            </a:r>
          </a:p>
          <a:p>
            <a:pPr lvl="2">
              <a:spcBef>
                <a:spcPts val="0"/>
              </a:spcBef>
              <a:spcAft>
                <a:spcPts val="400"/>
              </a:spcAft>
            </a:pPr>
            <a:r>
              <a:rPr lang="en-US" sz="1400" dirty="0"/>
              <a:t>T</a:t>
            </a:r>
            <a:r>
              <a:rPr lang="en-US" sz="1400" noProof="0" dirty="0"/>
              <a:t>ime to first objective response </a:t>
            </a:r>
            <a:r>
              <a:rPr lang="en-US" sz="1400" dirty="0"/>
              <a:t>=</a:t>
            </a:r>
            <a:r>
              <a:rPr lang="en-US" sz="1400" noProof="0" dirty="0"/>
              <a:t> 1.77 (1.6–2.4) months</a:t>
            </a:r>
            <a:endParaRPr lang="en-US" sz="1400" dirty="0"/>
          </a:p>
          <a:p>
            <a:pPr lvl="2">
              <a:spcBef>
                <a:spcPts val="0"/>
              </a:spcBef>
              <a:spcAft>
                <a:spcPts val="400"/>
              </a:spcAft>
            </a:pPr>
            <a:r>
              <a:rPr lang="en-US" sz="1400" dirty="0"/>
              <a:t>D</a:t>
            </a:r>
            <a:r>
              <a:rPr lang="en-US" sz="1400" noProof="0" dirty="0"/>
              <a:t>uration of response = 3.71 (1.15–NR) months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4DBC82-5463-4D5F-71FE-B4BC28EEC085}"/>
              </a:ext>
            </a:extLst>
          </p:cNvPr>
          <p:cNvSpPr/>
          <p:nvPr/>
        </p:nvSpPr>
        <p:spPr>
          <a:xfrm>
            <a:off x="5692292" y="4096035"/>
            <a:ext cx="243838" cy="418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045888-B218-E1EB-7FF1-17AD623B6C1F}"/>
              </a:ext>
            </a:extLst>
          </p:cNvPr>
          <p:cNvSpPr txBox="1"/>
          <p:nvPr/>
        </p:nvSpPr>
        <p:spPr>
          <a:xfrm>
            <a:off x="6346669" y="977197"/>
            <a:ext cx="497912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noProof="0" dirty="0"/>
              <a:t>BMS-986458 resulted in deep responses across dose levels in patients</a:t>
            </a:r>
            <a:r>
              <a:rPr lang="en-US" sz="1200" b="1" baseline="30000" noProof="0" dirty="0"/>
              <a:t>a</a:t>
            </a:r>
            <a:r>
              <a:rPr lang="en-US" sz="1200" b="1" noProof="0" dirty="0"/>
              <a:t> with DLBCL and FL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C70387-1290-CD76-6136-2E7833B3AEE1}"/>
              </a:ext>
            </a:extLst>
          </p:cNvPr>
          <p:cNvSpPr txBox="1"/>
          <p:nvPr/>
        </p:nvSpPr>
        <p:spPr>
          <a:xfrm>
            <a:off x="5217841" y="4256046"/>
            <a:ext cx="6375545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noProof="0" dirty="0"/>
              <a:t>Skin tumor lesions showed rapid clinical response in a patient with CR</a:t>
            </a:r>
            <a:r>
              <a:rPr lang="en-US" sz="1200" b="1" baseline="30000" noProof="0" dirty="0"/>
              <a:t>b</a:t>
            </a:r>
            <a:r>
              <a:rPr lang="en-US" sz="1200" b="1" noProof="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1622D4-0DBB-157F-106B-3DB2D05BB0A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78462" y="6028400"/>
            <a:ext cx="11370626" cy="769441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/>
          <a:p>
            <a:pPr lvl="0">
              <a:defRPr/>
            </a:pPr>
            <a:r>
              <a:rPr lang="en-US" sz="1000" baseline="30000" noProof="0" dirty="0">
                <a:solidFill>
                  <a:srgbClr val="595454"/>
                </a:solidFill>
              </a:rPr>
              <a:t>a</a:t>
            </a:r>
            <a:r>
              <a:rPr lang="en-US" sz="1000" noProof="0" dirty="0">
                <a:solidFill>
                  <a:srgbClr val="595454"/>
                </a:solidFill>
              </a:rPr>
              <a:t>Efficacy-evaluable population. </a:t>
            </a:r>
            <a:r>
              <a:rPr lang="en-US" sz="1000" baseline="30000" noProof="0" dirty="0">
                <a:solidFill>
                  <a:srgbClr val="595454"/>
                </a:solidFill>
              </a:rPr>
              <a:t>b</a:t>
            </a:r>
            <a:r>
              <a:rPr lang="en-US" sz="1000" noProof="0" dirty="0">
                <a:solidFill>
                  <a:srgbClr val="595454"/>
                </a:solidFill>
              </a:rPr>
              <a:t>The images come from a 66-year-old male diagnosed with high-grade B-cell lymphoma (MYC+/BCL2+/BCL6+), GCB, transformed from prior FL, stage IV, IPI 4–5. Prior treatments for high-grade B-cell lymphoma were ibrutinib + venetoclax, CAR T cell therapy, epcoritamab + venetoclax + ibrutinib + lenalidomide, and loncastuximab. BOR was PR. The patient received BMS-986458 160mg BID, at C1D8 clinical improvement of skin lesions, and at C3D1 partial metabolic response. </a:t>
            </a:r>
            <a:r>
              <a:rPr lang="en-US" sz="1000" dirty="0">
                <a:solidFill>
                  <a:srgbClr val="595454"/>
                </a:solidFill>
              </a:rPr>
              <a:t>Cutoff date: April 10, 2025. </a:t>
            </a:r>
            <a:r>
              <a:rPr lang="en-US" sz="1000" noProof="0" dirty="0">
                <a:solidFill>
                  <a:srgbClr val="595454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BCL6, B-cell lymphoma 6; </a:t>
            </a:r>
            <a:r>
              <a:rPr lang="en-US" sz="1000" noProof="0" dirty="0">
                <a:solidFill>
                  <a:srgbClr val="595454"/>
                </a:solidFill>
              </a:rPr>
              <a:t>BID, twice daily; </a:t>
            </a:r>
            <a:br>
              <a:rPr lang="en-US" sz="1000" noProof="0" dirty="0">
                <a:solidFill>
                  <a:srgbClr val="595454"/>
                </a:solidFill>
              </a:rPr>
            </a:br>
            <a:r>
              <a:rPr lang="en-US" sz="1000" noProof="0" dirty="0">
                <a:solidFill>
                  <a:srgbClr val="595454"/>
                </a:solidFill>
              </a:rPr>
              <a:t>BOR, best overall response; C, cycle; D, day; DLBCL, diffuse large B-cell lymphoma; FL, follicular lymphoma; GCB, germinal center B-cell–like; IPI, International Prognostic Index; NR, not reached;</a:t>
            </a:r>
            <a:br>
              <a:rPr lang="en-US" sz="1000" noProof="0" dirty="0">
                <a:solidFill>
                  <a:srgbClr val="595454"/>
                </a:solidFill>
              </a:rPr>
            </a:br>
            <a:r>
              <a:rPr lang="en-US" sz="1000" noProof="0" dirty="0">
                <a:solidFill>
                  <a:srgbClr val="595454"/>
                </a:solidFill>
              </a:rPr>
              <a:t>ORR, objective response rate; PR, partial response; QD, once daily.</a:t>
            </a:r>
          </a:p>
        </p:txBody>
      </p:sp>
      <p:pic>
        <p:nvPicPr>
          <p:cNvPr id="20" name="Picture 19" descr="A close up of a skin&#10;&#10;AI-generated content may be incorrect.">
            <a:extLst>
              <a:ext uri="{FF2B5EF4-FFF2-40B4-BE49-F238E27FC236}">
                <a16:creationId xmlns:a16="http://schemas.microsoft.com/office/drawing/2014/main" id="{561EC985-ADB8-32E1-B18C-118823F07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778" y="4950187"/>
            <a:ext cx="6420310" cy="930616"/>
          </a:xfrm>
          <a:prstGeom prst="rect">
            <a:avLst/>
          </a:prstGeom>
        </p:spPr>
      </p:pic>
      <p:sp>
        <p:nvSpPr>
          <p:cNvPr id="21" name="Rectangle 23">
            <a:extLst>
              <a:ext uri="{FF2B5EF4-FFF2-40B4-BE49-F238E27FC236}">
                <a16:creationId xmlns:a16="http://schemas.microsoft.com/office/drawing/2014/main" id="{3798022B-2183-0B5F-746D-EBDF9B1C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8778" y="4608157"/>
            <a:ext cx="1234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noProof="0" dirty="0">
                <a:ln>
                  <a:noFill/>
                </a:ln>
                <a:effectLst/>
                <a:latin typeface="Trebuchet MS" panose="020B0603020202020204" pitchFamily="34" charset="0"/>
              </a:rPr>
              <a:t>C1D1</a:t>
            </a:r>
            <a:br>
              <a:rPr kumimoji="0" lang="en-US" sz="1100" b="1" i="0" u="none" strike="noStrike" cap="none" normalizeH="0" baseline="0" noProof="0" dirty="0">
                <a:ln>
                  <a:noFill/>
                </a:ln>
                <a:effectLst/>
                <a:latin typeface="Trebuchet MS" panose="020B0603020202020204" pitchFamily="34" charset="0"/>
              </a:rPr>
            </a:br>
            <a:r>
              <a:rPr kumimoji="0" lang="en-US" sz="1100" b="1" i="0" u="none" strike="noStrike" cap="none" normalizeH="0" baseline="0" noProof="0" dirty="0">
                <a:ln>
                  <a:noFill/>
                </a:ln>
                <a:effectLst/>
                <a:latin typeface="Trebuchet MS" panose="020B0603020202020204" pitchFamily="34" charset="0"/>
              </a:rPr>
              <a:t>5.2 x 5.2 cm</a:t>
            </a:r>
            <a:endParaRPr kumimoji="0" lang="en-US" sz="1100" b="0" i="0" u="none" strike="noStrike" cap="none" normalizeH="0" baseline="0" noProof="0" dirty="0">
              <a:ln>
                <a:noFill/>
              </a:ln>
              <a:effectLst/>
            </a:endParaRPr>
          </a:p>
        </p:txBody>
      </p:sp>
      <p:sp>
        <p:nvSpPr>
          <p:cNvPr id="22" name="Rectangle 23">
            <a:extLst>
              <a:ext uri="{FF2B5EF4-FFF2-40B4-BE49-F238E27FC236}">
                <a16:creationId xmlns:a16="http://schemas.microsoft.com/office/drawing/2014/main" id="{7A9CAACB-BD35-90A9-45A2-72B7F478D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2485" y="4608157"/>
            <a:ext cx="1234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noProof="0" dirty="0">
                <a:ln>
                  <a:noFill/>
                </a:ln>
                <a:effectLst/>
                <a:latin typeface="Trebuchet MS" panose="020B0603020202020204" pitchFamily="34" charset="0"/>
              </a:rPr>
              <a:t>C1D8</a:t>
            </a:r>
            <a:br>
              <a:rPr kumimoji="0" lang="en-US" sz="1100" b="1" i="0" u="none" strike="noStrike" cap="none" normalizeH="0" baseline="0" noProof="0" dirty="0">
                <a:ln>
                  <a:noFill/>
                </a:ln>
                <a:effectLst/>
                <a:latin typeface="Trebuchet MS" panose="020B0603020202020204" pitchFamily="34" charset="0"/>
              </a:rPr>
            </a:br>
            <a:r>
              <a:rPr kumimoji="0" lang="en-US" sz="1100" b="1" i="0" u="none" strike="noStrike" cap="none" normalizeH="0" baseline="0" noProof="0" dirty="0">
                <a:ln>
                  <a:noFill/>
                </a:ln>
                <a:effectLst/>
                <a:latin typeface="Trebuchet MS" panose="020B0603020202020204" pitchFamily="34" charset="0"/>
              </a:rPr>
              <a:t>3.8 x 3.0 cm</a:t>
            </a:r>
            <a:endParaRPr kumimoji="0" lang="en-US" sz="1100" b="0" i="0" u="none" strike="noStrike" cap="none" normalizeH="0" baseline="0" noProof="0" dirty="0">
              <a:ln>
                <a:noFill/>
              </a:ln>
              <a:effectLst/>
            </a:endParaRPr>
          </a:p>
        </p:txBody>
      </p:sp>
      <p:sp>
        <p:nvSpPr>
          <p:cNvPr id="23" name="Rectangle 23">
            <a:extLst>
              <a:ext uri="{FF2B5EF4-FFF2-40B4-BE49-F238E27FC236}">
                <a16:creationId xmlns:a16="http://schemas.microsoft.com/office/drawing/2014/main" id="{595047F0-A14F-124F-78B7-167CE1972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9419" y="4608157"/>
            <a:ext cx="1234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noProof="0" dirty="0">
                <a:ln>
                  <a:noFill/>
                </a:ln>
                <a:effectLst/>
                <a:latin typeface="Trebuchet MS" panose="020B0603020202020204" pitchFamily="34" charset="0"/>
              </a:rPr>
              <a:t>C1D15</a:t>
            </a:r>
            <a:br>
              <a:rPr kumimoji="0" lang="en-US" sz="1100" b="1" i="0" u="none" strike="noStrike" cap="none" normalizeH="0" baseline="0" noProof="0" dirty="0">
                <a:ln>
                  <a:noFill/>
                </a:ln>
                <a:effectLst/>
                <a:latin typeface="Trebuchet MS" panose="020B0603020202020204" pitchFamily="34" charset="0"/>
              </a:rPr>
            </a:br>
            <a:r>
              <a:rPr kumimoji="0" lang="en-US" sz="1100" b="1" i="0" u="none" strike="noStrike" cap="none" normalizeH="0" baseline="0" noProof="0" dirty="0">
                <a:ln>
                  <a:noFill/>
                </a:ln>
                <a:effectLst/>
                <a:latin typeface="Trebuchet MS" panose="020B0603020202020204" pitchFamily="34" charset="0"/>
              </a:rPr>
              <a:t>3.5 x 2.8 cm</a:t>
            </a:r>
            <a:endParaRPr kumimoji="0" lang="en-US" sz="1100" b="0" i="0" u="none" strike="noStrike" cap="none" normalizeH="0" baseline="0" noProof="0" dirty="0">
              <a:ln>
                <a:noFill/>
              </a:ln>
              <a:effectLst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8A04763-9DAE-DA26-D099-AA34DA233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9580" y="4608157"/>
            <a:ext cx="1234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noProof="0" dirty="0">
                <a:ln>
                  <a:noFill/>
                </a:ln>
                <a:effectLst/>
                <a:latin typeface="Trebuchet MS" panose="020B0603020202020204" pitchFamily="34" charset="0"/>
              </a:rPr>
              <a:t>C1D22</a:t>
            </a:r>
            <a:br>
              <a:rPr kumimoji="0" lang="en-US" sz="1100" b="1" i="0" u="none" strike="noStrike" cap="none" normalizeH="0" baseline="0" noProof="0" dirty="0">
                <a:ln>
                  <a:noFill/>
                </a:ln>
                <a:effectLst/>
                <a:latin typeface="Trebuchet MS" panose="020B0603020202020204" pitchFamily="34" charset="0"/>
              </a:rPr>
            </a:br>
            <a:r>
              <a:rPr kumimoji="0" lang="en-US" sz="1100" b="1" i="0" u="none" strike="noStrike" cap="none" normalizeH="0" baseline="0" noProof="0" dirty="0">
                <a:ln>
                  <a:noFill/>
                </a:ln>
                <a:effectLst/>
                <a:latin typeface="Trebuchet MS" panose="020B0603020202020204" pitchFamily="34" charset="0"/>
              </a:rPr>
              <a:t>3.0 x 1.5 cm</a:t>
            </a:r>
            <a:endParaRPr kumimoji="0" lang="en-US" sz="1100" b="0" i="0" u="none" strike="noStrike" cap="none" normalizeH="0" baseline="0" noProof="0" dirty="0">
              <a:ln>
                <a:noFill/>
              </a:ln>
              <a:effectLst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294B275-30EE-7996-CA65-ACCB46AF8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9741" y="4608157"/>
            <a:ext cx="1234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noProof="0" dirty="0">
                <a:ln>
                  <a:noFill/>
                </a:ln>
                <a:effectLst/>
                <a:latin typeface="Trebuchet MS" panose="020B0603020202020204" pitchFamily="34" charset="0"/>
              </a:rPr>
              <a:t>C2D1</a:t>
            </a:r>
            <a:br>
              <a:rPr kumimoji="0" lang="en-US" sz="1100" b="1" i="0" u="none" strike="noStrike" cap="none" normalizeH="0" baseline="0" noProof="0" dirty="0">
                <a:ln>
                  <a:noFill/>
                </a:ln>
                <a:effectLst/>
                <a:latin typeface="Trebuchet MS" panose="020B0603020202020204" pitchFamily="34" charset="0"/>
              </a:rPr>
            </a:br>
            <a:r>
              <a:rPr kumimoji="0" lang="en-US" sz="1100" b="1" i="0" u="none" strike="noStrike" cap="none" normalizeH="0" baseline="0" noProof="0" dirty="0">
                <a:ln>
                  <a:noFill/>
                </a:ln>
                <a:effectLst/>
                <a:latin typeface="Trebuchet MS" panose="020B0603020202020204" pitchFamily="34" charset="0"/>
              </a:rPr>
              <a:t>3.0 x 1.0 cm</a:t>
            </a:r>
            <a:endParaRPr kumimoji="0" lang="en-US" sz="1100" b="0" i="0" u="none" strike="noStrike" cap="none" normalizeH="0" baseline="0" noProof="0" dirty="0">
              <a:ln>
                <a:noFill/>
              </a:ln>
              <a:effectLst/>
            </a:endParaRP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BE5B93B1-A081-BE6C-B6E9-BA9E1C06EC14}"/>
              </a:ext>
            </a:extLst>
          </p:cNvPr>
          <p:cNvGrpSpPr/>
          <p:nvPr/>
        </p:nvGrpSpPr>
        <p:grpSpPr>
          <a:xfrm>
            <a:off x="8440738" y="1649688"/>
            <a:ext cx="995063" cy="153888"/>
            <a:chOff x="8440738" y="1695754"/>
            <a:chExt cx="995063" cy="153888"/>
          </a:xfrm>
        </p:grpSpPr>
        <p:sp>
          <p:nvSpPr>
            <p:cNvPr id="137" name="Rectangle 112">
              <a:extLst>
                <a:ext uri="{FF2B5EF4-FFF2-40B4-BE49-F238E27FC236}">
                  <a16:creationId xmlns:a16="http://schemas.microsoft.com/office/drawing/2014/main" id="{2CC2BF51-0691-395C-8F02-596E77B1C8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02751" y="1695754"/>
              <a:ext cx="13305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noProof="0" dirty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FL</a:t>
              </a:r>
              <a:endParaRPr kumimoji="0" lang="en-US" sz="1000" b="0" i="0" u="none" strike="noStrike" cap="none" normalizeH="0" baseline="0" noProof="0" dirty="0">
                <a:ln>
                  <a:noFill/>
                </a:ln>
                <a:effectLst/>
              </a:endParaRPr>
            </a:p>
          </p:txBody>
        </p:sp>
        <p:sp>
          <p:nvSpPr>
            <p:cNvPr id="138" name="Rectangle 113">
              <a:extLst>
                <a:ext uri="{FF2B5EF4-FFF2-40B4-BE49-F238E27FC236}">
                  <a16:creationId xmlns:a16="http://schemas.microsoft.com/office/drawing/2014/main" id="{E7C8FFF7-B4A2-2375-1A5A-EE4554D56F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66226" y="1725867"/>
              <a:ext cx="93600" cy="93662"/>
            </a:xfrm>
            <a:prstGeom prst="rect">
              <a:avLst/>
            </a:prstGeom>
            <a:solidFill>
              <a:srgbClr val="7CCE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1000" noProof="0" dirty="0"/>
            </a:p>
          </p:txBody>
        </p:sp>
        <p:sp>
          <p:nvSpPr>
            <p:cNvPr id="139" name="Rectangle 114">
              <a:extLst>
                <a:ext uri="{FF2B5EF4-FFF2-40B4-BE49-F238E27FC236}">
                  <a16:creationId xmlns:a16="http://schemas.microsoft.com/office/drawing/2014/main" id="{DD4993B4-EA4A-D556-DA36-36FF14E13B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78851" y="1695754"/>
              <a:ext cx="359073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noProof="0" dirty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DLBCL</a:t>
              </a:r>
              <a:endParaRPr kumimoji="0" lang="en-US" sz="1000" b="0" i="0" u="none" strike="noStrike" cap="none" normalizeH="0" baseline="0" noProof="0" dirty="0">
                <a:ln>
                  <a:noFill/>
                </a:ln>
                <a:effectLst/>
              </a:endParaRPr>
            </a:p>
          </p:txBody>
        </p:sp>
        <p:sp>
          <p:nvSpPr>
            <p:cNvPr id="140" name="Rectangle 115">
              <a:extLst>
                <a:ext uri="{FF2B5EF4-FFF2-40B4-BE49-F238E27FC236}">
                  <a16:creationId xmlns:a16="http://schemas.microsoft.com/office/drawing/2014/main" id="{0415A887-27AE-847F-A842-8E2D21790A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0738" y="1725867"/>
              <a:ext cx="93600" cy="93662"/>
            </a:xfrm>
            <a:prstGeom prst="rect">
              <a:avLst/>
            </a:prstGeom>
            <a:solidFill>
              <a:srgbClr val="006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1000" noProof="0" dirty="0"/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68406106-F4D3-A1F7-B0E7-A6C34A395FF1}"/>
              </a:ext>
            </a:extLst>
          </p:cNvPr>
          <p:cNvGrpSpPr/>
          <p:nvPr/>
        </p:nvGrpSpPr>
        <p:grpSpPr>
          <a:xfrm>
            <a:off x="5574128" y="1240290"/>
            <a:ext cx="6171862" cy="2857753"/>
            <a:chOff x="5587996" y="1262062"/>
            <a:chExt cx="6170618" cy="2985708"/>
          </a:xfrm>
        </p:grpSpPr>
        <p:sp>
          <p:nvSpPr>
            <p:cNvPr id="30" name="Rectangle 5">
              <a:extLst>
                <a:ext uri="{FF2B5EF4-FFF2-40B4-BE49-F238E27FC236}">
                  <a16:creationId xmlns:a16="http://schemas.microsoft.com/office/drawing/2014/main" id="{364286CC-F79A-C2C2-D261-BCD43E2C58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83988" y="2420938"/>
              <a:ext cx="90000" cy="1352550"/>
            </a:xfrm>
            <a:prstGeom prst="rect">
              <a:avLst/>
            </a:prstGeom>
            <a:solidFill>
              <a:srgbClr val="006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31" name="Rectangle 6">
              <a:extLst>
                <a:ext uri="{FF2B5EF4-FFF2-40B4-BE49-F238E27FC236}">
                  <a16:creationId xmlns:a16="http://schemas.microsoft.com/office/drawing/2014/main" id="{9F57ADC9-7BFC-77F5-0BA6-E97127E80C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16105" y="2420938"/>
              <a:ext cx="90000" cy="1352550"/>
            </a:xfrm>
            <a:prstGeom prst="rect">
              <a:avLst/>
            </a:prstGeom>
            <a:solidFill>
              <a:srgbClr val="7CCE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32" name="Rectangle 7">
              <a:extLst>
                <a:ext uri="{FF2B5EF4-FFF2-40B4-BE49-F238E27FC236}">
                  <a16:creationId xmlns:a16="http://schemas.microsoft.com/office/drawing/2014/main" id="{D8AB10CF-DC75-8176-D1E7-68A50A0F93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8214" y="2420938"/>
              <a:ext cx="90000" cy="1282700"/>
            </a:xfrm>
            <a:prstGeom prst="rect">
              <a:avLst/>
            </a:prstGeom>
            <a:solidFill>
              <a:srgbClr val="006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33" name="Rectangle 8">
              <a:extLst>
                <a:ext uri="{FF2B5EF4-FFF2-40B4-BE49-F238E27FC236}">
                  <a16:creationId xmlns:a16="http://schemas.microsoft.com/office/drawing/2014/main" id="{86452B63-ED5D-0B1D-707D-5128C8F2A6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80323" y="2420938"/>
              <a:ext cx="90000" cy="1238250"/>
            </a:xfrm>
            <a:prstGeom prst="rect">
              <a:avLst/>
            </a:prstGeom>
            <a:solidFill>
              <a:srgbClr val="7CCE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34" name="Rectangle 9">
              <a:extLst>
                <a:ext uri="{FF2B5EF4-FFF2-40B4-BE49-F238E27FC236}">
                  <a16:creationId xmlns:a16="http://schemas.microsoft.com/office/drawing/2014/main" id="{449EF5D6-A999-0E86-B337-B9418185AF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12432" y="2420938"/>
              <a:ext cx="90000" cy="1119187"/>
            </a:xfrm>
            <a:prstGeom prst="rect">
              <a:avLst/>
            </a:prstGeom>
            <a:solidFill>
              <a:srgbClr val="006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35" name="Rectangle 10">
              <a:extLst>
                <a:ext uri="{FF2B5EF4-FFF2-40B4-BE49-F238E27FC236}">
                  <a16:creationId xmlns:a16="http://schemas.microsoft.com/office/drawing/2014/main" id="{D226B101-D323-EF44-5702-D8FB921CC4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44541" y="2420938"/>
              <a:ext cx="90000" cy="1074737"/>
            </a:xfrm>
            <a:prstGeom prst="rect">
              <a:avLst/>
            </a:prstGeom>
            <a:solidFill>
              <a:srgbClr val="7CCE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36" name="Rectangle 11">
              <a:extLst>
                <a:ext uri="{FF2B5EF4-FFF2-40B4-BE49-F238E27FC236}">
                  <a16:creationId xmlns:a16="http://schemas.microsoft.com/office/drawing/2014/main" id="{0E67FACA-65C7-2949-D12A-F7ADB0FC9B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76650" y="2420938"/>
              <a:ext cx="90000" cy="1033462"/>
            </a:xfrm>
            <a:prstGeom prst="rect">
              <a:avLst/>
            </a:prstGeom>
            <a:solidFill>
              <a:srgbClr val="006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37" name="Rectangle 12">
              <a:extLst>
                <a:ext uri="{FF2B5EF4-FFF2-40B4-BE49-F238E27FC236}">
                  <a16:creationId xmlns:a16="http://schemas.microsoft.com/office/drawing/2014/main" id="{7C04AFC4-B3EB-63EE-FAE0-38D067661A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08759" y="2420938"/>
              <a:ext cx="90000" cy="1014412"/>
            </a:xfrm>
            <a:prstGeom prst="rect">
              <a:avLst/>
            </a:prstGeom>
            <a:solidFill>
              <a:srgbClr val="006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38" name="Rectangle 13">
              <a:extLst>
                <a:ext uri="{FF2B5EF4-FFF2-40B4-BE49-F238E27FC236}">
                  <a16:creationId xmlns:a16="http://schemas.microsoft.com/office/drawing/2014/main" id="{B85C3037-989E-26DA-C0F4-2A949DB3C1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40868" y="2420938"/>
              <a:ext cx="90000" cy="984250"/>
            </a:xfrm>
            <a:prstGeom prst="rect">
              <a:avLst/>
            </a:prstGeom>
            <a:solidFill>
              <a:srgbClr val="006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39" name="Rectangle 14">
              <a:extLst>
                <a:ext uri="{FF2B5EF4-FFF2-40B4-BE49-F238E27FC236}">
                  <a16:creationId xmlns:a16="http://schemas.microsoft.com/office/drawing/2014/main" id="{1F1AF2FF-841E-9DB7-93ED-FF2ECD7D5C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2977" y="2420938"/>
              <a:ext cx="90000" cy="954087"/>
            </a:xfrm>
            <a:prstGeom prst="rect">
              <a:avLst/>
            </a:prstGeom>
            <a:solidFill>
              <a:srgbClr val="006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40" name="Rectangle 15">
              <a:extLst>
                <a:ext uri="{FF2B5EF4-FFF2-40B4-BE49-F238E27FC236}">
                  <a16:creationId xmlns:a16="http://schemas.microsoft.com/office/drawing/2014/main" id="{239BA7B8-786E-A408-41C7-64382B8961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05086" y="2420938"/>
              <a:ext cx="90000" cy="950912"/>
            </a:xfrm>
            <a:prstGeom prst="rect">
              <a:avLst/>
            </a:prstGeom>
            <a:solidFill>
              <a:srgbClr val="7CCE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41" name="Rectangle 16">
              <a:extLst>
                <a:ext uri="{FF2B5EF4-FFF2-40B4-BE49-F238E27FC236}">
                  <a16:creationId xmlns:a16="http://schemas.microsoft.com/office/drawing/2014/main" id="{F7152C58-38C8-0715-6950-ADE1EB7D50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37195" y="2420938"/>
              <a:ext cx="90000" cy="915987"/>
            </a:xfrm>
            <a:prstGeom prst="rect">
              <a:avLst/>
            </a:prstGeom>
            <a:solidFill>
              <a:srgbClr val="006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42" name="Rectangle 17">
              <a:extLst>
                <a:ext uri="{FF2B5EF4-FFF2-40B4-BE49-F238E27FC236}">
                  <a16:creationId xmlns:a16="http://schemas.microsoft.com/office/drawing/2014/main" id="{DABFC649-B911-1753-55FA-28EA5CCC93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9304" y="2420938"/>
              <a:ext cx="90000" cy="871537"/>
            </a:xfrm>
            <a:prstGeom prst="rect">
              <a:avLst/>
            </a:prstGeom>
            <a:solidFill>
              <a:srgbClr val="006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43" name="Rectangle 18">
              <a:extLst>
                <a:ext uri="{FF2B5EF4-FFF2-40B4-BE49-F238E27FC236}">
                  <a16:creationId xmlns:a16="http://schemas.microsoft.com/office/drawing/2014/main" id="{AB117DD6-ABF2-9A93-EF84-AC18D62872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01413" y="2420938"/>
              <a:ext cx="90000" cy="784225"/>
            </a:xfrm>
            <a:prstGeom prst="rect">
              <a:avLst/>
            </a:prstGeom>
            <a:solidFill>
              <a:srgbClr val="006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44" name="Rectangle 19">
              <a:extLst>
                <a:ext uri="{FF2B5EF4-FFF2-40B4-BE49-F238E27FC236}">
                  <a16:creationId xmlns:a16="http://schemas.microsoft.com/office/drawing/2014/main" id="{B990AE3A-E6CA-47ED-08CF-1FE48B64F3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3522" y="2420938"/>
              <a:ext cx="90000" cy="519112"/>
            </a:xfrm>
            <a:prstGeom prst="rect">
              <a:avLst/>
            </a:prstGeom>
            <a:solidFill>
              <a:srgbClr val="006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45" name="Rectangle 20">
              <a:extLst>
                <a:ext uri="{FF2B5EF4-FFF2-40B4-BE49-F238E27FC236}">
                  <a16:creationId xmlns:a16="http://schemas.microsoft.com/office/drawing/2014/main" id="{30291355-8DE7-56BD-1DD5-1DD1154C71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65631" y="2420938"/>
              <a:ext cx="90000" cy="273050"/>
            </a:xfrm>
            <a:prstGeom prst="rect">
              <a:avLst/>
            </a:prstGeom>
            <a:solidFill>
              <a:srgbClr val="006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46" name="Rectangle 21">
              <a:extLst>
                <a:ext uri="{FF2B5EF4-FFF2-40B4-BE49-F238E27FC236}">
                  <a16:creationId xmlns:a16="http://schemas.microsoft.com/office/drawing/2014/main" id="{A87467BE-514F-C3DA-62B0-BBC993F474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7740" y="2420938"/>
              <a:ext cx="90000" cy="198437"/>
            </a:xfrm>
            <a:prstGeom prst="rect">
              <a:avLst/>
            </a:prstGeom>
            <a:solidFill>
              <a:srgbClr val="006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47" name="Rectangle 22">
              <a:extLst>
                <a:ext uri="{FF2B5EF4-FFF2-40B4-BE49-F238E27FC236}">
                  <a16:creationId xmlns:a16="http://schemas.microsoft.com/office/drawing/2014/main" id="{498CC766-B0D3-2301-8268-5FE8521A89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9849" y="2420938"/>
              <a:ext cx="90000" cy="107950"/>
            </a:xfrm>
            <a:prstGeom prst="rect">
              <a:avLst/>
            </a:prstGeom>
            <a:solidFill>
              <a:srgbClr val="7CCE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CE702D2C-83C2-10A1-1AA8-6710FACE19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4067" y="2066925"/>
              <a:ext cx="90000" cy="354012"/>
            </a:xfrm>
            <a:prstGeom prst="rect">
              <a:avLst/>
            </a:prstGeom>
            <a:solidFill>
              <a:srgbClr val="006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49" name="Rectangle 24">
              <a:extLst>
                <a:ext uri="{FF2B5EF4-FFF2-40B4-BE49-F238E27FC236}">
                  <a16:creationId xmlns:a16="http://schemas.microsoft.com/office/drawing/2014/main" id="{62F8B221-F86C-04C7-9B9E-43D1858600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6176" y="1685925"/>
              <a:ext cx="90000" cy="735012"/>
            </a:xfrm>
            <a:prstGeom prst="rect">
              <a:avLst/>
            </a:prstGeom>
            <a:solidFill>
              <a:srgbClr val="006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82" name="Rectangle 57">
              <a:extLst>
                <a:ext uri="{FF2B5EF4-FFF2-40B4-BE49-F238E27FC236}">
                  <a16:creationId xmlns:a16="http://schemas.microsoft.com/office/drawing/2014/main" id="{6974084A-E3B0-877C-725F-CAA9D9A9B4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4774" y="1262062"/>
              <a:ext cx="15068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noProof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80</a:t>
              </a:r>
              <a:endParaRPr kumimoji="0" lang="en-US" sz="1800" b="0" i="0" u="none" strike="noStrike" cap="none" normalizeH="0" baseline="0" noProof="0">
                <a:ln>
                  <a:noFill/>
                </a:ln>
                <a:effectLst/>
              </a:endParaRPr>
            </a:p>
          </p:txBody>
        </p:sp>
        <p:sp>
          <p:nvSpPr>
            <p:cNvPr id="83" name="Rectangle 58">
              <a:extLst>
                <a:ext uri="{FF2B5EF4-FFF2-40B4-BE49-F238E27FC236}">
                  <a16:creationId xmlns:a16="http://schemas.microsoft.com/office/drawing/2014/main" id="{E35BE282-0794-6322-0B67-2925DC5DBD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4774" y="1532819"/>
              <a:ext cx="15068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noProof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60</a:t>
              </a:r>
              <a:endParaRPr kumimoji="0" lang="en-US" sz="1800" b="0" i="0" u="none" strike="noStrike" cap="none" normalizeH="0" baseline="0" noProof="0">
                <a:ln>
                  <a:noFill/>
                </a:ln>
                <a:effectLst/>
              </a:endParaRPr>
            </a:p>
          </p:txBody>
        </p:sp>
        <p:sp>
          <p:nvSpPr>
            <p:cNvPr id="84" name="Rectangle 59">
              <a:extLst>
                <a:ext uri="{FF2B5EF4-FFF2-40B4-BE49-F238E27FC236}">
                  <a16:creationId xmlns:a16="http://schemas.microsoft.com/office/drawing/2014/main" id="{E5F929D8-21A2-84EC-48DC-505E1AF929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4774" y="1803576"/>
              <a:ext cx="15068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noProof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40</a:t>
              </a:r>
              <a:endParaRPr kumimoji="0" lang="en-US" sz="1800" b="0" i="0" u="none" strike="noStrike" cap="none" normalizeH="0" baseline="0" noProof="0">
                <a:ln>
                  <a:noFill/>
                </a:ln>
                <a:effectLst/>
              </a:endParaRPr>
            </a:p>
          </p:txBody>
        </p:sp>
        <p:sp>
          <p:nvSpPr>
            <p:cNvPr id="85" name="Rectangle 60">
              <a:extLst>
                <a:ext uri="{FF2B5EF4-FFF2-40B4-BE49-F238E27FC236}">
                  <a16:creationId xmlns:a16="http://schemas.microsoft.com/office/drawing/2014/main" id="{C460235E-94BF-1BC9-9B86-0F80F5753C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4774" y="2074333"/>
              <a:ext cx="15068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noProof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20</a:t>
              </a:r>
              <a:endParaRPr kumimoji="0" lang="en-US" sz="1800" b="0" i="0" u="none" strike="noStrike" cap="none" normalizeH="0" baseline="0" noProof="0">
                <a:ln>
                  <a:noFill/>
                </a:ln>
                <a:effectLst/>
              </a:endParaRPr>
            </a:p>
          </p:txBody>
        </p:sp>
        <p:sp>
          <p:nvSpPr>
            <p:cNvPr id="86" name="Rectangle 61">
              <a:extLst>
                <a:ext uri="{FF2B5EF4-FFF2-40B4-BE49-F238E27FC236}">
                  <a16:creationId xmlns:a16="http://schemas.microsoft.com/office/drawing/2014/main" id="{81171714-00E6-30D7-E5B4-5436ED67CD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0118" y="2345090"/>
              <a:ext cx="7534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noProof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0</a:t>
              </a:r>
              <a:endParaRPr kumimoji="0" lang="en-US" sz="1800" b="0" i="0" u="none" strike="noStrike" cap="none" normalizeH="0" baseline="0" noProof="0">
                <a:ln>
                  <a:noFill/>
                </a:ln>
                <a:effectLst/>
              </a:endParaRPr>
            </a:p>
          </p:txBody>
        </p:sp>
        <p:sp>
          <p:nvSpPr>
            <p:cNvPr id="87" name="Rectangle 62">
              <a:extLst>
                <a:ext uri="{FF2B5EF4-FFF2-40B4-BE49-F238E27FC236}">
                  <a16:creationId xmlns:a16="http://schemas.microsoft.com/office/drawing/2014/main" id="{4A6074DB-0792-15AF-1EB6-3D1CD12153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9434" y="2615847"/>
              <a:ext cx="226024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noProof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−20</a:t>
              </a:r>
              <a:endParaRPr kumimoji="0" lang="en-US" sz="1800" b="0" i="0" u="none" strike="noStrike" cap="none" normalizeH="0" baseline="0" noProof="0">
                <a:ln>
                  <a:noFill/>
                </a:ln>
                <a:effectLst/>
              </a:endParaRPr>
            </a:p>
          </p:txBody>
        </p:sp>
        <p:sp>
          <p:nvSpPr>
            <p:cNvPr id="88" name="Rectangle 63">
              <a:extLst>
                <a:ext uri="{FF2B5EF4-FFF2-40B4-BE49-F238E27FC236}">
                  <a16:creationId xmlns:a16="http://schemas.microsoft.com/office/drawing/2014/main" id="{5D86296B-D966-04D6-48E3-1CB7837D70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9434" y="2886604"/>
              <a:ext cx="226024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noProof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−40</a:t>
              </a:r>
              <a:endParaRPr kumimoji="0" lang="en-US" sz="1800" b="0" i="0" u="none" strike="noStrike" cap="none" normalizeH="0" baseline="0" noProof="0">
                <a:ln>
                  <a:noFill/>
                </a:ln>
                <a:effectLst/>
              </a:endParaRPr>
            </a:p>
          </p:txBody>
        </p:sp>
        <p:sp>
          <p:nvSpPr>
            <p:cNvPr id="89" name="Rectangle 64">
              <a:extLst>
                <a:ext uri="{FF2B5EF4-FFF2-40B4-BE49-F238E27FC236}">
                  <a16:creationId xmlns:a16="http://schemas.microsoft.com/office/drawing/2014/main" id="{521FD459-4284-0819-94B7-3D2B39D9E8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9434" y="3157361"/>
              <a:ext cx="226024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noProof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−60</a:t>
              </a:r>
              <a:endParaRPr kumimoji="0" lang="en-US" sz="1800" b="0" i="0" u="none" strike="noStrike" cap="none" normalizeH="0" baseline="0" noProof="0">
                <a:ln>
                  <a:noFill/>
                </a:ln>
                <a:effectLst/>
              </a:endParaRPr>
            </a:p>
          </p:txBody>
        </p:sp>
        <p:sp>
          <p:nvSpPr>
            <p:cNvPr id="90" name="Rectangle 65">
              <a:extLst>
                <a:ext uri="{FF2B5EF4-FFF2-40B4-BE49-F238E27FC236}">
                  <a16:creationId xmlns:a16="http://schemas.microsoft.com/office/drawing/2014/main" id="{6A823869-9B0F-8D42-2F4B-10A792DC08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9434" y="3428118"/>
              <a:ext cx="226024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noProof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−80</a:t>
              </a:r>
              <a:endParaRPr kumimoji="0" lang="en-US" sz="1800" b="0" i="0" u="none" strike="noStrike" cap="none" normalizeH="0" baseline="0" noProof="0">
                <a:ln>
                  <a:noFill/>
                </a:ln>
                <a:effectLst/>
              </a:endParaRPr>
            </a:p>
          </p:txBody>
        </p:sp>
        <p:sp>
          <p:nvSpPr>
            <p:cNvPr id="91" name="Rectangle 66">
              <a:extLst>
                <a:ext uri="{FF2B5EF4-FFF2-40B4-BE49-F238E27FC236}">
                  <a16:creationId xmlns:a16="http://schemas.microsoft.com/office/drawing/2014/main" id="{4FE1E564-D21D-B445-0F2C-B7DBDB17E8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4094" y="3698874"/>
              <a:ext cx="30136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noProof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−100</a:t>
              </a:r>
              <a:endParaRPr kumimoji="0" lang="en-US" sz="1800" b="0" i="0" u="none" strike="noStrike" cap="none" normalizeH="0" baseline="0" noProof="0">
                <a:ln>
                  <a:noFill/>
                </a:ln>
                <a:effectLst/>
              </a:endParaRPr>
            </a:p>
          </p:txBody>
        </p:sp>
        <p:sp>
          <p:nvSpPr>
            <p:cNvPr id="92" name="Rectangle 67">
              <a:extLst>
                <a:ext uri="{FF2B5EF4-FFF2-40B4-BE49-F238E27FC236}">
                  <a16:creationId xmlns:a16="http://schemas.microsoft.com/office/drawing/2014/main" id="{863BA685-6089-059B-59DF-6B8F3EA599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9910" y="3787775"/>
              <a:ext cx="12182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noProof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40</a:t>
              </a:r>
              <a:endParaRPr kumimoji="0" lang="en-US" sz="2800" b="0" i="0" u="none" strike="noStrike" cap="none" normalizeH="0" baseline="0" noProof="0">
                <a:ln>
                  <a:noFill/>
                </a:ln>
                <a:effectLst/>
              </a:endParaRPr>
            </a:p>
          </p:txBody>
        </p:sp>
        <p:sp>
          <p:nvSpPr>
            <p:cNvPr id="93" name="Rectangle 68">
              <a:extLst>
                <a:ext uri="{FF2B5EF4-FFF2-40B4-BE49-F238E27FC236}">
                  <a16:creationId xmlns:a16="http://schemas.microsoft.com/office/drawing/2014/main" id="{7F062385-8FF4-584C-B106-2CD476A38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5415" y="3906841"/>
              <a:ext cx="16831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noProof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BID</a:t>
              </a:r>
              <a:endParaRPr kumimoji="0" lang="en-US" sz="2800" b="0" i="0" u="none" strike="noStrike" cap="none" normalizeH="0" baseline="0" noProof="0">
                <a:ln>
                  <a:noFill/>
                </a:ln>
                <a:effectLst/>
              </a:endParaRPr>
            </a:p>
          </p:txBody>
        </p:sp>
        <p:sp>
          <p:nvSpPr>
            <p:cNvPr id="94" name="Rectangle 69">
              <a:extLst>
                <a:ext uri="{FF2B5EF4-FFF2-40B4-BE49-F238E27FC236}">
                  <a16:creationId xmlns:a16="http://schemas.microsoft.com/office/drawing/2014/main" id="{0EB69F31-8283-0622-EC61-0A0A796C98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8198" y="3787775"/>
              <a:ext cx="12182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noProof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80</a:t>
              </a:r>
              <a:endParaRPr kumimoji="0" lang="en-US" sz="2800" b="0" i="0" u="none" strike="noStrike" cap="none" normalizeH="0" baseline="0" noProof="0">
                <a:ln>
                  <a:noFill/>
                </a:ln>
                <a:effectLst/>
              </a:endParaRPr>
            </a:p>
          </p:txBody>
        </p:sp>
        <p:sp>
          <p:nvSpPr>
            <p:cNvPr id="95" name="Rectangle 70">
              <a:extLst>
                <a:ext uri="{FF2B5EF4-FFF2-40B4-BE49-F238E27FC236}">
                  <a16:creationId xmlns:a16="http://schemas.microsoft.com/office/drawing/2014/main" id="{905186E7-4F6C-4FCD-D145-AD5862BFCC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3259" y="3906841"/>
              <a:ext cx="14908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noProof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QD</a:t>
              </a:r>
              <a:endParaRPr kumimoji="0" lang="en-US" sz="2800" b="0" i="0" u="none" strike="noStrike" cap="none" normalizeH="0" baseline="0" noProof="0">
                <a:ln>
                  <a:noFill/>
                </a:ln>
                <a:effectLst/>
              </a:endParaRPr>
            </a:p>
          </p:txBody>
        </p:sp>
        <p:sp>
          <p:nvSpPr>
            <p:cNvPr id="96" name="Rectangle 71">
              <a:extLst>
                <a:ext uri="{FF2B5EF4-FFF2-40B4-BE49-F238E27FC236}">
                  <a16:creationId xmlns:a16="http://schemas.microsoft.com/office/drawing/2014/main" id="{BDE1E2C0-BEE3-3F95-98E5-66168D9121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8073" y="3787775"/>
              <a:ext cx="12182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noProof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40</a:t>
              </a:r>
              <a:endParaRPr kumimoji="0" lang="en-US" sz="2800" b="0" i="0" u="none" strike="noStrike" cap="none" normalizeH="0" baseline="0" noProof="0">
                <a:ln>
                  <a:noFill/>
                </a:ln>
                <a:effectLst/>
              </a:endParaRPr>
            </a:p>
          </p:txBody>
        </p:sp>
        <p:sp>
          <p:nvSpPr>
            <p:cNvPr id="97" name="Rectangle 72">
              <a:extLst>
                <a:ext uri="{FF2B5EF4-FFF2-40B4-BE49-F238E27FC236}">
                  <a16:creationId xmlns:a16="http://schemas.microsoft.com/office/drawing/2014/main" id="{4FF325F4-A665-2CAF-CA7C-0F868ADED2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3577" y="3906841"/>
              <a:ext cx="16831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noProof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BID</a:t>
              </a:r>
              <a:endParaRPr kumimoji="0" lang="en-US" sz="2800" b="0" i="0" u="none" strike="noStrike" cap="none" normalizeH="0" baseline="0" noProof="0">
                <a:ln>
                  <a:noFill/>
                </a:ln>
                <a:effectLst/>
              </a:endParaRPr>
            </a:p>
          </p:txBody>
        </p:sp>
        <p:sp>
          <p:nvSpPr>
            <p:cNvPr id="98" name="Rectangle 73">
              <a:extLst>
                <a:ext uri="{FF2B5EF4-FFF2-40B4-BE49-F238E27FC236}">
                  <a16:creationId xmlns:a16="http://schemas.microsoft.com/office/drawing/2014/main" id="{5A9CD848-08CE-932A-5DAE-B323BC14AC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3716" y="3787775"/>
              <a:ext cx="18274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noProof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160</a:t>
              </a:r>
              <a:endParaRPr kumimoji="0" lang="en-US" sz="2800" b="0" i="0" u="none" strike="noStrike" cap="none" normalizeH="0" baseline="0" noProof="0">
                <a:ln>
                  <a:noFill/>
                </a:ln>
                <a:effectLst/>
              </a:endParaRPr>
            </a:p>
          </p:txBody>
        </p:sp>
        <p:sp>
          <p:nvSpPr>
            <p:cNvPr id="99" name="Rectangle 74">
              <a:extLst>
                <a:ext uri="{FF2B5EF4-FFF2-40B4-BE49-F238E27FC236}">
                  <a16:creationId xmlns:a16="http://schemas.microsoft.com/office/drawing/2014/main" id="{A4D0FD82-0FA3-83BE-8A0D-5A5A4075C7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90277" y="3906841"/>
              <a:ext cx="16831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noProof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BID</a:t>
              </a:r>
              <a:endParaRPr kumimoji="0" lang="en-US" sz="2800" b="0" i="0" u="none" strike="noStrike" cap="none" normalizeH="0" baseline="0" noProof="0">
                <a:ln>
                  <a:noFill/>
                </a:ln>
                <a:effectLst/>
              </a:endParaRPr>
            </a:p>
          </p:txBody>
        </p:sp>
        <p:sp>
          <p:nvSpPr>
            <p:cNvPr id="100" name="Rectangle 75">
              <a:extLst>
                <a:ext uri="{FF2B5EF4-FFF2-40B4-BE49-F238E27FC236}">
                  <a16:creationId xmlns:a16="http://schemas.microsoft.com/office/drawing/2014/main" id="{55ECFEE0-3ED0-C26C-DF23-490876C662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1473" y="3787775"/>
              <a:ext cx="12182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noProof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40</a:t>
              </a:r>
              <a:endParaRPr kumimoji="0" lang="en-US" sz="2800" b="0" i="0" u="none" strike="noStrike" cap="none" normalizeH="0" baseline="0" noProof="0">
                <a:ln>
                  <a:noFill/>
                </a:ln>
                <a:effectLst/>
              </a:endParaRPr>
            </a:p>
          </p:txBody>
        </p:sp>
        <p:sp>
          <p:nvSpPr>
            <p:cNvPr id="101" name="Rectangle 76">
              <a:extLst>
                <a:ext uri="{FF2B5EF4-FFF2-40B4-BE49-F238E27FC236}">
                  <a16:creationId xmlns:a16="http://schemas.microsoft.com/office/drawing/2014/main" id="{647AB62B-3E64-9395-8FA3-8AF39D2619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58565" y="3906841"/>
              <a:ext cx="16831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noProof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BID</a:t>
              </a:r>
              <a:endParaRPr kumimoji="0" lang="en-US" sz="2800" b="0" i="0" u="none" strike="noStrike" cap="none" normalizeH="0" baseline="0" noProof="0">
                <a:ln>
                  <a:noFill/>
                </a:ln>
                <a:effectLst/>
              </a:endParaRPr>
            </a:p>
          </p:txBody>
        </p:sp>
        <p:sp>
          <p:nvSpPr>
            <p:cNvPr id="102" name="Rectangle 77">
              <a:extLst>
                <a:ext uri="{FF2B5EF4-FFF2-40B4-BE49-F238E27FC236}">
                  <a16:creationId xmlns:a16="http://schemas.microsoft.com/office/drawing/2014/main" id="{FC0EC4D3-0F0D-B854-D004-E4BE1A6BB7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0291" y="3787775"/>
              <a:ext cx="18274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noProof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160</a:t>
              </a:r>
              <a:endParaRPr kumimoji="0" lang="en-US" sz="2800" b="0" i="0" u="none" strike="noStrike" cap="none" normalizeH="0" baseline="0" noProof="0">
                <a:ln>
                  <a:noFill/>
                </a:ln>
                <a:effectLst/>
              </a:endParaRPr>
            </a:p>
          </p:txBody>
        </p:sp>
        <p:sp>
          <p:nvSpPr>
            <p:cNvPr id="103" name="Rectangle 78">
              <a:extLst>
                <a:ext uri="{FF2B5EF4-FFF2-40B4-BE49-F238E27FC236}">
                  <a16:creationId xmlns:a16="http://schemas.microsoft.com/office/drawing/2014/main" id="{4D751EFA-AA15-8BF1-4013-E5DD47D26B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4822" y="3906841"/>
              <a:ext cx="14908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noProof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QD</a:t>
              </a:r>
              <a:endParaRPr kumimoji="0" lang="en-US" sz="2800" b="0" i="0" u="none" strike="noStrike" cap="none" normalizeH="0" baseline="0" noProof="0">
                <a:ln>
                  <a:noFill/>
                </a:ln>
                <a:effectLst/>
              </a:endParaRPr>
            </a:p>
          </p:txBody>
        </p:sp>
        <p:sp>
          <p:nvSpPr>
            <p:cNvPr id="104" name="Rectangle 79">
              <a:extLst>
                <a:ext uri="{FF2B5EF4-FFF2-40B4-BE49-F238E27FC236}">
                  <a16:creationId xmlns:a16="http://schemas.microsoft.com/office/drawing/2014/main" id="{AEFBBDD7-B806-03D8-B2C5-C86F2D5206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6991" y="3787775"/>
              <a:ext cx="18274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noProof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260</a:t>
              </a:r>
              <a:endParaRPr kumimoji="0" lang="en-US" sz="2800" b="0" i="0" u="none" strike="noStrike" cap="none" normalizeH="0" baseline="0" noProof="0">
                <a:ln>
                  <a:noFill/>
                </a:ln>
                <a:effectLst/>
              </a:endParaRPr>
            </a:p>
          </p:txBody>
        </p:sp>
        <p:sp>
          <p:nvSpPr>
            <p:cNvPr id="105" name="Rectangle 80">
              <a:extLst>
                <a:ext uri="{FF2B5EF4-FFF2-40B4-BE49-F238E27FC236}">
                  <a16:creationId xmlns:a16="http://schemas.microsoft.com/office/drawing/2014/main" id="{F4539470-5A58-C288-3F5E-2563CE8CF4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3109" y="3906841"/>
              <a:ext cx="14908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noProof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QD</a:t>
              </a:r>
              <a:endParaRPr kumimoji="0" lang="en-US" sz="2800" b="0" i="0" u="none" strike="noStrike" cap="none" normalizeH="0" baseline="0" noProof="0">
                <a:ln>
                  <a:noFill/>
                </a:ln>
                <a:effectLst/>
              </a:endParaRPr>
            </a:p>
          </p:txBody>
        </p:sp>
        <p:sp>
          <p:nvSpPr>
            <p:cNvPr id="106" name="Rectangle 81">
              <a:extLst>
                <a:ext uri="{FF2B5EF4-FFF2-40B4-BE49-F238E27FC236}">
                  <a16:creationId xmlns:a16="http://schemas.microsoft.com/office/drawing/2014/main" id="{017B13FB-80AF-28BB-FE65-ACD0A22D09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55279" y="3787775"/>
              <a:ext cx="18274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noProof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260</a:t>
              </a:r>
              <a:endParaRPr kumimoji="0" lang="en-US" sz="2800" b="0" i="0" u="none" strike="noStrike" cap="none" normalizeH="0" baseline="0" noProof="0">
                <a:ln>
                  <a:noFill/>
                </a:ln>
                <a:effectLst/>
              </a:endParaRPr>
            </a:p>
          </p:txBody>
        </p:sp>
        <p:sp>
          <p:nvSpPr>
            <p:cNvPr id="107" name="Rectangle 82">
              <a:extLst>
                <a:ext uri="{FF2B5EF4-FFF2-40B4-BE49-F238E27FC236}">
                  <a16:creationId xmlns:a16="http://schemas.microsoft.com/office/drawing/2014/main" id="{F178513C-1BA1-1D19-C79F-E074A3F555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1397" y="3906841"/>
              <a:ext cx="14908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noProof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QD</a:t>
              </a:r>
              <a:endParaRPr kumimoji="0" lang="en-US" sz="2800" b="0" i="0" u="none" strike="noStrike" cap="none" normalizeH="0" baseline="0" noProof="0">
                <a:ln>
                  <a:noFill/>
                </a:ln>
                <a:effectLst/>
              </a:endParaRPr>
            </a:p>
          </p:txBody>
        </p:sp>
        <p:sp>
          <p:nvSpPr>
            <p:cNvPr id="108" name="Rectangle 83">
              <a:extLst>
                <a:ext uri="{FF2B5EF4-FFF2-40B4-BE49-F238E27FC236}">
                  <a16:creationId xmlns:a16="http://schemas.microsoft.com/office/drawing/2014/main" id="{AF2AE26B-D8BD-D142-1A96-4F6110A4EA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53035" y="3787775"/>
              <a:ext cx="12182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noProof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80</a:t>
              </a:r>
              <a:endParaRPr kumimoji="0" lang="en-US" sz="2800" b="0" i="0" u="none" strike="noStrike" cap="none" normalizeH="0" baseline="0" noProof="0">
                <a:ln>
                  <a:noFill/>
                </a:ln>
                <a:effectLst/>
              </a:endParaRPr>
            </a:p>
          </p:txBody>
        </p:sp>
        <p:sp>
          <p:nvSpPr>
            <p:cNvPr id="109" name="Rectangle 84">
              <a:extLst>
                <a:ext uri="{FF2B5EF4-FFF2-40B4-BE49-F238E27FC236}">
                  <a16:creationId xmlns:a16="http://schemas.microsoft.com/office/drawing/2014/main" id="{715D1B64-EA68-0D2A-371E-339EE90690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38097" y="3906841"/>
              <a:ext cx="14908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noProof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QD</a:t>
              </a:r>
              <a:endParaRPr kumimoji="0" lang="en-US" sz="2800" b="0" i="0" u="none" strike="noStrike" cap="none" normalizeH="0" baseline="0" noProof="0">
                <a:ln>
                  <a:noFill/>
                </a:ln>
                <a:effectLst/>
              </a:endParaRPr>
            </a:p>
          </p:txBody>
        </p:sp>
        <p:sp>
          <p:nvSpPr>
            <p:cNvPr id="110" name="Rectangle 85">
              <a:extLst>
                <a:ext uri="{FF2B5EF4-FFF2-40B4-BE49-F238E27FC236}">
                  <a16:creationId xmlns:a16="http://schemas.microsoft.com/office/drawing/2014/main" id="{9133BCA7-C05B-8942-3E0B-F76B99CAF1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91854" y="3787775"/>
              <a:ext cx="18274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noProof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160</a:t>
              </a:r>
              <a:endParaRPr kumimoji="0" lang="en-US" sz="2800" b="0" i="0" u="none" strike="noStrike" cap="none" normalizeH="0" baseline="0" noProof="0">
                <a:ln>
                  <a:noFill/>
                </a:ln>
                <a:effectLst/>
              </a:endParaRPr>
            </a:p>
          </p:txBody>
        </p:sp>
        <p:sp>
          <p:nvSpPr>
            <p:cNvPr id="111" name="Rectangle 86">
              <a:extLst>
                <a:ext uri="{FF2B5EF4-FFF2-40B4-BE49-F238E27FC236}">
                  <a16:creationId xmlns:a16="http://schemas.microsoft.com/office/drawing/2014/main" id="{DA771C34-A1D2-B993-2200-9528CAAC7F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06384" y="3906841"/>
              <a:ext cx="14908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noProof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QD</a:t>
              </a:r>
              <a:endParaRPr kumimoji="0" lang="en-US" sz="2800" b="0" i="0" u="none" strike="noStrike" cap="none" normalizeH="0" baseline="0" noProof="0">
                <a:ln>
                  <a:noFill/>
                </a:ln>
                <a:effectLst/>
              </a:endParaRPr>
            </a:p>
          </p:txBody>
        </p:sp>
        <p:sp>
          <p:nvSpPr>
            <p:cNvPr id="112" name="Rectangle 87">
              <a:extLst>
                <a:ext uri="{FF2B5EF4-FFF2-40B4-BE49-F238E27FC236}">
                  <a16:creationId xmlns:a16="http://schemas.microsoft.com/office/drawing/2014/main" id="{11489CFB-8737-07FB-476E-C3865AE39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91198" y="3787775"/>
              <a:ext cx="12182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noProof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80</a:t>
              </a:r>
              <a:endParaRPr kumimoji="0" lang="en-US" sz="2800" b="0" i="0" u="none" strike="noStrike" cap="none" normalizeH="0" baseline="0" noProof="0">
                <a:ln>
                  <a:noFill/>
                </a:ln>
                <a:effectLst/>
              </a:endParaRPr>
            </a:p>
          </p:txBody>
        </p:sp>
        <p:sp>
          <p:nvSpPr>
            <p:cNvPr id="113" name="Rectangle 88">
              <a:extLst>
                <a:ext uri="{FF2B5EF4-FFF2-40B4-BE49-F238E27FC236}">
                  <a16:creationId xmlns:a16="http://schemas.microsoft.com/office/drawing/2014/main" id="{413B18C3-861C-E679-5723-5ED115E436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8290" y="3906841"/>
              <a:ext cx="16831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noProof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BID</a:t>
              </a:r>
              <a:endParaRPr kumimoji="0" lang="en-US" sz="2800" b="0" i="0" u="none" strike="noStrike" cap="none" normalizeH="0" baseline="0" noProof="0">
                <a:ln>
                  <a:noFill/>
                </a:ln>
                <a:effectLst/>
              </a:endParaRPr>
            </a:p>
          </p:txBody>
        </p:sp>
        <p:sp>
          <p:nvSpPr>
            <p:cNvPr id="114" name="Rectangle 89">
              <a:extLst>
                <a:ext uri="{FF2B5EF4-FFF2-40B4-BE49-F238E27FC236}">
                  <a16:creationId xmlns:a16="http://schemas.microsoft.com/office/drawing/2014/main" id="{3CC36EEC-A5FE-D34F-E0E7-F73AE81102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57898" y="3787775"/>
              <a:ext cx="12182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noProof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40</a:t>
              </a:r>
              <a:endParaRPr kumimoji="0" lang="en-US" sz="2800" b="0" i="0" u="none" strike="noStrike" cap="none" normalizeH="0" baseline="0" noProof="0">
                <a:ln>
                  <a:noFill/>
                </a:ln>
                <a:effectLst/>
              </a:endParaRPr>
            </a:p>
          </p:txBody>
        </p:sp>
        <p:sp>
          <p:nvSpPr>
            <p:cNvPr id="115" name="Rectangle 90">
              <a:extLst>
                <a:ext uri="{FF2B5EF4-FFF2-40B4-BE49-F238E27FC236}">
                  <a16:creationId xmlns:a16="http://schemas.microsoft.com/office/drawing/2014/main" id="{0CC04FAF-5B28-A95F-18E1-13E262B016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33402" y="3906841"/>
              <a:ext cx="16831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noProof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BID</a:t>
              </a:r>
              <a:endParaRPr kumimoji="0" lang="en-US" sz="2800" b="0" i="0" u="none" strike="noStrike" cap="none" normalizeH="0" baseline="0" noProof="0">
                <a:ln>
                  <a:noFill/>
                </a:ln>
                <a:effectLst/>
              </a:endParaRPr>
            </a:p>
          </p:txBody>
        </p:sp>
        <p:sp>
          <p:nvSpPr>
            <p:cNvPr id="116" name="Rectangle 91">
              <a:extLst>
                <a:ext uri="{FF2B5EF4-FFF2-40B4-BE49-F238E27FC236}">
                  <a16:creationId xmlns:a16="http://schemas.microsoft.com/office/drawing/2014/main" id="{C95E7A6D-EF3A-B415-CC0A-14FB7006FD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24598" y="3787775"/>
              <a:ext cx="12182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noProof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80</a:t>
              </a:r>
              <a:endParaRPr kumimoji="0" lang="en-US" sz="2800" b="0" i="0" u="none" strike="noStrike" cap="none" normalizeH="0" baseline="0" noProof="0">
                <a:ln>
                  <a:noFill/>
                </a:ln>
                <a:effectLst/>
              </a:endParaRPr>
            </a:p>
          </p:txBody>
        </p:sp>
        <p:sp>
          <p:nvSpPr>
            <p:cNvPr id="117" name="Rectangle 92">
              <a:extLst>
                <a:ext uri="{FF2B5EF4-FFF2-40B4-BE49-F238E27FC236}">
                  <a16:creationId xmlns:a16="http://schemas.microsoft.com/office/drawing/2014/main" id="{80E9070A-AD6D-3377-C6D8-26F7ED029A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01690" y="3906841"/>
              <a:ext cx="16831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noProof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BID</a:t>
              </a:r>
              <a:endParaRPr kumimoji="0" lang="en-US" sz="2800" b="0" i="0" u="none" strike="noStrike" cap="none" normalizeH="0" baseline="0" noProof="0">
                <a:ln>
                  <a:noFill/>
                </a:ln>
                <a:effectLst/>
              </a:endParaRPr>
            </a:p>
          </p:txBody>
        </p:sp>
        <p:sp>
          <p:nvSpPr>
            <p:cNvPr id="118" name="Rectangle 93">
              <a:extLst>
                <a:ext uri="{FF2B5EF4-FFF2-40B4-BE49-F238E27FC236}">
                  <a16:creationId xmlns:a16="http://schemas.microsoft.com/office/drawing/2014/main" id="{2CC20DDD-B034-4C8E-6AC0-14E7AB7934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63416" y="3787775"/>
              <a:ext cx="18274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noProof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160</a:t>
              </a:r>
              <a:endParaRPr kumimoji="0" lang="en-US" sz="2800" b="0" i="0" u="none" strike="noStrike" cap="none" normalizeH="0" baseline="0" noProof="0">
                <a:ln>
                  <a:noFill/>
                </a:ln>
                <a:effectLst/>
              </a:endParaRPr>
            </a:p>
          </p:txBody>
        </p:sp>
        <p:sp>
          <p:nvSpPr>
            <p:cNvPr id="119" name="Rectangle 94">
              <a:extLst>
                <a:ext uri="{FF2B5EF4-FFF2-40B4-BE49-F238E27FC236}">
                  <a16:creationId xmlns:a16="http://schemas.microsoft.com/office/drawing/2014/main" id="{DA383B1C-430D-E319-95EE-3EC2FBF7D2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77947" y="3906841"/>
              <a:ext cx="14908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noProof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QD</a:t>
              </a:r>
              <a:endParaRPr kumimoji="0" lang="en-US" sz="2800" b="0" i="0" u="none" strike="noStrike" cap="none" normalizeH="0" baseline="0" noProof="0">
                <a:ln>
                  <a:noFill/>
                </a:ln>
                <a:effectLst/>
              </a:endParaRPr>
            </a:p>
          </p:txBody>
        </p:sp>
        <p:sp>
          <p:nvSpPr>
            <p:cNvPr id="120" name="Rectangle 95">
              <a:extLst>
                <a:ext uri="{FF2B5EF4-FFF2-40B4-BE49-F238E27FC236}">
                  <a16:creationId xmlns:a16="http://schemas.microsoft.com/office/drawing/2014/main" id="{1EFAF9AF-1E1D-7C8A-80D5-E1ABBAC6D9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30116" y="3787775"/>
              <a:ext cx="18274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noProof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160</a:t>
              </a:r>
              <a:endParaRPr kumimoji="0" lang="en-US" sz="2800" b="0" i="0" u="none" strike="noStrike" cap="none" normalizeH="0" baseline="0" noProof="0">
                <a:ln>
                  <a:noFill/>
                </a:ln>
                <a:effectLst/>
              </a:endParaRPr>
            </a:p>
          </p:txBody>
        </p:sp>
        <p:sp>
          <p:nvSpPr>
            <p:cNvPr id="121" name="Rectangle 96">
              <a:extLst>
                <a:ext uri="{FF2B5EF4-FFF2-40B4-BE49-F238E27FC236}">
                  <a16:creationId xmlns:a16="http://schemas.microsoft.com/office/drawing/2014/main" id="{93108AE2-EEC6-B929-CCDE-96AA007FE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38265" y="3906841"/>
              <a:ext cx="16831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noProof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BID</a:t>
              </a:r>
              <a:endParaRPr kumimoji="0" lang="en-US" sz="2800" b="0" i="0" u="none" strike="noStrike" cap="none" normalizeH="0" baseline="0" noProof="0">
                <a:ln>
                  <a:noFill/>
                </a:ln>
                <a:effectLst/>
              </a:endParaRPr>
            </a:p>
          </p:txBody>
        </p:sp>
        <p:sp>
          <p:nvSpPr>
            <p:cNvPr id="122" name="Rectangle 97">
              <a:extLst>
                <a:ext uri="{FF2B5EF4-FFF2-40B4-BE49-F238E27FC236}">
                  <a16:creationId xmlns:a16="http://schemas.microsoft.com/office/drawing/2014/main" id="{015130D5-E625-9D4D-0336-8FFF2075A5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99991" y="3787775"/>
              <a:ext cx="18274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noProof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160</a:t>
              </a:r>
              <a:endParaRPr kumimoji="0" lang="en-US" sz="2800" b="0" i="0" u="none" strike="noStrike" cap="none" normalizeH="0" baseline="0" noProof="0">
                <a:ln>
                  <a:noFill/>
                </a:ln>
                <a:effectLst/>
              </a:endParaRPr>
            </a:p>
          </p:txBody>
        </p:sp>
        <p:sp>
          <p:nvSpPr>
            <p:cNvPr id="123" name="Rectangle 98">
              <a:extLst>
                <a:ext uri="{FF2B5EF4-FFF2-40B4-BE49-F238E27FC236}">
                  <a16:creationId xmlns:a16="http://schemas.microsoft.com/office/drawing/2014/main" id="{8860EA36-B9A0-AC6B-B320-DE453F5D65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4965" y="3906841"/>
              <a:ext cx="16831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noProof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BID</a:t>
              </a:r>
              <a:endParaRPr kumimoji="0" lang="en-US" sz="2800" b="0" i="0" u="none" strike="noStrike" cap="none" normalizeH="0" baseline="0" noProof="0">
                <a:ln>
                  <a:noFill/>
                </a:ln>
                <a:effectLst/>
              </a:endParaRPr>
            </a:p>
          </p:txBody>
        </p:sp>
        <p:sp>
          <p:nvSpPr>
            <p:cNvPr id="124" name="Rectangle 99">
              <a:extLst>
                <a:ext uri="{FF2B5EF4-FFF2-40B4-BE49-F238E27FC236}">
                  <a16:creationId xmlns:a16="http://schemas.microsoft.com/office/drawing/2014/main" id="{68522C34-9627-AE79-DE64-D2DE1B95E3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97748" y="3787775"/>
              <a:ext cx="12182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noProof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80</a:t>
              </a:r>
              <a:endParaRPr kumimoji="0" lang="en-US" sz="2800" b="0" i="0" u="none" strike="noStrike" cap="none" normalizeH="0" baseline="0" noProof="0">
                <a:ln>
                  <a:noFill/>
                </a:ln>
                <a:effectLst/>
              </a:endParaRPr>
            </a:p>
          </p:txBody>
        </p:sp>
        <p:sp>
          <p:nvSpPr>
            <p:cNvPr id="125" name="Rectangle 100">
              <a:extLst>
                <a:ext uri="{FF2B5EF4-FFF2-40B4-BE49-F238E27FC236}">
                  <a16:creationId xmlns:a16="http://schemas.microsoft.com/office/drawing/2014/main" id="{1D8B8216-7FBA-FA4B-9770-2777B2A704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73252" y="3906841"/>
              <a:ext cx="16831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noProof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BID</a:t>
              </a:r>
              <a:endParaRPr kumimoji="0" lang="en-US" sz="2800" b="0" i="0" u="none" strike="noStrike" cap="none" normalizeH="0" baseline="0" noProof="0">
                <a:ln>
                  <a:noFill/>
                </a:ln>
                <a:effectLst/>
              </a:endParaRPr>
            </a:p>
          </p:txBody>
        </p:sp>
        <p:sp>
          <p:nvSpPr>
            <p:cNvPr id="126" name="Rectangle 101">
              <a:extLst>
                <a:ext uri="{FF2B5EF4-FFF2-40B4-BE49-F238E27FC236}">
                  <a16:creationId xmlns:a16="http://schemas.microsoft.com/office/drawing/2014/main" id="{B0F85FC6-10DA-E65E-F3C6-78BF9842D0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33391" y="3787775"/>
              <a:ext cx="18274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noProof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160</a:t>
              </a:r>
              <a:endParaRPr kumimoji="0" lang="en-US" sz="2800" b="0" i="0" u="none" strike="noStrike" cap="none" normalizeH="0" baseline="0" noProof="0">
                <a:ln>
                  <a:noFill/>
                </a:ln>
                <a:effectLst/>
              </a:endParaRPr>
            </a:p>
          </p:txBody>
        </p:sp>
        <p:sp>
          <p:nvSpPr>
            <p:cNvPr id="127" name="Rectangle 102">
              <a:extLst>
                <a:ext uri="{FF2B5EF4-FFF2-40B4-BE49-F238E27FC236}">
                  <a16:creationId xmlns:a16="http://schemas.microsoft.com/office/drawing/2014/main" id="{4D97CF5D-ED7D-2B50-662E-E111956AC6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51097" y="3906841"/>
              <a:ext cx="14908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noProof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QD</a:t>
              </a:r>
              <a:endParaRPr kumimoji="0" lang="en-US" sz="2800" b="0" i="0" u="none" strike="noStrike" cap="none" normalizeH="0" baseline="0" noProof="0">
                <a:ln>
                  <a:noFill/>
                </a:ln>
                <a:effectLst/>
              </a:endParaRPr>
            </a:p>
          </p:txBody>
        </p:sp>
        <p:sp>
          <p:nvSpPr>
            <p:cNvPr id="128" name="Rectangle 103">
              <a:extLst>
                <a:ext uri="{FF2B5EF4-FFF2-40B4-BE49-F238E27FC236}">
                  <a16:creationId xmlns:a16="http://schemas.microsoft.com/office/drawing/2014/main" id="{DB258620-3EEB-29D2-708A-26730ABC9F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03266" y="3787775"/>
              <a:ext cx="18274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noProof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260</a:t>
              </a:r>
              <a:endParaRPr kumimoji="0" lang="en-US" sz="2800" b="0" i="0" u="none" strike="noStrike" cap="none" normalizeH="0" baseline="0" noProof="0">
                <a:ln>
                  <a:noFill/>
                </a:ln>
                <a:effectLst/>
              </a:endParaRPr>
            </a:p>
          </p:txBody>
        </p:sp>
        <p:sp>
          <p:nvSpPr>
            <p:cNvPr id="129" name="Rectangle 104">
              <a:extLst>
                <a:ext uri="{FF2B5EF4-FFF2-40B4-BE49-F238E27FC236}">
                  <a16:creationId xmlns:a16="http://schemas.microsoft.com/office/drawing/2014/main" id="{3600AD1C-2782-3D65-5D75-19B7141882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17797" y="3906841"/>
              <a:ext cx="14908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noProof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QD</a:t>
              </a:r>
              <a:endParaRPr kumimoji="0" lang="en-US" sz="2800" b="0" i="0" u="none" strike="noStrike" cap="none" normalizeH="0" baseline="0" noProof="0">
                <a:ln>
                  <a:noFill/>
                </a:ln>
                <a:effectLst/>
              </a:endParaRPr>
            </a:p>
          </p:txBody>
        </p:sp>
        <p:sp>
          <p:nvSpPr>
            <p:cNvPr id="130" name="Rectangle 105">
              <a:extLst>
                <a:ext uri="{FF2B5EF4-FFF2-40B4-BE49-F238E27FC236}">
                  <a16:creationId xmlns:a16="http://schemas.microsoft.com/office/drawing/2014/main" id="{480DE94E-65C0-F09F-F747-540BC93823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01023" y="3787775"/>
              <a:ext cx="12182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noProof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40</a:t>
              </a:r>
              <a:endParaRPr kumimoji="0" lang="en-US" sz="2800" b="0" i="0" u="none" strike="noStrike" cap="none" normalizeH="0" baseline="0" noProof="0">
                <a:ln>
                  <a:noFill/>
                </a:ln>
                <a:effectLst/>
              </a:endParaRPr>
            </a:p>
          </p:txBody>
        </p:sp>
        <p:sp>
          <p:nvSpPr>
            <p:cNvPr id="131" name="Rectangle 106">
              <a:extLst>
                <a:ext uri="{FF2B5EF4-FFF2-40B4-BE49-F238E27FC236}">
                  <a16:creationId xmlns:a16="http://schemas.microsoft.com/office/drawing/2014/main" id="{C2B04CF2-EDA4-0D5C-787D-1564370AC6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76527" y="3906841"/>
              <a:ext cx="16831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noProof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BID</a:t>
              </a:r>
              <a:endParaRPr kumimoji="0" lang="en-US" sz="2800" b="0" i="0" u="none" strike="noStrike" cap="none" normalizeH="0" baseline="0" noProof="0">
                <a:ln>
                  <a:noFill/>
                </a:ln>
                <a:effectLst/>
              </a:endParaRPr>
            </a:p>
          </p:txBody>
        </p:sp>
        <p:sp>
          <p:nvSpPr>
            <p:cNvPr id="132" name="Rectangle 107">
              <a:extLst>
                <a:ext uri="{FF2B5EF4-FFF2-40B4-BE49-F238E27FC236}">
                  <a16:creationId xmlns:a16="http://schemas.microsoft.com/office/drawing/2014/main" id="{B1EDE620-36FA-2C99-6E01-ED8C87D35E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33491" y="3787775"/>
              <a:ext cx="18274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noProof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160</a:t>
              </a:r>
              <a:endParaRPr kumimoji="0" lang="en-US" sz="2800" b="0" i="0" u="none" strike="noStrike" cap="none" normalizeH="0" baseline="0" noProof="0">
                <a:ln>
                  <a:noFill/>
                </a:ln>
                <a:effectLst/>
              </a:endParaRPr>
            </a:p>
          </p:txBody>
        </p:sp>
        <p:sp>
          <p:nvSpPr>
            <p:cNvPr id="133" name="Rectangle 108">
              <a:extLst>
                <a:ext uri="{FF2B5EF4-FFF2-40B4-BE49-F238E27FC236}">
                  <a16:creationId xmlns:a16="http://schemas.microsoft.com/office/drawing/2014/main" id="{7034FFFA-5EAE-4FDC-9993-FCFDDF8027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49609" y="3906841"/>
              <a:ext cx="14908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noProof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QD</a:t>
              </a:r>
              <a:endParaRPr kumimoji="0" lang="en-US" sz="2800" b="0" i="0" u="none" strike="noStrike" cap="none" normalizeH="0" baseline="0" noProof="0">
                <a:ln>
                  <a:noFill/>
                </a:ln>
                <a:effectLst/>
              </a:endParaRPr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1D2DB3DF-C7E5-27C0-DF5C-2D4FE1648A83}"/>
                </a:ext>
              </a:extLst>
            </p:cNvPr>
            <p:cNvGrpSpPr/>
            <p:nvPr/>
          </p:nvGrpSpPr>
          <p:grpSpPr>
            <a:xfrm>
              <a:off x="6092826" y="1339850"/>
              <a:ext cx="5665788" cy="2606675"/>
              <a:chOff x="6092826" y="1339850"/>
              <a:chExt cx="5665788" cy="2606675"/>
            </a:xfrm>
          </p:grpSpPr>
          <p:sp>
            <p:nvSpPr>
              <p:cNvPr id="50" name="Line 25">
                <a:extLst>
                  <a:ext uri="{FF2B5EF4-FFF2-40B4-BE49-F238E27FC236}">
                    <a16:creationId xmlns:a16="http://schemas.microsoft.com/office/drawing/2014/main" id="{3B51F459-40DA-D8F5-4A4D-DBBE72E3CD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92826" y="1339850"/>
                <a:ext cx="41275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/>
              </a:p>
            </p:txBody>
          </p:sp>
          <p:sp>
            <p:nvSpPr>
              <p:cNvPr id="51" name="Line 26">
                <a:extLst>
                  <a:ext uri="{FF2B5EF4-FFF2-40B4-BE49-F238E27FC236}">
                    <a16:creationId xmlns:a16="http://schemas.microsoft.com/office/drawing/2014/main" id="{548363D6-BC2C-D23A-68E9-4588B8596A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92826" y="1611313"/>
                <a:ext cx="41275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/>
              </a:p>
            </p:txBody>
          </p:sp>
          <p:sp>
            <p:nvSpPr>
              <p:cNvPr id="52" name="Line 27">
                <a:extLst>
                  <a:ext uri="{FF2B5EF4-FFF2-40B4-BE49-F238E27FC236}">
                    <a16:creationId xmlns:a16="http://schemas.microsoft.com/office/drawing/2014/main" id="{3E525A63-108C-73FA-E994-CB83D21033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92826" y="1879600"/>
                <a:ext cx="41275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/>
              </a:p>
            </p:txBody>
          </p:sp>
          <p:sp>
            <p:nvSpPr>
              <p:cNvPr id="53" name="Line 28">
                <a:extLst>
                  <a:ext uri="{FF2B5EF4-FFF2-40B4-BE49-F238E27FC236}">
                    <a16:creationId xmlns:a16="http://schemas.microsoft.com/office/drawing/2014/main" id="{640E780C-8622-E2CC-38BA-E7083EE214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92826" y="2152650"/>
                <a:ext cx="41275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/>
              </a:p>
            </p:txBody>
          </p:sp>
          <p:sp>
            <p:nvSpPr>
              <p:cNvPr id="54" name="Line 29">
                <a:extLst>
                  <a:ext uri="{FF2B5EF4-FFF2-40B4-BE49-F238E27FC236}">
                    <a16:creationId xmlns:a16="http://schemas.microsoft.com/office/drawing/2014/main" id="{43FED031-ECBB-1584-81A8-80B04A3716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92826" y="2420938"/>
                <a:ext cx="41275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/>
              </a:p>
            </p:txBody>
          </p:sp>
          <p:sp>
            <p:nvSpPr>
              <p:cNvPr id="55" name="Line 30">
                <a:extLst>
                  <a:ext uri="{FF2B5EF4-FFF2-40B4-BE49-F238E27FC236}">
                    <a16:creationId xmlns:a16="http://schemas.microsoft.com/office/drawing/2014/main" id="{F5B6E71B-BFFE-85E4-CAE5-AD05CF2C7E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92826" y="2690813"/>
                <a:ext cx="41275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/>
              </a:p>
            </p:txBody>
          </p:sp>
          <p:sp>
            <p:nvSpPr>
              <p:cNvPr id="56" name="Line 31">
                <a:extLst>
                  <a:ext uri="{FF2B5EF4-FFF2-40B4-BE49-F238E27FC236}">
                    <a16:creationId xmlns:a16="http://schemas.microsoft.com/office/drawing/2014/main" id="{99030DE7-E446-A686-F605-DD70C1406E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92826" y="2962275"/>
                <a:ext cx="41275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/>
              </a:p>
            </p:txBody>
          </p:sp>
          <p:sp>
            <p:nvSpPr>
              <p:cNvPr id="57" name="Line 32">
                <a:extLst>
                  <a:ext uri="{FF2B5EF4-FFF2-40B4-BE49-F238E27FC236}">
                    <a16:creationId xmlns:a16="http://schemas.microsoft.com/office/drawing/2014/main" id="{75712B93-2F37-0BAF-F11C-BB70FCC66E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92826" y="3232150"/>
                <a:ext cx="41275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/>
              </a:p>
            </p:txBody>
          </p:sp>
          <p:sp>
            <p:nvSpPr>
              <p:cNvPr id="58" name="Line 33">
                <a:extLst>
                  <a:ext uri="{FF2B5EF4-FFF2-40B4-BE49-F238E27FC236}">
                    <a16:creationId xmlns:a16="http://schemas.microsoft.com/office/drawing/2014/main" id="{21703AB6-EA05-6BFA-9C31-215C5A5351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92826" y="3503613"/>
                <a:ext cx="41275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/>
              </a:p>
            </p:txBody>
          </p:sp>
          <p:sp>
            <p:nvSpPr>
              <p:cNvPr id="59" name="Line 34">
                <a:extLst>
                  <a:ext uri="{FF2B5EF4-FFF2-40B4-BE49-F238E27FC236}">
                    <a16:creationId xmlns:a16="http://schemas.microsoft.com/office/drawing/2014/main" id="{BFE80623-DF82-122C-00BC-532D571699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92826" y="3773488"/>
                <a:ext cx="41275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/>
              </a:p>
            </p:txBody>
          </p:sp>
          <p:sp>
            <p:nvSpPr>
              <p:cNvPr id="60" name="Line 35">
                <a:extLst>
                  <a:ext uri="{FF2B5EF4-FFF2-40B4-BE49-F238E27FC236}">
                    <a16:creationId xmlns:a16="http://schemas.microsoft.com/office/drawing/2014/main" id="{740108E1-92EF-E665-82A5-BA48EE0A02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58613" y="3773488"/>
                <a:ext cx="0" cy="173037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/>
              </a:p>
            </p:txBody>
          </p:sp>
          <p:sp>
            <p:nvSpPr>
              <p:cNvPr id="61" name="Line 36">
                <a:extLst>
                  <a:ext uri="{FF2B5EF4-FFF2-40B4-BE49-F238E27FC236}">
                    <a16:creationId xmlns:a16="http://schemas.microsoft.com/office/drawing/2014/main" id="{3557A018-0CAE-7CE5-BE9F-686A102742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491913" y="3773488"/>
                <a:ext cx="0" cy="173037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/>
              </a:p>
            </p:txBody>
          </p:sp>
          <p:sp>
            <p:nvSpPr>
              <p:cNvPr id="62" name="Line 37">
                <a:extLst>
                  <a:ext uri="{FF2B5EF4-FFF2-40B4-BE49-F238E27FC236}">
                    <a16:creationId xmlns:a16="http://schemas.microsoft.com/office/drawing/2014/main" id="{6C7B8AF8-6DED-05C6-DD72-F8D7BD8715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225213" y="3773488"/>
                <a:ext cx="0" cy="173037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/>
              </a:p>
            </p:txBody>
          </p:sp>
          <p:sp>
            <p:nvSpPr>
              <p:cNvPr id="63" name="Line 38">
                <a:extLst>
                  <a:ext uri="{FF2B5EF4-FFF2-40B4-BE49-F238E27FC236}">
                    <a16:creationId xmlns:a16="http://schemas.microsoft.com/office/drawing/2014/main" id="{C698162B-D4E5-3BDE-EE13-56B0599871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955338" y="3773488"/>
                <a:ext cx="0" cy="173037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/>
              </a:p>
            </p:txBody>
          </p:sp>
          <p:sp>
            <p:nvSpPr>
              <p:cNvPr id="64" name="Line 39">
                <a:extLst>
                  <a:ext uri="{FF2B5EF4-FFF2-40B4-BE49-F238E27FC236}">
                    <a16:creationId xmlns:a16="http://schemas.microsoft.com/office/drawing/2014/main" id="{B540CA03-4CD5-E8EE-757A-3B48C23AC2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88638" y="3773488"/>
                <a:ext cx="0" cy="173037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/>
              </a:p>
            </p:txBody>
          </p:sp>
          <p:sp>
            <p:nvSpPr>
              <p:cNvPr id="65" name="Line 40">
                <a:extLst>
                  <a:ext uri="{FF2B5EF4-FFF2-40B4-BE49-F238E27FC236}">
                    <a16:creationId xmlns:a16="http://schemas.microsoft.com/office/drawing/2014/main" id="{D7281DE6-4EB2-D5E5-0C26-1C4026644A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418763" y="3773488"/>
                <a:ext cx="0" cy="173037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/>
              </a:p>
            </p:txBody>
          </p:sp>
          <p:sp>
            <p:nvSpPr>
              <p:cNvPr id="66" name="Line 41">
                <a:extLst>
                  <a:ext uri="{FF2B5EF4-FFF2-40B4-BE49-F238E27FC236}">
                    <a16:creationId xmlns:a16="http://schemas.microsoft.com/office/drawing/2014/main" id="{6853D027-CFF0-2DAE-24E9-4CA122EF87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52063" y="3773488"/>
                <a:ext cx="0" cy="173037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/>
              </a:p>
            </p:txBody>
          </p:sp>
          <p:sp>
            <p:nvSpPr>
              <p:cNvPr id="67" name="Line 42">
                <a:extLst>
                  <a:ext uri="{FF2B5EF4-FFF2-40B4-BE49-F238E27FC236}">
                    <a16:creationId xmlns:a16="http://schemas.microsoft.com/office/drawing/2014/main" id="{E4D715B2-9F11-8435-174E-8F75E6EC5E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883776" y="3773488"/>
                <a:ext cx="0" cy="173037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/>
              </a:p>
            </p:txBody>
          </p:sp>
          <p:sp>
            <p:nvSpPr>
              <p:cNvPr id="68" name="Line 43">
                <a:extLst>
                  <a:ext uri="{FF2B5EF4-FFF2-40B4-BE49-F238E27FC236}">
                    <a16:creationId xmlns:a16="http://schemas.microsoft.com/office/drawing/2014/main" id="{F5F59E7F-2DC7-7D9E-B07F-B7F8AE166A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17076" y="3773488"/>
                <a:ext cx="0" cy="173037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/>
              </a:p>
            </p:txBody>
          </p:sp>
          <p:sp>
            <p:nvSpPr>
              <p:cNvPr id="69" name="Line 44">
                <a:extLst>
                  <a:ext uri="{FF2B5EF4-FFF2-40B4-BE49-F238E27FC236}">
                    <a16:creationId xmlns:a16="http://schemas.microsoft.com/office/drawing/2014/main" id="{C8ED47AC-67A4-59E5-C6D1-26040B1AF6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47201" y="3773488"/>
                <a:ext cx="0" cy="173037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/>
              </a:p>
            </p:txBody>
          </p:sp>
          <p:sp>
            <p:nvSpPr>
              <p:cNvPr id="70" name="Line 45">
                <a:extLst>
                  <a:ext uri="{FF2B5EF4-FFF2-40B4-BE49-F238E27FC236}">
                    <a16:creationId xmlns:a16="http://schemas.microsoft.com/office/drawing/2014/main" id="{94387A62-6458-F73E-165B-37FD735FB7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080501" y="3773488"/>
                <a:ext cx="0" cy="173037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/>
              </a:p>
            </p:txBody>
          </p:sp>
          <p:sp>
            <p:nvSpPr>
              <p:cNvPr id="71" name="Line 46">
                <a:extLst>
                  <a:ext uri="{FF2B5EF4-FFF2-40B4-BE49-F238E27FC236}">
                    <a16:creationId xmlns:a16="http://schemas.microsoft.com/office/drawing/2014/main" id="{04A1FCB8-402D-7685-E4E2-7E05B6479C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13801" y="3773488"/>
                <a:ext cx="0" cy="173037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/>
              </a:p>
            </p:txBody>
          </p:sp>
          <p:sp>
            <p:nvSpPr>
              <p:cNvPr id="72" name="Line 47">
                <a:extLst>
                  <a:ext uri="{FF2B5EF4-FFF2-40B4-BE49-F238E27FC236}">
                    <a16:creationId xmlns:a16="http://schemas.microsoft.com/office/drawing/2014/main" id="{BF654F87-C2A6-3518-BE25-59B6F9AE59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43926" y="3773488"/>
                <a:ext cx="0" cy="173037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/>
              </a:p>
            </p:txBody>
          </p:sp>
          <p:sp>
            <p:nvSpPr>
              <p:cNvPr id="73" name="Line 48">
                <a:extLst>
                  <a:ext uri="{FF2B5EF4-FFF2-40B4-BE49-F238E27FC236}">
                    <a16:creationId xmlns:a16="http://schemas.microsoft.com/office/drawing/2014/main" id="{79BEFD8A-E198-00F6-F0F3-9A2123DD51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77226" y="3773488"/>
                <a:ext cx="0" cy="173037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/>
              </a:p>
            </p:txBody>
          </p:sp>
          <p:sp>
            <p:nvSpPr>
              <p:cNvPr id="74" name="Line 49">
                <a:extLst>
                  <a:ext uri="{FF2B5EF4-FFF2-40B4-BE49-F238E27FC236}">
                    <a16:creationId xmlns:a16="http://schemas.microsoft.com/office/drawing/2014/main" id="{EC5CCB38-2FE3-BFC5-773F-F6D70237DE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08938" y="3773488"/>
                <a:ext cx="0" cy="173037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/>
              </a:p>
            </p:txBody>
          </p:sp>
          <p:sp>
            <p:nvSpPr>
              <p:cNvPr id="75" name="Line 50">
                <a:extLst>
                  <a:ext uri="{FF2B5EF4-FFF2-40B4-BE49-F238E27FC236}">
                    <a16:creationId xmlns:a16="http://schemas.microsoft.com/office/drawing/2014/main" id="{8A625AC0-3805-F591-AB00-D63D0F6DDE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42238" y="3773488"/>
                <a:ext cx="0" cy="173037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/>
              </a:p>
            </p:txBody>
          </p:sp>
          <p:sp>
            <p:nvSpPr>
              <p:cNvPr id="76" name="Line 51">
                <a:extLst>
                  <a:ext uri="{FF2B5EF4-FFF2-40B4-BE49-F238E27FC236}">
                    <a16:creationId xmlns:a16="http://schemas.microsoft.com/office/drawing/2014/main" id="{7D2940A9-56A0-5DE2-39EC-DE7E564C08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72363" y="3773488"/>
                <a:ext cx="0" cy="173037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/>
              </a:p>
            </p:txBody>
          </p:sp>
          <p:sp>
            <p:nvSpPr>
              <p:cNvPr id="77" name="Line 52">
                <a:extLst>
                  <a:ext uri="{FF2B5EF4-FFF2-40B4-BE49-F238E27FC236}">
                    <a16:creationId xmlns:a16="http://schemas.microsoft.com/office/drawing/2014/main" id="{87B6E0C9-130E-E781-70B8-41AC12336B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05663" y="3773488"/>
                <a:ext cx="0" cy="173037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/>
              </a:p>
            </p:txBody>
          </p:sp>
          <p:sp>
            <p:nvSpPr>
              <p:cNvPr id="78" name="Line 53">
                <a:extLst>
                  <a:ext uri="{FF2B5EF4-FFF2-40B4-BE49-F238E27FC236}">
                    <a16:creationId xmlns:a16="http://schemas.microsoft.com/office/drawing/2014/main" id="{37F1BD38-A96B-2C02-4B1F-1202F77237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35788" y="3773488"/>
                <a:ext cx="0" cy="173037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/>
              </a:p>
            </p:txBody>
          </p:sp>
          <p:sp>
            <p:nvSpPr>
              <p:cNvPr id="79" name="Line 54">
                <a:extLst>
                  <a:ext uri="{FF2B5EF4-FFF2-40B4-BE49-F238E27FC236}">
                    <a16:creationId xmlns:a16="http://schemas.microsoft.com/office/drawing/2014/main" id="{1CC7A8B4-16FC-2936-D296-9939488D75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69088" y="3773488"/>
                <a:ext cx="0" cy="173037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/>
              </a:p>
            </p:txBody>
          </p:sp>
          <p:sp>
            <p:nvSpPr>
              <p:cNvPr id="80" name="Line 55">
                <a:extLst>
                  <a:ext uri="{FF2B5EF4-FFF2-40B4-BE49-F238E27FC236}">
                    <a16:creationId xmlns:a16="http://schemas.microsoft.com/office/drawing/2014/main" id="{67D6251A-7F82-0B27-328C-15A16563C1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02388" y="3773488"/>
                <a:ext cx="0" cy="173037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/>
              </a:p>
            </p:txBody>
          </p:sp>
          <p:sp>
            <p:nvSpPr>
              <p:cNvPr id="81" name="Line 56">
                <a:extLst>
                  <a:ext uri="{FF2B5EF4-FFF2-40B4-BE49-F238E27FC236}">
                    <a16:creationId xmlns:a16="http://schemas.microsoft.com/office/drawing/2014/main" id="{417D4C71-98CF-A3EE-E155-2F56E01809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34101" y="3773488"/>
                <a:ext cx="0" cy="173037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/>
              </a:p>
            </p:txBody>
          </p:sp>
          <p:sp>
            <p:nvSpPr>
              <p:cNvPr id="134" name="Line 109">
                <a:extLst>
                  <a:ext uri="{FF2B5EF4-FFF2-40B4-BE49-F238E27FC236}">
                    <a16:creationId xmlns:a16="http://schemas.microsoft.com/office/drawing/2014/main" id="{39F664C8-0265-A386-C69A-CBC0341E4C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34101" y="1339850"/>
                <a:ext cx="0" cy="2433637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/>
              </a:p>
            </p:txBody>
          </p:sp>
          <p:sp>
            <p:nvSpPr>
              <p:cNvPr id="135" name="Line 110">
                <a:extLst>
                  <a:ext uri="{FF2B5EF4-FFF2-40B4-BE49-F238E27FC236}">
                    <a16:creationId xmlns:a16="http://schemas.microsoft.com/office/drawing/2014/main" id="{10C5845F-8D65-8A55-A478-1D21B90E84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134101" y="2420938"/>
                <a:ext cx="562451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/>
              </a:p>
            </p:txBody>
          </p:sp>
          <p:sp>
            <p:nvSpPr>
              <p:cNvPr id="136" name="Line 111">
                <a:extLst>
                  <a:ext uri="{FF2B5EF4-FFF2-40B4-BE49-F238E27FC236}">
                    <a16:creationId xmlns:a16="http://schemas.microsoft.com/office/drawing/2014/main" id="{28FE9917-3412-190B-9824-6B63631990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134101" y="3773488"/>
                <a:ext cx="562451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/>
              </a:p>
            </p:txBody>
          </p:sp>
        </p:grpSp>
        <p:sp>
          <p:nvSpPr>
            <p:cNvPr id="143" name="Rectangle 7">
              <a:extLst>
                <a:ext uri="{FF2B5EF4-FFF2-40B4-BE49-F238E27FC236}">
                  <a16:creationId xmlns:a16="http://schemas.microsoft.com/office/drawing/2014/main" id="{50AA3E7E-0F81-D982-B6BE-7071ADFD41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432125" y="2470320"/>
              <a:ext cx="2473326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1" i="0" u="none" strike="noStrike" cap="none" normalizeH="0" baseline="0" noProof="0">
                  <a:ln>
                    <a:noFill/>
                  </a:ln>
                  <a:effectLst/>
                  <a:latin typeface="+mn-lt"/>
                </a:rPr>
                <a:t>Best percent change from baseline</a:t>
              </a:r>
              <a:endParaRPr kumimoji="0" lang="en-US" sz="1200" b="0" i="0" u="none" strike="noStrike" cap="none" normalizeH="0" baseline="0" noProof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4" name="Rectangle 85">
              <a:extLst>
                <a:ext uri="{FF2B5EF4-FFF2-40B4-BE49-F238E27FC236}">
                  <a16:creationId xmlns:a16="http://schemas.microsoft.com/office/drawing/2014/main" id="{3E401FF4-C5F2-DBAB-59EC-286966EEC1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6522" y="4078952"/>
              <a:ext cx="759669" cy="168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1" i="0" u="none" strike="noStrike" cap="none" normalizeH="0" baseline="0" noProof="0">
                  <a:ln>
                    <a:noFill/>
                  </a:ln>
                  <a:effectLst/>
                  <a:latin typeface="Trebuchet MS" panose="020B0603020202020204" pitchFamily="34" charset="0"/>
                </a:rPr>
                <a:t>Dosage (mg)</a:t>
              </a:r>
              <a:endParaRPr kumimoji="0" lang="en-US" sz="3600" b="1" i="0" u="none" strike="noStrike" cap="none" normalizeH="0" baseline="0" noProof="0">
                <a:ln>
                  <a:noFill/>
                </a:ln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934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FF63C-FA6E-3AFA-B5FE-FC5053536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5A121-CF82-0835-769D-0F2A9B409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Conclusions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549675-7BFD-0E4B-17CF-2982596244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AFCDA-ABCC-4704-AB71-48FDE4F2FA4C}" type="slidenum">
              <a:rPr lang="en-US" noProof="0" smtClean="0"/>
              <a:pPr/>
              <a:t>13</a:t>
            </a:fld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5F6559-4A08-D3FD-49B1-A8B5866B46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5402" y="1364400"/>
            <a:ext cx="11456649" cy="3375283"/>
          </a:xfrm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noProof="0" dirty="0">
                <a:solidFill>
                  <a:srgbClr val="595454"/>
                </a:solidFill>
              </a:rPr>
              <a:t>BMS-986458 was tolerable in patients with R/R NHL, with mainly low-grade adverse events, </a:t>
            </a:r>
            <a:br>
              <a:rPr lang="en-US" sz="1800" noProof="0" dirty="0">
                <a:solidFill>
                  <a:srgbClr val="595454"/>
                </a:solidFill>
              </a:rPr>
            </a:br>
            <a:r>
              <a:rPr lang="en-US" sz="1800" noProof="0" dirty="0">
                <a:solidFill>
                  <a:srgbClr val="595454"/>
                </a:solidFill>
              </a:rPr>
              <a:t>no grade ≥ 3 treatment-related cytopenias, and no treatment discontinuations due to TRAEs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noProof="0" dirty="0">
                <a:solidFill>
                  <a:srgbClr val="595454"/>
                </a:solidFill>
              </a:rPr>
              <a:t>BMS-986458 induced a rapid and sustained degradation of BCL6 in peripheral blood monocytes and </a:t>
            </a:r>
            <a:br>
              <a:rPr lang="en-US" sz="1800" noProof="0" dirty="0">
                <a:solidFill>
                  <a:srgbClr val="595454"/>
                </a:solidFill>
              </a:rPr>
            </a:br>
            <a:r>
              <a:rPr lang="en-US" sz="1800" noProof="0" dirty="0">
                <a:solidFill>
                  <a:srgbClr val="595454"/>
                </a:solidFill>
              </a:rPr>
              <a:t>in the tumor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1800" noProof="0" dirty="0">
                <a:solidFill>
                  <a:srgbClr val="595454"/>
                </a:solidFill>
              </a:rPr>
              <a:t>Strong antitumor activity was confirmed in heavily pretreated patients with DLBCL and FL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noProof="0" dirty="0">
                <a:solidFill>
                  <a:srgbClr val="595454"/>
                </a:solidFill>
              </a:rPr>
              <a:t>Response rates were favorable, with an ORR of 81% (80% in DLBCL and 83% in FL) and a CR rate of approximately 24% (7% in DLBCL and 67% in FL)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noProof="0" dirty="0">
                <a:solidFill>
                  <a:srgbClr val="595454"/>
                </a:solidFill>
              </a:rPr>
              <a:t>Overall, in these initial phase 1 results, BMS-986458 showed promising preliminary efficacy and acceptable tolerability in heavily pre-treated R/R DLBCL and FL, supporting its continued development as monotherapy or combination therapy for NHL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37E8A3-3EEA-21A1-DFD6-9A8D1484D14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78462" y="6382343"/>
            <a:ext cx="11214924" cy="307777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sz="1000" noProof="0" dirty="0"/>
              <a:t>BCL6, B-cell lymphoma 6; CR, complete response; DLBCL, diffuse large B-cell lymphoma; FL, follicular lymphoma; NHL, non-Hodgkin lymphoma; ORR, objective response rate; </a:t>
            </a:r>
            <a:br>
              <a:rPr lang="en-US" sz="1000" noProof="0" dirty="0"/>
            </a:br>
            <a:r>
              <a:rPr lang="en-US" sz="1000" noProof="0" dirty="0"/>
              <a:t>R/R, relapsed or refractory; TRAE, treatment-related adverse event. </a:t>
            </a:r>
          </a:p>
        </p:txBody>
      </p:sp>
    </p:spTree>
    <p:extLst>
      <p:ext uri="{BB962C8B-B14F-4D97-AF65-F5344CB8AC3E}">
        <p14:creationId xmlns:p14="http://schemas.microsoft.com/office/powerpoint/2010/main" val="136666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4D9B1-E5DF-1AFB-A2CB-82E2E87E4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E0D0C-26AA-E455-C618-4326C9790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>
                <a:solidFill>
                  <a:srgbClr val="595454"/>
                </a:solidFill>
              </a:rPr>
              <a:t>Acknowledgments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F1D5C3-C4FD-1277-06BA-466753FD1A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AFCDA-ABCC-4704-AB71-48FDE4F2FA4C}" type="slidenum">
              <a:rPr lang="en-US" noProof="0" smtClean="0"/>
              <a:pPr/>
              <a:t>14</a:t>
            </a:fld>
            <a:endParaRPr lang="en-US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74E8D-5D3E-3B68-76DA-90E1250128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400" y="1364400"/>
            <a:ext cx="11456649" cy="1508105"/>
          </a:xfrm>
        </p:spPr>
        <p:txBody>
          <a:bodyPr>
            <a:spAutoFit/>
          </a:bodyPr>
          <a:lstStyle/>
          <a:p>
            <a:pPr lvl="1"/>
            <a:r>
              <a:rPr lang="en-US" sz="1800" noProof="0" dirty="0"/>
              <a:t>We thank the patients and families who made this study possible, and the clinical teams who participated</a:t>
            </a:r>
          </a:p>
          <a:p>
            <a:pPr lvl="1"/>
            <a:r>
              <a:rPr lang="en-US" sz="1800" noProof="0" dirty="0"/>
              <a:t>The study was funded by Bristol Myers Squibb </a:t>
            </a:r>
          </a:p>
          <a:p>
            <a:pPr lvl="1"/>
            <a:r>
              <a:rPr lang="en-US" sz="1800" noProof="0" dirty="0"/>
              <a:t>Professional medical writing assistance was provided by Sandra Page, PhD, Thierry Deltheil, PhD, and </a:t>
            </a:r>
            <a:br>
              <a:rPr lang="en-US" sz="1800" noProof="0" dirty="0"/>
            </a:br>
            <a:r>
              <a:rPr lang="en-US" sz="1800" noProof="0" dirty="0"/>
              <a:t>Laura McArdle, BA, of Spark (a division of Prime, New York, USA), funded by Bristol Myers Squibb</a:t>
            </a:r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442B08A5-8EEC-6609-CB53-A93F2B88C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8352" y="5594849"/>
            <a:ext cx="393315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defTabSz="1218895"/>
            <a:r>
              <a:rPr lang="en-US" sz="1000" noProof="0" dirty="0">
                <a:latin typeface="Trebuchet MS" panose="020B0603020202020204" pitchFamily="34" charset="0"/>
              </a:rPr>
              <a:t>Links are valid for 30 days after the congress presentation date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719016-BB26-77E9-8F9F-D60E9168B94F}"/>
              </a:ext>
            </a:extLst>
          </p:cNvPr>
          <p:cNvSpPr txBox="1"/>
          <p:nvPr/>
        </p:nvSpPr>
        <p:spPr>
          <a:xfrm>
            <a:off x="4350775" y="5171768"/>
            <a:ext cx="3488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  <a:spcAft>
                <a:spcPts val="400"/>
              </a:spcAft>
              <a:buClr>
                <a:srgbClr val="0065A4"/>
              </a:buClr>
            </a:pPr>
            <a:r>
              <a:rPr lang="en-US" sz="1000" b="1" noProof="0" dirty="0">
                <a:solidFill>
                  <a:srgbClr val="595454"/>
                </a:solidFill>
              </a:rPr>
              <a:t>Access this presentation via the QR code</a:t>
            </a:r>
            <a:br>
              <a:rPr lang="en-US" sz="1000" b="1" noProof="0" dirty="0">
                <a:solidFill>
                  <a:srgbClr val="595454"/>
                </a:solidFill>
              </a:rPr>
            </a:br>
            <a:r>
              <a:rPr lang="en-US" sz="1000" b="1" noProof="0" dirty="0">
                <a:solidFill>
                  <a:srgbClr val="595454"/>
                </a:solidFill>
              </a:rPr>
              <a:t>Please note: Photography is strictly prohibited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26351E-5088-E23E-6E6E-9AABA27701B3}"/>
              </a:ext>
            </a:extLst>
          </p:cNvPr>
          <p:cNvSpPr/>
          <p:nvPr/>
        </p:nvSpPr>
        <p:spPr>
          <a:xfrm>
            <a:off x="4136167" y="3116509"/>
            <a:ext cx="39175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000" noProof="0" dirty="0">
                <a:solidFill>
                  <a:srgbClr val="595454"/>
                </a:solidFill>
              </a:rPr>
              <a:t>To request a copy of this presentation, scan the </a:t>
            </a:r>
            <a:r>
              <a:rPr lang="en-US" sz="1000" noProof="0" dirty="0"/>
              <a:t>quick response (</a:t>
            </a:r>
            <a:r>
              <a:rPr lang="en-US" sz="1000" noProof="0" dirty="0">
                <a:solidFill>
                  <a:srgbClr val="595454"/>
                </a:solidFill>
              </a:rPr>
              <a:t>QR) code below via a barcode reader application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B20926-07D6-E8BC-2418-450026734CDA}"/>
              </a:ext>
            </a:extLst>
          </p:cNvPr>
          <p:cNvSpPr txBox="1"/>
          <p:nvPr/>
        </p:nvSpPr>
        <p:spPr>
          <a:xfrm>
            <a:off x="4136167" y="5757960"/>
            <a:ext cx="391752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noProof="0" dirty="0"/>
              <a:t>Copies of this slide deck obtained through the QR code are for personal use only and may not be reproduced without permission from ICML</a:t>
            </a:r>
            <a:r>
              <a:rPr lang="en-US" sz="1000" baseline="30000" noProof="0" dirty="0"/>
              <a:t>®</a:t>
            </a:r>
            <a:r>
              <a:rPr lang="en-US" sz="1000" noProof="0" dirty="0"/>
              <a:t> or the author of these slides.</a:t>
            </a:r>
          </a:p>
        </p:txBody>
      </p:sp>
      <p:pic>
        <p:nvPicPr>
          <p:cNvPr id="12" name="Picture 11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3D8AF632-8042-71E7-2325-A3691BFC4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4983" y="3453221"/>
            <a:ext cx="1759889" cy="17598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007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7096" y="437212"/>
            <a:ext cx="10360501" cy="2435831"/>
          </a:xfrm>
        </p:spPr>
        <p:txBody>
          <a:bodyPr vert="horz" wrap="square" lIns="91440" tIns="60944" rIns="12189" bIns="46038" numCol="1" anchor="b" anchorCtr="0" compatLnSpc="1">
            <a:prstTxWarp prst="textNoShape">
              <a:avLst/>
            </a:prstTxWarp>
          </a:bodyPr>
          <a:lstStyle/>
          <a:p>
            <a:r>
              <a:rPr lang="en-US" b="1" noProof="0" dirty="0">
                <a:solidFill>
                  <a:srgbClr val="595454"/>
                </a:solidFill>
              </a:rPr>
              <a:t>BMS-986458, a first-in-class, bifunctional, </a:t>
            </a:r>
            <a:br>
              <a:rPr lang="en-US" b="1" noProof="0" dirty="0">
                <a:solidFill>
                  <a:srgbClr val="595454"/>
                </a:solidFill>
              </a:rPr>
            </a:br>
            <a:r>
              <a:rPr lang="en-US" b="1" noProof="0" dirty="0">
                <a:solidFill>
                  <a:srgbClr val="595454"/>
                </a:solidFill>
              </a:rPr>
              <a:t>cereblon-dependent ligand-directed degrader</a:t>
            </a:r>
            <a:br>
              <a:rPr lang="en-US" b="1" noProof="0" dirty="0">
                <a:solidFill>
                  <a:srgbClr val="595454"/>
                </a:solidFill>
              </a:rPr>
            </a:br>
            <a:r>
              <a:rPr lang="en-US" b="1" noProof="0" dirty="0">
                <a:solidFill>
                  <a:srgbClr val="595454"/>
                </a:solidFill>
              </a:rPr>
              <a:t>of B-cell lymphoma 6 (BCL6) in patients with relapsed/refractory non-Hodgkin lymphoma: </a:t>
            </a:r>
            <a:br>
              <a:rPr lang="en-US" b="1" noProof="0" dirty="0">
                <a:solidFill>
                  <a:srgbClr val="595454"/>
                </a:solidFill>
              </a:rPr>
            </a:br>
            <a:r>
              <a:rPr lang="en-US" b="1" noProof="0" dirty="0">
                <a:solidFill>
                  <a:srgbClr val="595454"/>
                </a:solidFill>
              </a:rPr>
              <a:t>initial phase 1 results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7096" y="3119278"/>
            <a:ext cx="10360501" cy="1640401"/>
          </a:xfrm>
        </p:spPr>
        <p:txBody>
          <a:bodyPr/>
          <a:lstStyle/>
          <a:p>
            <a:r>
              <a:rPr lang="en-US" noProof="0" dirty="0"/>
              <a:t>Franck Morschhauser,</a:t>
            </a:r>
            <a:r>
              <a:rPr lang="en-US" baseline="30000" noProof="0" dirty="0"/>
              <a:t>1</a:t>
            </a:r>
            <a:r>
              <a:rPr lang="en-US" noProof="0" dirty="0"/>
              <a:t> David Qualls,</a:t>
            </a:r>
            <a:r>
              <a:rPr lang="en-US" baseline="30000" noProof="0" dirty="0"/>
              <a:t>2</a:t>
            </a:r>
            <a:r>
              <a:rPr lang="en-US" noProof="0" dirty="0"/>
              <a:t> Jennifer Lue,</a:t>
            </a:r>
            <a:r>
              <a:rPr lang="en-US" baseline="30000" noProof="0" dirty="0"/>
              <a:t>3</a:t>
            </a:r>
            <a:r>
              <a:rPr lang="en-US" noProof="0" dirty="0"/>
              <a:t> Anastasios Stathis,</a:t>
            </a:r>
            <a:r>
              <a:rPr lang="en-US" baseline="30000" noProof="0" dirty="0"/>
              <a:t>4</a:t>
            </a:r>
            <a:r>
              <a:rPr lang="en-US" noProof="0" dirty="0"/>
              <a:t> Marcel Nijland,</a:t>
            </a:r>
            <a:r>
              <a:rPr lang="en-US" baseline="30000" noProof="0" dirty="0"/>
              <a:t>5</a:t>
            </a:r>
            <a:r>
              <a:rPr lang="en-US" noProof="0" dirty="0"/>
              <a:t> Noémie Lang,</a:t>
            </a:r>
            <a:r>
              <a:rPr lang="en-US" baseline="30000" noProof="0" dirty="0"/>
              <a:t>6</a:t>
            </a:r>
            <a:r>
              <a:rPr lang="en-US" noProof="0" dirty="0"/>
              <a:t> Jörg Bittenbring,</a:t>
            </a:r>
            <a:r>
              <a:rPr lang="en-US" baseline="30000" noProof="0" dirty="0"/>
              <a:t>7</a:t>
            </a:r>
            <a:r>
              <a:rPr lang="en-US" noProof="0" dirty="0"/>
              <a:t> Guillaume Cartron,</a:t>
            </a:r>
            <a:r>
              <a:rPr lang="en-US" baseline="30000" noProof="0" dirty="0"/>
              <a:t>8</a:t>
            </a:r>
            <a:r>
              <a:rPr lang="en-US" noProof="0" dirty="0"/>
              <a:t> Avyakta Kallam,</a:t>
            </a:r>
            <a:r>
              <a:rPr lang="en-US" baseline="30000" noProof="0" dirty="0"/>
              <a:t>9</a:t>
            </a:r>
            <a:r>
              <a:rPr lang="en-US" noProof="0" dirty="0"/>
              <a:t> Loïc Ysebaert,</a:t>
            </a:r>
            <a:r>
              <a:rPr lang="en-US" baseline="30000" noProof="0" dirty="0"/>
              <a:t>10</a:t>
            </a:r>
            <a:r>
              <a:rPr lang="en-US" noProof="0" dirty="0"/>
              <a:t> Vladan Vucinic,</a:t>
            </a:r>
            <a:r>
              <a:rPr lang="en-US" baseline="30000" noProof="0" dirty="0"/>
              <a:t>11</a:t>
            </a:r>
            <a:r>
              <a:rPr lang="en-US" noProof="0" dirty="0"/>
              <a:t> Jonathan Kolitz,</a:t>
            </a:r>
            <a:r>
              <a:rPr lang="en-US" baseline="30000" noProof="0" dirty="0"/>
              <a:t>12</a:t>
            </a:r>
            <a:r>
              <a:rPr lang="en-US" noProof="0" dirty="0"/>
              <a:t> Noelia Purroy,</a:t>
            </a:r>
            <a:r>
              <a:rPr lang="en-US" baseline="30000" noProof="0" dirty="0"/>
              <a:t>13</a:t>
            </a:r>
            <a:r>
              <a:rPr lang="en-US" noProof="0" dirty="0"/>
              <a:t> Bérengère de Moucheron,</a:t>
            </a:r>
            <a:r>
              <a:rPr lang="en-US" baseline="30000" noProof="0" dirty="0"/>
              <a:t>14</a:t>
            </a:r>
            <a:r>
              <a:rPr lang="en-US" noProof="0" dirty="0"/>
              <a:t> </a:t>
            </a:r>
            <a:br>
              <a:rPr lang="en-US" noProof="0" dirty="0"/>
            </a:br>
            <a:r>
              <a:rPr lang="en-US" noProof="0" dirty="0"/>
              <a:t>Alicia Benítez Rondán,</a:t>
            </a:r>
            <a:r>
              <a:rPr lang="en-US" baseline="30000" noProof="0" dirty="0"/>
              <a:t>14</a:t>
            </a:r>
            <a:r>
              <a:rPr lang="en-US" noProof="0" dirty="0"/>
              <a:t> Joseph Burnett,</a:t>
            </a:r>
            <a:r>
              <a:rPr lang="en-US" baseline="30000" noProof="0" dirty="0"/>
              <a:t>13</a:t>
            </a:r>
            <a:r>
              <a:rPr lang="en-US" noProof="0" dirty="0"/>
              <a:t> Carla Guarnios,</a:t>
            </a:r>
            <a:r>
              <a:rPr lang="en-US" baseline="30000" noProof="0" dirty="0"/>
              <a:t>14</a:t>
            </a:r>
            <a:r>
              <a:rPr lang="en-US" noProof="0" dirty="0"/>
              <a:t> Xiaosong Li,</a:t>
            </a:r>
            <a:r>
              <a:rPr lang="en-US" baseline="30000" noProof="0" dirty="0"/>
              <a:t>13</a:t>
            </a:r>
            <a:r>
              <a:rPr lang="en-US" noProof="0" dirty="0"/>
              <a:t> </a:t>
            </a:r>
            <a:br>
              <a:rPr lang="en-US" noProof="0" dirty="0"/>
            </a:br>
            <a:r>
              <a:rPr lang="en-US" noProof="0" dirty="0"/>
              <a:t>Michael Pourdehnad,</a:t>
            </a:r>
            <a:r>
              <a:rPr lang="en-US" baseline="30000" noProof="0" dirty="0"/>
              <a:t>15</a:t>
            </a:r>
            <a:r>
              <a:rPr lang="en-US" noProof="0" dirty="0"/>
              <a:t> Thomas Hueso</a:t>
            </a:r>
            <a:r>
              <a:rPr lang="en-US" baseline="30000" noProof="0" dirty="0"/>
              <a:t>16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57096" y="4929714"/>
            <a:ext cx="10360501" cy="35304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1100" i="1" baseline="30000" noProof="0" dirty="0">
                <a:ea typeface="Trebuchet MS" panose="020B0603020202020204" pitchFamily="34" charset="0"/>
                <a:cs typeface="Trebuchet MS" panose="020B0603020202020204" pitchFamily="34" charset="0"/>
              </a:rPr>
              <a:t>1</a:t>
            </a:r>
            <a:r>
              <a:rPr lang="en-US" sz="1100" i="1" noProof="0" dirty="0">
                <a:ea typeface="Trebuchet MS" panose="020B0603020202020204" pitchFamily="34" charset="0"/>
                <a:cs typeface="Trebuchet MS" panose="020B0603020202020204" pitchFamily="34" charset="0"/>
              </a:rPr>
              <a:t>Hôpital Claude Huriez – CHU de Lille, Lille, France;</a:t>
            </a:r>
            <a:r>
              <a:rPr lang="en-US" sz="1100" i="1" baseline="30000" noProof="0" dirty="0">
                <a:ea typeface="Trebuchet MS" panose="020B0603020202020204" pitchFamily="34" charset="0"/>
                <a:cs typeface="Trebuchet MS" panose="020B0603020202020204" pitchFamily="34" charset="0"/>
              </a:rPr>
              <a:t> 2</a:t>
            </a:r>
            <a:r>
              <a:rPr lang="en-US" sz="1100" i="1" noProof="0" dirty="0">
                <a:ea typeface="Trebuchet MS" panose="020B0603020202020204" pitchFamily="34" charset="0"/>
                <a:cs typeface="Trebuchet MS" panose="020B0603020202020204" pitchFamily="34" charset="0"/>
              </a:rPr>
              <a:t>Dana-Farber Cancer Institute, Boston, MA, USA;</a:t>
            </a:r>
            <a:r>
              <a:rPr lang="en-US" sz="1100" i="1" baseline="30000" noProof="0" dirty="0">
                <a:ea typeface="Trebuchet MS" panose="020B0603020202020204" pitchFamily="34" charset="0"/>
                <a:cs typeface="Trebuchet MS" panose="020B0603020202020204" pitchFamily="34" charset="0"/>
              </a:rPr>
              <a:t> 3</a:t>
            </a:r>
            <a:r>
              <a:rPr lang="en-US" sz="1100" i="1" noProof="0" dirty="0">
                <a:ea typeface="Trebuchet MS" panose="020B0603020202020204" pitchFamily="34" charset="0"/>
                <a:cs typeface="Trebuchet MS" panose="020B0603020202020204" pitchFamily="34" charset="0"/>
              </a:rPr>
              <a:t>Memorial Sloan Kettering Cancer Center, New York, </a:t>
            </a:r>
            <a:br>
              <a:rPr lang="en-US" sz="1100" i="1" noProof="0" dirty="0">
                <a:ea typeface="Trebuchet MS" panose="020B0603020202020204" pitchFamily="34" charset="0"/>
                <a:cs typeface="Trebuchet MS" panose="020B0603020202020204" pitchFamily="34" charset="0"/>
              </a:rPr>
            </a:br>
            <a:r>
              <a:rPr lang="en-US" sz="1100" i="1" noProof="0" dirty="0">
                <a:ea typeface="Trebuchet MS" panose="020B0603020202020204" pitchFamily="34" charset="0"/>
                <a:cs typeface="Trebuchet MS" panose="020B0603020202020204" pitchFamily="34" charset="0"/>
              </a:rPr>
              <a:t>NY, USA; </a:t>
            </a:r>
            <a:r>
              <a:rPr lang="en-US" sz="1100" i="1" baseline="30000" noProof="0" dirty="0">
                <a:ea typeface="Trebuchet MS" panose="020B0603020202020204" pitchFamily="34" charset="0"/>
                <a:cs typeface="Trebuchet MS" panose="020B0603020202020204" pitchFamily="34" charset="0"/>
              </a:rPr>
              <a:t>4</a:t>
            </a:r>
            <a:r>
              <a:rPr lang="en-US" sz="1100" i="1" noProof="0" dirty="0">
                <a:ea typeface="Trebuchet MS" panose="020B0603020202020204" pitchFamily="34" charset="0"/>
                <a:cs typeface="Trebuchet MS" panose="020B0603020202020204" pitchFamily="34" charset="0"/>
              </a:rPr>
              <a:t>Oncology Institute of Southern Switzerland, EOC, Bellinzona, Switzerland;</a:t>
            </a:r>
            <a:r>
              <a:rPr lang="en-US" sz="1100" i="1" baseline="30000" noProof="0" dirty="0">
                <a:ea typeface="Trebuchet MS" panose="020B0603020202020204" pitchFamily="34" charset="0"/>
                <a:cs typeface="Trebuchet MS" panose="020B0603020202020204" pitchFamily="34" charset="0"/>
              </a:rPr>
              <a:t> 5</a:t>
            </a:r>
            <a:r>
              <a:rPr lang="en-US" sz="1100" i="1" noProof="0" dirty="0">
                <a:ea typeface="Trebuchet MS" panose="020B0603020202020204" pitchFamily="34" charset="0"/>
                <a:cs typeface="Trebuchet MS" panose="020B0603020202020204" pitchFamily="34" charset="0"/>
              </a:rPr>
              <a:t>University Medical Center Groningen, Groningen, The Netherlands; </a:t>
            </a:r>
            <a:r>
              <a:rPr lang="en-US" sz="1100" i="1" baseline="30000" noProof="0" dirty="0">
                <a:ea typeface="Trebuchet MS" panose="020B0603020202020204" pitchFamily="34" charset="0"/>
                <a:cs typeface="Trebuchet MS" panose="020B0603020202020204" pitchFamily="34" charset="0"/>
              </a:rPr>
              <a:t>6</a:t>
            </a:r>
            <a:r>
              <a:rPr lang="en-US" sz="1100" i="1" noProof="0" dirty="0">
                <a:ea typeface="Trebuchet MS" panose="020B0603020202020204" pitchFamily="34" charset="0"/>
                <a:cs typeface="Trebuchet MS" panose="020B0603020202020204" pitchFamily="34" charset="0"/>
              </a:rPr>
              <a:t>Hôpitaux Universitaires de Genève (HUG), Geneva, Switzerland;</a:t>
            </a:r>
            <a:r>
              <a:rPr lang="en-US" sz="1100" i="1" baseline="30000" noProof="0" dirty="0">
                <a:ea typeface="Trebuchet MS" panose="020B0603020202020204" pitchFamily="34" charset="0"/>
                <a:cs typeface="Trebuchet MS" panose="020B0603020202020204" pitchFamily="34" charset="0"/>
              </a:rPr>
              <a:t> 7</a:t>
            </a:r>
            <a:r>
              <a:rPr lang="en-US" sz="1100" i="1" noProof="0" dirty="0">
                <a:ea typeface="Trebuchet MS" panose="020B0603020202020204" pitchFamily="34" charset="0"/>
                <a:cs typeface="Trebuchet MS" panose="020B0603020202020204" pitchFamily="34" charset="0"/>
              </a:rPr>
              <a:t>Universitätsklinikum des Saarlandes, Homburg, Germany; </a:t>
            </a:r>
            <a:r>
              <a:rPr lang="en-US" sz="1100" i="1" baseline="30000" noProof="0" dirty="0">
                <a:ea typeface="Trebuchet MS" panose="020B0603020202020204" pitchFamily="34" charset="0"/>
                <a:cs typeface="Trebuchet MS" panose="020B0603020202020204" pitchFamily="34" charset="0"/>
              </a:rPr>
              <a:t>8</a:t>
            </a:r>
            <a:r>
              <a:rPr lang="en-US" sz="1100" i="1" noProof="0" dirty="0">
                <a:ea typeface="Trebuchet MS" panose="020B0603020202020204" pitchFamily="34" charset="0"/>
                <a:cs typeface="Trebuchet MS" panose="020B0603020202020204" pitchFamily="34" charset="0"/>
              </a:rPr>
              <a:t>CHU de Montpellier, Montpellier, UMR-CNRS 5535, France;</a:t>
            </a:r>
            <a:r>
              <a:rPr lang="en-US" sz="1100" i="1" baseline="30000" noProof="0" dirty="0">
                <a:ea typeface="Trebuchet MS" panose="020B0603020202020204" pitchFamily="34" charset="0"/>
                <a:cs typeface="Trebuchet MS" panose="020B0603020202020204" pitchFamily="34" charset="0"/>
              </a:rPr>
              <a:t> 9</a:t>
            </a:r>
            <a:r>
              <a:rPr lang="en-US" sz="1100" i="1" noProof="0" dirty="0">
                <a:ea typeface="Trebuchet MS" panose="020B0603020202020204" pitchFamily="34" charset="0"/>
                <a:cs typeface="Trebuchet MS" panose="020B0603020202020204" pitchFamily="34" charset="0"/>
              </a:rPr>
              <a:t>City of Hope Comprehensive Cancer Center, Duarte, CA, USA; </a:t>
            </a:r>
            <a:r>
              <a:rPr lang="en-US" sz="1100" i="1" baseline="30000" noProof="0" dirty="0">
                <a:ea typeface="Trebuchet MS" panose="020B0603020202020204" pitchFamily="34" charset="0"/>
                <a:cs typeface="Trebuchet MS" panose="020B0603020202020204" pitchFamily="34" charset="0"/>
              </a:rPr>
              <a:t>10</a:t>
            </a:r>
            <a:r>
              <a:rPr lang="en-US" sz="1100" i="1" noProof="0" dirty="0">
                <a:ea typeface="Trebuchet MS" panose="020B0603020202020204" pitchFamily="34" charset="0"/>
                <a:cs typeface="Trebuchet MS" panose="020B0603020202020204" pitchFamily="34" charset="0"/>
              </a:rPr>
              <a:t>Institut Claudius Regaud, Toulouse, France; </a:t>
            </a:r>
            <a:r>
              <a:rPr lang="en-US" sz="1100" i="1" baseline="30000" noProof="0" dirty="0">
                <a:ea typeface="Trebuchet MS" panose="020B0603020202020204" pitchFamily="34" charset="0"/>
                <a:cs typeface="Trebuchet MS" panose="020B0603020202020204" pitchFamily="34" charset="0"/>
              </a:rPr>
              <a:t>11</a:t>
            </a:r>
            <a:r>
              <a:rPr lang="en-US" sz="1100" i="1" noProof="0" dirty="0">
                <a:ea typeface="Trebuchet MS" panose="020B0603020202020204" pitchFamily="34" charset="0"/>
                <a:cs typeface="Trebuchet MS" panose="020B0603020202020204" pitchFamily="34" charset="0"/>
              </a:rPr>
              <a:t>Universitätsklinikum Leipzig, Leipzig, Germany;</a:t>
            </a:r>
            <a:r>
              <a:rPr lang="en-US" sz="1100" i="1" baseline="30000" noProof="0" dirty="0">
                <a:ea typeface="Trebuchet MS" panose="020B0603020202020204" pitchFamily="34" charset="0"/>
                <a:cs typeface="Trebuchet MS" panose="020B0603020202020204" pitchFamily="34" charset="0"/>
              </a:rPr>
              <a:t> 12</a:t>
            </a:r>
            <a:r>
              <a:rPr lang="en-US" sz="1100" i="1" noProof="0" dirty="0">
                <a:ea typeface="Trebuchet MS" panose="020B0603020202020204" pitchFamily="34" charset="0"/>
                <a:cs typeface="Trebuchet MS" panose="020B0603020202020204" pitchFamily="34" charset="0"/>
              </a:rPr>
              <a:t>Northwell Health/RJ Zuckerberg Cancer Center, Lake Success, NY, USA; </a:t>
            </a:r>
            <a:r>
              <a:rPr lang="en-US" sz="1100" i="1" baseline="30000" noProof="0" dirty="0">
                <a:ea typeface="Trebuchet MS" panose="020B0603020202020204" pitchFamily="34" charset="0"/>
                <a:cs typeface="Trebuchet MS" panose="020B0603020202020204" pitchFamily="34" charset="0"/>
              </a:rPr>
              <a:t>13</a:t>
            </a:r>
            <a:r>
              <a:rPr lang="en-US" sz="1100" i="1" noProof="0" dirty="0">
                <a:ea typeface="Trebuchet MS" panose="020B0603020202020204" pitchFamily="34" charset="0"/>
                <a:cs typeface="Trebuchet MS" panose="020B0603020202020204" pitchFamily="34" charset="0"/>
              </a:rPr>
              <a:t>Bristol Myers Squibb, Princeton, NJ, USA; </a:t>
            </a:r>
            <a:br>
              <a:rPr lang="en-US" sz="1100" i="1" noProof="0" dirty="0">
                <a:ea typeface="Trebuchet MS" panose="020B0603020202020204" pitchFamily="34" charset="0"/>
                <a:cs typeface="Trebuchet MS" panose="020B0603020202020204" pitchFamily="34" charset="0"/>
              </a:rPr>
            </a:br>
            <a:r>
              <a:rPr lang="en-US" sz="1100" i="1" baseline="30000" noProof="0" dirty="0">
                <a:ea typeface="Trebuchet MS" panose="020B0603020202020204" pitchFamily="34" charset="0"/>
                <a:cs typeface="Trebuchet MS" panose="020B0603020202020204" pitchFamily="34" charset="0"/>
              </a:rPr>
              <a:t>14</a:t>
            </a:r>
            <a:r>
              <a:rPr lang="en-US" sz="1100" i="1" noProof="0" dirty="0">
                <a:ea typeface="Trebuchet MS" panose="020B0603020202020204" pitchFamily="34" charset="0"/>
                <a:cs typeface="Trebuchet MS" panose="020B0603020202020204" pitchFamily="34" charset="0"/>
              </a:rPr>
              <a:t>Bristol Myers Squibb, Center for Innovation and Translational Research Europe (CITRE), Seville, Spain; </a:t>
            </a:r>
            <a:r>
              <a:rPr lang="en-US" sz="1100" i="1" baseline="30000" noProof="0" dirty="0">
                <a:ea typeface="Trebuchet MS" panose="020B0603020202020204" pitchFamily="34" charset="0"/>
                <a:cs typeface="Trebuchet MS" panose="020B0603020202020204" pitchFamily="34" charset="0"/>
              </a:rPr>
              <a:t>15</a:t>
            </a:r>
            <a:r>
              <a:rPr lang="en-US" sz="1100" i="1" noProof="0" dirty="0">
                <a:ea typeface="Trebuchet MS" panose="020B0603020202020204" pitchFamily="34" charset="0"/>
                <a:cs typeface="Trebuchet MS" panose="020B0603020202020204" pitchFamily="34" charset="0"/>
              </a:rPr>
              <a:t>Bristol Myers Squibb, Early Clinical Development, Hematology/Oncology and Cell Therapy, San Francisco, CA, USA; </a:t>
            </a:r>
            <a:r>
              <a:rPr lang="en-US" sz="1100" i="1" baseline="30000" noProof="0" dirty="0">
                <a:ea typeface="Trebuchet MS" panose="020B0603020202020204" pitchFamily="34" charset="0"/>
                <a:cs typeface="Trebuchet MS" panose="020B0603020202020204" pitchFamily="34" charset="0"/>
              </a:rPr>
              <a:t>16</a:t>
            </a:r>
            <a:r>
              <a:rPr lang="en-US" sz="1100" i="1" noProof="0" dirty="0">
                <a:ea typeface="Trebuchet MS" panose="020B0603020202020204" pitchFamily="34" charset="0"/>
                <a:cs typeface="Trebuchet MS" panose="020B0603020202020204" pitchFamily="34" charset="0"/>
              </a:rPr>
              <a:t>Institut Gustave Roussy, Villejuif, France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2731" y="6494798"/>
            <a:ext cx="448407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i="1" noProof="0" dirty="0"/>
              <a:t>Presentation number 091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676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56400" y="160869"/>
            <a:ext cx="11432099" cy="677333"/>
          </a:xfrm>
        </p:spPr>
        <p:txBody>
          <a:bodyPr/>
          <a:lstStyle/>
          <a:p>
            <a:r>
              <a:rPr lang="en-US" noProof="0" dirty="0"/>
              <a:t>Disclosures for Franck Morschhauser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11324436" y="6413121"/>
            <a:ext cx="662767" cy="365125"/>
          </a:xfrm>
        </p:spPr>
        <p:txBody>
          <a:bodyPr/>
          <a:lstStyle/>
          <a:p>
            <a:fld id="{AF1AFCDA-ABCC-4704-AB71-48FDE4F2FA4C}" type="slidenum">
              <a:rPr lang="en-US" noProof="0" smtClean="0"/>
              <a:pPr/>
              <a:t>3</a:t>
            </a:fld>
            <a:endParaRPr lang="en-US" noProof="0" dirty="0"/>
          </a:p>
        </p:txBody>
      </p:sp>
      <p:sp>
        <p:nvSpPr>
          <p:cNvPr id="5" name="Content Placeholder 4"/>
          <p:cNvSpPr>
            <a:spLocks noGrp="1"/>
          </p:cNvSpPr>
          <p:nvPr>
            <p:ph type="body" sz="quarter" idx="11"/>
          </p:nvPr>
        </p:nvSpPr>
        <p:spPr>
          <a:xfrm>
            <a:off x="357097" y="1365252"/>
            <a:ext cx="11456649" cy="4986867"/>
          </a:xfrm>
        </p:spPr>
        <p:txBody>
          <a:bodyPr/>
          <a:lstStyle/>
          <a:p>
            <a:pPr lvl="1">
              <a:spcBef>
                <a:spcPts val="600"/>
              </a:spcBef>
            </a:pPr>
            <a:r>
              <a:rPr lang="en-US" noProof="0" dirty="0"/>
              <a:t>Consultancy fees</a:t>
            </a:r>
          </a:p>
          <a:p>
            <a:pPr lvl="2">
              <a:spcBef>
                <a:spcPts val="600"/>
              </a:spcBef>
              <a:spcAft>
                <a:spcPts val="1200"/>
              </a:spcAft>
            </a:pPr>
            <a:r>
              <a:rPr lang="en-US" noProof="0" dirty="0"/>
              <a:t>Bristol Myers Squibb, Gilead, AbbVie, Roche, Janssen</a:t>
            </a:r>
          </a:p>
          <a:p>
            <a:pPr lvl="1">
              <a:spcBef>
                <a:spcPts val="600"/>
              </a:spcBef>
            </a:pPr>
            <a:r>
              <a:rPr lang="en-US" noProof="0" dirty="0"/>
              <a:t>Honoraria</a:t>
            </a:r>
          </a:p>
          <a:p>
            <a:pPr lvl="2">
              <a:spcBef>
                <a:spcPts val="600"/>
              </a:spcBef>
              <a:spcAft>
                <a:spcPts val="1200"/>
              </a:spcAft>
            </a:pPr>
            <a:r>
              <a:rPr lang="en-US" noProof="0" dirty="0"/>
              <a:t>Takeda, Chugai, AstraZeneca</a:t>
            </a:r>
          </a:p>
          <a:p>
            <a:pPr lvl="1">
              <a:spcBef>
                <a:spcPts val="600"/>
              </a:spcBef>
            </a:pPr>
            <a:r>
              <a:rPr lang="en-US" noProof="0" dirty="0"/>
              <a:t>Monitoring and advisory boards</a:t>
            </a:r>
          </a:p>
          <a:p>
            <a:pPr lvl="2">
              <a:spcBef>
                <a:spcPts val="600"/>
              </a:spcBef>
              <a:spcAft>
                <a:spcPts val="1200"/>
              </a:spcAft>
            </a:pPr>
            <a:r>
              <a:rPr lang="en-US" noProof="0" dirty="0"/>
              <a:t>Roche, Miltenyi, Modex Therapeutics, AstraZeneca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365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Introduction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AFCDA-ABCC-4704-AB71-48FDE4F2FA4C}" type="slidenum">
              <a:rPr lang="en-US" noProof="0" smtClean="0"/>
              <a:pPr/>
              <a:t>4</a:t>
            </a:fld>
            <a:endParaRPr lang="en-US" noProof="0" dirty="0"/>
          </a:p>
        </p:txBody>
      </p:sp>
      <p:sp>
        <p:nvSpPr>
          <p:cNvPr id="109" name="Content Placeholder 4">
            <a:extLst>
              <a:ext uri="{FF2B5EF4-FFF2-40B4-BE49-F238E27FC236}">
                <a16:creationId xmlns:a16="http://schemas.microsoft.com/office/drawing/2014/main" id="{D697F481-01A2-A614-F66C-74C262A2A60D}"/>
              </a:ext>
            </a:extLst>
          </p:cNvPr>
          <p:cNvSpPr txBox="1">
            <a:spLocks/>
          </p:cNvSpPr>
          <p:nvPr/>
        </p:nvSpPr>
        <p:spPr>
          <a:xfrm>
            <a:off x="355599" y="1364400"/>
            <a:ext cx="11457939" cy="4401205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>
            <a:lvl1pPr marL="228600" indent="-228600" algn="l" defTabSz="1218895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Font typeface="Trebuchet MS" panose="020B0603020202020204" pitchFamily="34" charset="0"/>
              <a:buChar char="•"/>
              <a:tabLst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1218895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Font typeface="Trebuchet MS" panose="020B0603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1218895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Font typeface="Trebuchet MS" panose="020B0603020202020204" pitchFamily="34" charset="0"/>
              <a:buChar char="—"/>
              <a:tabLst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1218895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§"/>
              <a:tabLst/>
              <a:defRPr lang="en-US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1218895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Font typeface="Trebuchet MS" panose="020B0603020202020204" pitchFamily="34" charset="0"/>
              <a:buChar char="o"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Trebuchet MS" panose="020B0603020202020204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Trebuchet MS" panose="020B0603020202020204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Trebuchet MS" panose="020B0603020202020204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Trebuchet MS" panose="020B0603020202020204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noProof="0" dirty="0">
                <a:solidFill>
                  <a:srgbClr val="595454"/>
                </a:solidFill>
              </a:rPr>
              <a:t>Approximately</a:t>
            </a:r>
            <a:r>
              <a:rPr lang="en-US" noProof="0" dirty="0"/>
              <a:t> 20%–50% of patients with DLBCL or FL experience R/R disease, which is associated with poor outcomes</a:t>
            </a:r>
            <a:r>
              <a:rPr lang="en-US" baseline="30000" noProof="0" dirty="0"/>
              <a:t>1–3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noProof="0" dirty="0"/>
              <a:t>BCL6 is a transcriptional repressor </a:t>
            </a:r>
            <a:r>
              <a:rPr lang="en-US" noProof="0" dirty="0">
                <a:solidFill>
                  <a:srgbClr val="585353"/>
                </a:solidFill>
              </a:rPr>
              <a:t>required for tolerance of immunoglobulin hypermutation and normal B-cell maturation; it inhibits </a:t>
            </a:r>
            <a:r>
              <a:rPr lang="en-US" noProof="0" dirty="0"/>
              <a:t>cell cycle arrest and DNA damage checkpoints, and prevents apoptosis</a:t>
            </a:r>
            <a:r>
              <a:rPr lang="en-US" baseline="30000" noProof="0" dirty="0"/>
              <a:t>4</a:t>
            </a:r>
            <a:endParaRPr lang="en-US" b="0" i="0" u="none" strike="noStrike" baseline="0" noProof="0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0" i="0" u="none" strike="noStrike" baseline="0" noProof="0" dirty="0">
                <a:solidFill>
                  <a:srgbClr val="595454"/>
                </a:solidFill>
              </a:rPr>
              <a:t>Along with BCL2 and c-Myc, BCL6 is one of the most frequently genetically misregulated proteins in DLBCL (~20%–40%)</a:t>
            </a:r>
            <a:r>
              <a:rPr lang="en-US" b="0" i="0" u="none" strike="noStrike" baseline="30000" noProof="0" dirty="0">
                <a:solidFill>
                  <a:srgbClr val="595454"/>
                </a:solidFill>
              </a:rPr>
              <a:t>4,5</a:t>
            </a:r>
            <a:endParaRPr lang="en-US" baseline="30000" noProof="0" dirty="0">
              <a:solidFill>
                <a:srgbClr val="595454"/>
              </a:solidFill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noProof="0" dirty="0"/>
              <a:t>BMS-986458 is a first-in-class, oral, highly selective, cereblon-dependent ligand-directed degrader of </a:t>
            </a:r>
            <a:r>
              <a:rPr lang="en-US" dirty="0"/>
              <a:t>BCL6</a:t>
            </a:r>
            <a:r>
              <a:rPr lang="en-US" baseline="30000" dirty="0"/>
              <a:t>6</a:t>
            </a:r>
            <a:endParaRPr lang="en-US" baseline="30000" noProof="0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noProof="0" dirty="0"/>
              <a:t>Here, we present the first clinical findings from the dose-escalation part of CA123-1000 (NCT06090539), a first-in-human, multicenter, open-label, phase 1/2 study of BMS-986458 in patients with R/R NHL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17156DB9-D8FE-A8DC-64D0-8FF3D160BBD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78462" y="6136122"/>
            <a:ext cx="11214924" cy="553998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/>
          <a:p>
            <a:pPr>
              <a:lnSpc>
                <a:spcPct val="90000"/>
              </a:lnSpc>
              <a:spcBef>
                <a:spcPts val="533"/>
              </a:spcBef>
            </a:pPr>
            <a:r>
              <a:rPr lang="en-US" sz="1000" noProof="0" dirty="0">
                <a:solidFill>
                  <a:srgbClr val="595454"/>
                </a:solidFill>
              </a:rPr>
              <a:t>BCL2, B-cell lymphoma/leukemia-2; BCL6, B-cell lymphoma 6; </a:t>
            </a:r>
            <a:r>
              <a:rPr lang="en-US" sz="1000" noProof="0" dirty="0">
                <a:solidFill>
                  <a:srgbClr val="595454"/>
                </a:solidFill>
                <a:cs typeface="Trebuchet MS" panose="020B0603020202020204" pitchFamily="34" charset="0"/>
              </a:rPr>
              <a:t>DLBCL, </a:t>
            </a:r>
            <a:r>
              <a:rPr lang="en-US" sz="1000" noProof="0" dirty="0">
                <a:solidFill>
                  <a:srgbClr val="595454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diffuse large B-cell lymphoma; FL, follicular lymphoma; NHL, non-Hodgkin lymphoma; R/R, </a:t>
            </a:r>
            <a:r>
              <a:rPr lang="en-US" sz="1000" noProof="0" dirty="0"/>
              <a:t>relapsed or refractory.</a:t>
            </a:r>
            <a:br>
              <a:rPr lang="en-US" sz="1000" noProof="0" dirty="0">
                <a:solidFill>
                  <a:srgbClr val="595454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</a:br>
            <a:r>
              <a:rPr lang="en-US" sz="1000" noProof="0" dirty="0">
                <a:solidFill>
                  <a:srgbClr val="595454"/>
                </a:solidFill>
                <a:cs typeface="Trebuchet MS" panose="020B0603020202020204" pitchFamily="34" charset="0"/>
              </a:rPr>
              <a:t>1. </a:t>
            </a:r>
            <a:r>
              <a:rPr lang="en-US" sz="1000" noProof="0" dirty="0"/>
              <a:t>Coiffier B, et al. </a:t>
            </a:r>
            <a:r>
              <a:rPr lang="en-US" sz="1000" i="1" noProof="0" dirty="0"/>
              <a:t>Blood</a:t>
            </a:r>
            <a:r>
              <a:rPr lang="en-US" sz="1000" noProof="0" dirty="0"/>
              <a:t> 2010;116:2040–2045. 2. Casulo C, et al. </a:t>
            </a:r>
            <a:r>
              <a:rPr lang="en-US" sz="1000" i="1" noProof="0" dirty="0"/>
              <a:t>J Clin Oncol</a:t>
            </a:r>
            <a:r>
              <a:rPr lang="en-US" sz="1000" noProof="0" dirty="0"/>
              <a:t> 2015;33:2516–2522. 3. Crump M, et al. </a:t>
            </a:r>
            <a:r>
              <a:rPr lang="en-US" sz="1000" i="1" noProof="0" dirty="0"/>
              <a:t>Blood</a:t>
            </a:r>
            <a:r>
              <a:rPr lang="en-US" sz="1000" noProof="0" dirty="0"/>
              <a:t> 2017;130;1800-1808. 4. Basso K and Dalla-Favera R. </a:t>
            </a:r>
            <a:r>
              <a:rPr lang="en-US" sz="1000" i="1" noProof="0" dirty="0"/>
              <a:t>Nat Rev Immunol </a:t>
            </a:r>
            <a:r>
              <a:rPr lang="en-US" sz="1000" noProof="0" dirty="0"/>
              <a:t>2015;15:172-184. 5. Grau M, et al. </a:t>
            </a:r>
            <a:r>
              <a:rPr lang="en-US" sz="1000" i="1" noProof="0" dirty="0"/>
              <a:t>Best Pract Res Clin Haematol </a:t>
            </a:r>
            <a:r>
              <a:rPr lang="en-US" sz="1000" noProof="0" dirty="0"/>
              <a:t>2023;36:101513. 6. Groocock L, et al. Oral presentation at the American Society of Hematology (ASH) Annual Meeting 2024; December 5-10, 2024; San Diego, CA. Abstract 957.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288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A47D7E-2642-8D9E-6183-B8A5AE8BF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EDC136F-67C6-47BB-20A3-6C2AB84AD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00" y="160338"/>
            <a:ext cx="11436350" cy="677862"/>
          </a:xfrm>
        </p:spPr>
        <p:txBody>
          <a:bodyPr/>
          <a:lstStyle/>
          <a:p>
            <a:r>
              <a:rPr lang="en-US" dirty="0"/>
              <a:t>BMS-986458 is a first-in-class, highly selective, BCL6 degrader</a:t>
            </a:r>
            <a:r>
              <a:rPr lang="en-US" baseline="30000" dirty="0"/>
              <a:t>1</a:t>
            </a:r>
            <a:endParaRPr lang="en-US" noProof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DF35C6-B25F-4FBD-4FCF-6D3A8D8132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25797" y="6413121"/>
            <a:ext cx="662940" cy="365125"/>
          </a:xfrm>
        </p:spPr>
        <p:txBody>
          <a:bodyPr/>
          <a:lstStyle/>
          <a:p>
            <a:fld id="{AF1AFCDA-ABCC-4704-AB71-48FDE4F2FA4C}" type="slidenum">
              <a:rPr lang="en-US" noProof="0" smtClean="0"/>
              <a:pPr/>
              <a:t>5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A84D50-39DB-CF5D-487F-47B729032A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5602" y="1365252"/>
            <a:ext cx="5442988" cy="3898503"/>
          </a:xfrm>
        </p:spPr>
        <p:txBody>
          <a:bodyPr wrap="square">
            <a:spAutoFit/>
          </a:bodyPr>
          <a:lstStyle/>
          <a:p>
            <a:r>
              <a:rPr lang="en-US" noProof="0" dirty="0"/>
              <a:t>BMS-986458-mediated BCL6 degradation occurs through recruitment of the </a:t>
            </a:r>
            <a:br>
              <a:rPr lang="en-US" noProof="0" dirty="0"/>
            </a:br>
            <a:r>
              <a:rPr lang="en-US" noProof="0" dirty="0"/>
              <a:t>CRBN E3 ligase, ubiquitination, and subsequent proteolytic processing </a:t>
            </a:r>
            <a:br>
              <a:rPr lang="en-US" noProof="0" dirty="0"/>
            </a:br>
            <a:r>
              <a:rPr lang="en-US" noProof="0" dirty="0"/>
              <a:t>by the proteasome</a:t>
            </a:r>
            <a:endParaRPr lang="en-US" baseline="30000" noProof="0" dirty="0"/>
          </a:p>
          <a:p>
            <a:r>
              <a:rPr lang="en-US" noProof="0" dirty="0"/>
              <a:t>BMS-986458-mediated degradation of </a:t>
            </a:r>
            <a:br>
              <a:rPr lang="en-US" noProof="0" dirty="0"/>
            </a:br>
            <a:r>
              <a:rPr lang="en-US" noProof="0" dirty="0"/>
              <a:t>BCL6 leads to anti-proliferation and apoptosis of tumor B cells, and </a:t>
            </a:r>
            <a:br>
              <a:rPr lang="en-US" noProof="0" dirty="0"/>
            </a:br>
            <a:r>
              <a:rPr lang="en-US" noProof="0" dirty="0"/>
              <a:t>immune modulation</a:t>
            </a:r>
          </a:p>
          <a:p>
            <a:pPr lvl="2">
              <a:defRPr/>
            </a:pPr>
            <a:r>
              <a:rPr lang="en-US" dirty="0"/>
              <a:t>In vitro, BMS-986458 phenotypically </a:t>
            </a:r>
            <a:br>
              <a:rPr lang="en-US" dirty="0"/>
            </a:br>
            <a:r>
              <a:rPr lang="en-US" dirty="0"/>
              <a:t>modulates </a:t>
            </a:r>
            <a:r>
              <a:rPr lang="en-US" dirty="0" err="1"/>
              <a:t>Tfh</a:t>
            </a:r>
            <a:r>
              <a:rPr lang="en-US" dirty="0"/>
              <a:t> and Treg cells without </a:t>
            </a:r>
            <a:br>
              <a:rPr lang="en-US" dirty="0"/>
            </a:br>
            <a:r>
              <a:rPr lang="en-US" dirty="0"/>
              <a:t>affecting cell viability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C00D5E-E2DF-1ED2-C022-AB1D27E018A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78462" y="6274622"/>
            <a:ext cx="11214924" cy="415498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/>
          <a:p>
            <a:pPr>
              <a:lnSpc>
                <a:spcPct val="90000"/>
              </a:lnSpc>
              <a:spcBef>
                <a:spcPts val="533"/>
              </a:spcBef>
            </a:pPr>
            <a:r>
              <a:rPr lang="en-US" sz="1000" noProof="0" dirty="0">
                <a:solidFill>
                  <a:srgbClr val="595454"/>
                </a:solidFill>
              </a:rPr>
              <a:t>BCL6, B-cell lymphoma 6; CRBN, cereblon; CUL4A, cullin 4A; DDB1, DNA damage-binding protein 1;</a:t>
            </a:r>
            <a:r>
              <a:rPr lang="en-US" sz="1000" noProof="0" dirty="0">
                <a:solidFill>
                  <a:srgbClr val="595454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000" noProof="0" dirty="0">
                <a:solidFill>
                  <a:srgbClr val="595454"/>
                </a:solidFill>
              </a:rPr>
              <a:t>RBX1, RING-box protein 1;</a:t>
            </a:r>
            <a:r>
              <a:rPr lang="en-US" sz="1000" noProof="0" dirty="0"/>
              <a:t> Tfh, T follicular helper cells; TME, tumor microenvironment; </a:t>
            </a:r>
            <a:br>
              <a:rPr lang="en-US" sz="1000" noProof="0" dirty="0"/>
            </a:br>
            <a:r>
              <a:rPr lang="en-US" sz="1000" noProof="0" dirty="0"/>
              <a:t>Treg, regulatory T cells; Ub, ubiquitin.</a:t>
            </a:r>
            <a:br>
              <a:rPr lang="en-US" sz="1000" noProof="0" dirty="0">
                <a:solidFill>
                  <a:srgbClr val="595454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</a:br>
            <a:r>
              <a:rPr lang="en-US" sz="1000" noProof="0" dirty="0"/>
              <a:t>1. Groocock L, et al. Oral presentation at the American Society of Hematology (ASH) Annual Meeting 2024; December 5-10, 2024; San Diego, CA. Abstract 957. </a:t>
            </a:r>
          </a:p>
        </p:txBody>
      </p:sp>
      <p:sp>
        <p:nvSpPr>
          <p:cNvPr id="315" name="Rectangle: Rounded Corners 314">
            <a:extLst>
              <a:ext uri="{FF2B5EF4-FFF2-40B4-BE49-F238E27FC236}">
                <a16:creationId xmlns:a16="http://schemas.microsoft.com/office/drawing/2014/main" id="{3A825CE1-2B41-7772-4BB6-7464EFD43AD2}"/>
              </a:ext>
            </a:extLst>
          </p:cNvPr>
          <p:cNvSpPr/>
          <p:nvPr/>
        </p:nvSpPr>
        <p:spPr>
          <a:xfrm>
            <a:off x="6986588" y="5166360"/>
            <a:ext cx="4147390" cy="77820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ctr"/>
          <a:lstStyle/>
          <a:p>
            <a:pPr marL="144000" indent="-144000">
              <a:spcBef>
                <a:spcPts val="400"/>
              </a:spcBef>
              <a:buFont typeface="Trebuchet MS" panose="020B0603020202020204" pitchFamily="34" charset="0"/>
              <a:buChar char="•"/>
            </a:pPr>
            <a:r>
              <a:rPr lang="en-US" sz="1400" b="1" noProof="0" dirty="0">
                <a:solidFill>
                  <a:srgbClr val="595454"/>
                </a:solidFill>
              </a:rPr>
              <a:t>Tumor B-cell anti-proliferation/apoptosis</a:t>
            </a:r>
          </a:p>
          <a:p>
            <a:pPr marL="144000" indent="-144000">
              <a:spcBef>
                <a:spcPts val="400"/>
              </a:spcBef>
              <a:buFont typeface="Trebuchet MS" panose="020B0603020202020204" pitchFamily="34" charset="0"/>
              <a:buChar char="•"/>
            </a:pPr>
            <a:r>
              <a:rPr lang="en-US" sz="1400" b="1" noProof="0" dirty="0">
                <a:solidFill>
                  <a:srgbClr val="595454"/>
                </a:solidFill>
              </a:rPr>
              <a:t>Immune modulation in the TME</a:t>
            </a:r>
            <a:endParaRPr lang="en-US" sz="1400" b="1" strike="sngStrike" noProof="0" dirty="0">
              <a:solidFill>
                <a:srgbClr val="595454"/>
              </a:solidFill>
            </a:endParaRPr>
          </a:p>
        </p:txBody>
      </p:sp>
      <p:sp>
        <p:nvSpPr>
          <p:cNvPr id="309" name="Rectangle: Rounded Corners 816">
            <a:extLst>
              <a:ext uri="{FF2B5EF4-FFF2-40B4-BE49-F238E27FC236}">
                <a16:creationId xmlns:a16="http://schemas.microsoft.com/office/drawing/2014/main" id="{17F0A03A-D0C0-150C-8CDA-28D624D3E815}"/>
              </a:ext>
            </a:extLst>
          </p:cNvPr>
          <p:cNvSpPr/>
          <p:nvPr/>
        </p:nvSpPr>
        <p:spPr>
          <a:xfrm>
            <a:off x="7776696" y="4871307"/>
            <a:ext cx="2567174" cy="417332"/>
          </a:xfrm>
          <a:prstGeom prst="roundRect">
            <a:avLst>
              <a:gd name="adj" fmla="val 50000"/>
            </a:avLst>
          </a:prstGeom>
          <a:solidFill>
            <a:srgbClr val="BE2BBB"/>
          </a:solidFill>
          <a:ln w="9525">
            <a:solidFill>
              <a:schemeClr val="bg1"/>
            </a:solidFill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noProof="0">
                <a:solidFill>
                  <a:schemeClr val="bg1"/>
                </a:solidFill>
                <a:latin typeface="Trebuchet MS" panose="020B0703020202090204" pitchFamily="34" charset="0"/>
              </a:rPr>
              <a:t>BCL6 degradation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rebuchet MS" panose="020B070302020209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3D1D0B3-2374-A069-364A-5C14A9EA459E}"/>
              </a:ext>
            </a:extLst>
          </p:cNvPr>
          <p:cNvGrpSpPr/>
          <p:nvPr/>
        </p:nvGrpSpPr>
        <p:grpSpPr>
          <a:xfrm>
            <a:off x="6156352" y="967105"/>
            <a:ext cx="5645041" cy="4002554"/>
            <a:chOff x="6156352" y="967105"/>
            <a:chExt cx="5645041" cy="4002554"/>
          </a:xfrm>
        </p:grpSpPr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CD35422A-9529-841F-EC6E-77AC8D6D18BC}"/>
                </a:ext>
              </a:extLst>
            </p:cNvPr>
            <p:cNvSpPr/>
            <p:nvPr/>
          </p:nvSpPr>
          <p:spPr>
            <a:xfrm>
              <a:off x="6156352" y="967105"/>
              <a:ext cx="5142217" cy="4002554"/>
            </a:xfrm>
            <a:prstGeom prst="ellipse">
              <a:avLst/>
            </a:prstGeom>
            <a:gradFill>
              <a:gsLst>
                <a:gs pos="99000">
                  <a:schemeClr val="bg1">
                    <a:lumMod val="65000"/>
                    <a:alpha val="0"/>
                  </a:schemeClr>
                </a:gs>
                <a:gs pos="36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2800" b="1" noProof="0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CA5250CC-1357-81FC-3E3E-45DBF09D9AE5}"/>
                </a:ext>
              </a:extLst>
            </p:cNvPr>
            <p:cNvSpPr/>
            <p:nvPr/>
          </p:nvSpPr>
          <p:spPr>
            <a:xfrm>
              <a:off x="10029593" y="2142288"/>
              <a:ext cx="1721643" cy="166408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BE2BBB"/>
              </a:solidFill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2800" b="1" noProof="0"/>
            </a:p>
          </p:txBody>
        </p:sp>
        <p:sp>
          <p:nvSpPr>
            <p:cNvPr id="313" name="Rectangle: Rounded Corners 816">
              <a:extLst>
                <a:ext uri="{FF2B5EF4-FFF2-40B4-BE49-F238E27FC236}">
                  <a16:creationId xmlns:a16="http://schemas.microsoft.com/office/drawing/2014/main" id="{43C62E77-CABB-1C18-0446-11FDF8F90F42}"/>
                </a:ext>
              </a:extLst>
            </p:cNvPr>
            <p:cNvSpPr/>
            <p:nvPr/>
          </p:nvSpPr>
          <p:spPr>
            <a:xfrm>
              <a:off x="10240452" y="1899194"/>
              <a:ext cx="1334997" cy="16424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rgbClr val="BE2BBB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b="1" noProof="0">
                  <a:latin typeface="Trebuchet MS" panose="020B0703020202090204" pitchFamily="34" charset="0"/>
                </a:rPr>
                <a:t>Tumor regression</a:t>
              </a:r>
              <a:endParaRPr kumimoji="0" lang="en-US" sz="9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rebuchet MS" panose="020B0703020202090204" pitchFamily="34" charset="0"/>
              </a:endParaRPr>
            </a:p>
          </p:txBody>
        </p: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62A2FFEB-0D75-A70C-EA20-EA931B9D3C48}"/>
                </a:ext>
              </a:extLst>
            </p:cNvPr>
            <p:cNvGrpSpPr/>
            <p:nvPr/>
          </p:nvGrpSpPr>
          <p:grpSpPr>
            <a:xfrm rot="20037187">
              <a:off x="10239319" y="2238944"/>
              <a:ext cx="1562074" cy="1495832"/>
              <a:chOff x="10505672" y="2708495"/>
              <a:chExt cx="1169797" cy="1158932"/>
            </a:xfrm>
          </p:grpSpPr>
          <p:pic>
            <p:nvPicPr>
              <p:cNvPr id="213" name="Picture 212">
                <a:extLst>
                  <a:ext uri="{FF2B5EF4-FFF2-40B4-BE49-F238E27FC236}">
                    <a16:creationId xmlns:a16="http://schemas.microsoft.com/office/drawing/2014/main" id="{CC836DF9-4027-3C0B-3579-E8C256CE1A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13595" y="3076257"/>
                <a:ext cx="749235" cy="737263"/>
              </a:xfrm>
              <a:prstGeom prst="rect">
                <a:avLst/>
              </a:prstGeom>
            </p:spPr>
          </p:pic>
          <p:pic>
            <p:nvPicPr>
              <p:cNvPr id="214" name="Light Zone B Cell">
                <a:extLst>
                  <a:ext uri="{FF2B5EF4-FFF2-40B4-BE49-F238E27FC236}">
                    <a16:creationId xmlns:a16="http://schemas.microsoft.com/office/drawing/2014/main" id="{93D70C72-6BF9-B14F-87C7-405DF893AF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0983251" y="2808269"/>
                <a:ext cx="598914" cy="589407"/>
              </a:xfrm>
              <a:prstGeom prst="rect">
                <a:avLst/>
              </a:prstGeom>
            </p:spPr>
          </p:pic>
          <p:pic>
            <p:nvPicPr>
              <p:cNvPr id="215" name="Picture 214">
                <a:extLst>
                  <a:ext uri="{FF2B5EF4-FFF2-40B4-BE49-F238E27FC236}">
                    <a16:creationId xmlns:a16="http://schemas.microsoft.com/office/drawing/2014/main" id="{A1AFFACF-C27A-3993-6681-41514E02F3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05672" y="2708495"/>
                <a:ext cx="693593" cy="682510"/>
              </a:xfrm>
              <a:prstGeom prst="rect">
                <a:avLst/>
              </a:prstGeom>
            </p:spPr>
          </p:pic>
          <p:pic>
            <p:nvPicPr>
              <p:cNvPr id="216" name="Picture 215">
                <a:extLst>
                  <a:ext uri="{FF2B5EF4-FFF2-40B4-BE49-F238E27FC236}">
                    <a16:creationId xmlns:a16="http://schemas.microsoft.com/office/drawing/2014/main" id="{C4F307F3-E212-6AEC-BCE9-E6EE8E5EA9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711595">
                <a:off x="10538979" y="3124178"/>
                <a:ext cx="749235" cy="737263"/>
              </a:xfrm>
              <a:prstGeom prst="rect">
                <a:avLst/>
              </a:prstGeom>
            </p:spPr>
          </p:pic>
          <p:pic>
            <p:nvPicPr>
              <p:cNvPr id="217" name="Picture 216">
                <a:extLst>
                  <a:ext uri="{FF2B5EF4-FFF2-40B4-BE49-F238E27FC236}">
                    <a16:creationId xmlns:a16="http://schemas.microsoft.com/office/drawing/2014/main" id="{F54B9771-DADE-DDC2-7EF1-10C1978986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711595">
                <a:off x="10932219" y="2754999"/>
                <a:ext cx="749235" cy="737264"/>
              </a:xfrm>
              <a:prstGeom prst="rect">
                <a:avLst/>
              </a:prstGeom>
            </p:spPr>
          </p:pic>
        </p:grpSp>
        <p:cxnSp>
          <p:nvCxnSpPr>
            <p:cNvPr id="218" name="Straight Arrow Connector 217">
              <a:extLst>
                <a:ext uri="{FF2B5EF4-FFF2-40B4-BE49-F238E27FC236}">
                  <a16:creationId xmlns:a16="http://schemas.microsoft.com/office/drawing/2014/main" id="{760EA97F-655A-B216-39D3-B69882EF260B}"/>
                </a:ext>
              </a:extLst>
            </p:cNvPr>
            <p:cNvCxnSpPr>
              <a:cxnSpLocks/>
            </p:cNvCxnSpPr>
            <p:nvPr/>
          </p:nvCxnSpPr>
          <p:spPr>
            <a:xfrm>
              <a:off x="9595056" y="2835247"/>
              <a:ext cx="641" cy="665360"/>
            </a:xfrm>
            <a:prstGeom prst="straightConnector1">
              <a:avLst/>
            </a:prstGeom>
            <a:ln w="38100" cap="rnd">
              <a:solidFill>
                <a:schemeClr val="bg1"/>
              </a:solidFill>
              <a:tailEnd type="triangle"/>
            </a:ln>
          </p:spPr>
          <p:style>
            <a:lnRef idx="1">
              <a:srgbClr val="BE2BBB"/>
            </a:lnRef>
            <a:fillRef idx="0">
              <a:schemeClr val="accent1"/>
            </a:fillRef>
            <a:effectRef idx="0">
              <a:srgbClr val="000000"/>
            </a:effectRef>
            <a:fontRef idx="minor">
              <a:schemeClr val="lt1"/>
            </a:fontRef>
          </p:style>
        </p:cxn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497A5222-F05B-B779-1528-038FCD012EA7}"/>
                </a:ext>
              </a:extLst>
            </p:cNvPr>
            <p:cNvGrpSpPr/>
            <p:nvPr/>
          </p:nvGrpSpPr>
          <p:grpSpPr>
            <a:xfrm>
              <a:off x="9146746" y="1534441"/>
              <a:ext cx="767891" cy="1788298"/>
              <a:chOff x="2038170" y="2711245"/>
              <a:chExt cx="560065" cy="1349416"/>
            </a:xfrm>
          </p:grpSpPr>
          <p:pic>
            <p:nvPicPr>
              <p:cNvPr id="220" name="Picture 219">
                <a:extLst>
                  <a:ext uri="{FF2B5EF4-FFF2-40B4-BE49-F238E27FC236}">
                    <a16:creationId xmlns:a16="http://schemas.microsoft.com/office/drawing/2014/main" id="{D7A2FA69-4204-E71D-B28B-68E70C51BCE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38170" y="2717835"/>
                <a:ext cx="537064" cy="1312820"/>
              </a:xfrm>
              <a:prstGeom prst="rect">
                <a:avLst/>
              </a:prstGeom>
            </p:spPr>
          </p:pic>
          <p:pic>
            <p:nvPicPr>
              <p:cNvPr id="221" name="Picture 220">
                <a:extLst>
                  <a:ext uri="{FF2B5EF4-FFF2-40B4-BE49-F238E27FC236}">
                    <a16:creationId xmlns:a16="http://schemas.microsoft.com/office/drawing/2014/main" id="{52867F70-0CA7-CC0C-583C-9174B643555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046201" y="2711245"/>
                <a:ext cx="552034" cy="1349416"/>
              </a:xfrm>
              <a:prstGeom prst="rect">
                <a:avLst/>
              </a:prstGeom>
            </p:spPr>
          </p:pic>
        </p:grpSp>
        <p:grpSp>
          <p:nvGrpSpPr>
            <p:cNvPr id="222" name="Ub">
              <a:extLst>
                <a:ext uri="{FF2B5EF4-FFF2-40B4-BE49-F238E27FC236}">
                  <a16:creationId xmlns:a16="http://schemas.microsoft.com/office/drawing/2014/main" id="{23D68CDB-0D21-B453-1717-2C586E53069F}"/>
                </a:ext>
              </a:extLst>
            </p:cNvPr>
            <p:cNvGrpSpPr/>
            <p:nvPr/>
          </p:nvGrpSpPr>
          <p:grpSpPr>
            <a:xfrm rot="611507">
              <a:off x="8548838" y="2881126"/>
              <a:ext cx="315887" cy="328013"/>
              <a:chOff x="7368346" y="2634438"/>
              <a:chExt cx="592172" cy="636176"/>
            </a:xfrm>
          </p:grpSpPr>
          <p:grpSp>
            <p:nvGrpSpPr>
              <p:cNvPr id="223" name="Group 222">
                <a:extLst>
                  <a:ext uri="{FF2B5EF4-FFF2-40B4-BE49-F238E27FC236}">
                    <a16:creationId xmlns:a16="http://schemas.microsoft.com/office/drawing/2014/main" id="{ED88D40E-3CA0-487B-86B1-E96F4287D383}"/>
                  </a:ext>
                </a:extLst>
              </p:cNvPr>
              <p:cNvGrpSpPr/>
              <p:nvPr/>
            </p:nvGrpSpPr>
            <p:grpSpPr>
              <a:xfrm rot="18635297">
                <a:off x="7714035" y="2691251"/>
                <a:ext cx="303296" cy="189670"/>
                <a:chOff x="7711973" y="1816924"/>
                <a:chExt cx="2862107" cy="1789859"/>
              </a:xfrm>
            </p:grpSpPr>
            <p:sp>
              <p:nvSpPr>
                <p:cNvPr id="230" name="Oval 229">
                  <a:extLst>
                    <a:ext uri="{FF2B5EF4-FFF2-40B4-BE49-F238E27FC236}">
                      <a16:creationId xmlns:a16="http://schemas.microsoft.com/office/drawing/2014/main" id="{1B590906-FF12-91DA-5890-C1464C9CBBBE}"/>
                    </a:ext>
                  </a:extLst>
                </p:cNvPr>
                <p:cNvSpPr/>
                <p:nvPr/>
              </p:nvSpPr>
              <p:spPr>
                <a:xfrm>
                  <a:off x="7711973" y="1816924"/>
                  <a:ext cx="2862107" cy="178985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7FE28C"/>
                    </a:gs>
                    <a:gs pos="46000">
                      <a:srgbClr val="1E7F2B"/>
                    </a:gs>
                    <a:gs pos="100000">
                      <a:srgbClr val="0E3C15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 b="1" noProof="0"/>
                </a:p>
              </p:txBody>
            </p:sp>
            <p:sp>
              <p:nvSpPr>
                <p:cNvPr id="231" name="Oval 230">
                  <a:extLst>
                    <a:ext uri="{FF2B5EF4-FFF2-40B4-BE49-F238E27FC236}">
                      <a16:creationId xmlns:a16="http://schemas.microsoft.com/office/drawing/2014/main" id="{61679B6B-1CD5-500A-F789-ED2F3A2ABF44}"/>
                    </a:ext>
                  </a:extLst>
                </p:cNvPr>
                <p:cNvSpPr/>
                <p:nvPr/>
              </p:nvSpPr>
              <p:spPr>
                <a:xfrm rot="21321764">
                  <a:off x="8160069" y="1895340"/>
                  <a:ext cx="1797527" cy="87308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73E282">
                        <a:alpha val="62353"/>
                      </a:srgbClr>
                    </a:gs>
                    <a:gs pos="100000">
                      <a:srgbClr val="8AD96D">
                        <a:alpha val="0"/>
                      </a:srgbClr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 b="1" noProof="0"/>
                </a:p>
              </p:txBody>
            </p:sp>
          </p:grpSp>
          <p:grpSp>
            <p:nvGrpSpPr>
              <p:cNvPr id="224" name="Group 223">
                <a:extLst>
                  <a:ext uri="{FF2B5EF4-FFF2-40B4-BE49-F238E27FC236}">
                    <a16:creationId xmlns:a16="http://schemas.microsoft.com/office/drawing/2014/main" id="{C955540E-C635-2FC7-5D48-CB0E3DF3311E}"/>
                  </a:ext>
                </a:extLst>
              </p:cNvPr>
              <p:cNvGrpSpPr/>
              <p:nvPr/>
            </p:nvGrpSpPr>
            <p:grpSpPr>
              <a:xfrm rot="20602172">
                <a:off x="7505563" y="2856332"/>
                <a:ext cx="303296" cy="189670"/>
                <a:chOff x="7711973" y="1816924"/>
                <a:chExt cx="2862107" cy="1789859"/>
              </a:xfrm>
            </p:grpSpPr>
            <p:sp>
              <p:nvSpPr>
                <p:cNvPr id="228" name="Oval 227">
                  <a:extLst>
                    <a:ext uri="{FF2B5EF4-FFF2-40B4-BE49-F238E27FC236}">
                      <a16:creationId xmlns:a16="http://schemas.microsoft.com/office/drawing/2014/main" id="{2D4B8317-3C3C-164D-39F8-94CF24C28E05}"/>
                    </a:ext>
                  </a:extLst>
                </p:cNvPr>
                <p:cNvSpPr/>
                <p:nvPr/>
              </p:nvSpPr>
              <p:spPr>
                <a:xfrm>
                  <a:off x="7711973" y="1816924"/>
                  <a:ext cx="2862107" cy="178985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7FE28C"/>
                    </a:gs>
                    <a:gs pos="46000">
                      <a:srgbClr val="1E7F2B"/>
                    </a:gs>
                    <a:gs pos="100000">
                      <a:srgbClr val="0E3C15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 b="1" noProof="0"/>
                </a:p>
              </p:txBody>
            </p:sp>
            <p:sp>
              <p:nvSpPr>
                <p:cNvPr id="229" name="Oval 228">
                  <a:extLst>
                    <a:ext uri="{FF2B5EF4-FFF2-40B4-BE49-F238E27FC236}">
                      <a16:creationId xmlns:a16="http://schemas.microsoft.com/office/drawing/2014/main" id="{BF27281B-BB26-EA83-AA1E-DFF6C8FA06FD}"/>
                    </a:ext>
                  </a:extLst>
                </p:cNvPr>
                <p:cNvSpPr/>
                <p:nvPr/>
              </p:nvSpPr>
              <p:spPr>
                <a:xfrm rot="20748603">
                  <a:off x="8049561" y="1917882"/>
                  <a:ext cx="1316443" cy="67434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73E282">
                        <a:alpha val="62353"/>
                      </a:srgbClr>
                    </a:gs>
                    <a:gs pos="100000">
                      <a:srgbClr val="8AD96D">
                        <a:alpha val="0"/>
                      </a:srgbClr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 b="1" noProof="0"/>
                </a:p>
              </p:txBody>
            </p:sp>
          </p:grpSp>
          <p:grpSp>
            <p:nvGrpSpPr>
              <p:cNvPr id="225" name="Group 224">
                <a:extLst>
                  <a:ext uri="{FF2B5EF4-FFF2-40B4-BE49-F238E27FC236}">
                    <a16:creationId xmlns:a16="http://schemas.microsoft.com/office/drawing/2014/main" id="{39D55C81-8735-BE1C-4625-3ECF5F1A926B}"/>
                  </a:ext>
                </a:extLst>
              </p:cNvPr>
              <p:cNvGrpSpPr/>
              <p:nvPr/>
            </p:nvGrpSpPr>
            <p:grpSpPr>
              <a:xfrm rot="17993148">
                <a:off x="7311533" y="3024131"/>
                <a:ext cx="303296" cy="189670"/>
                <a:chOff x="7711973" y="1816924"/>
                <a:chExt cx="2862107" cy="1789859"/>
              </a:xfrm>
            </p:grpSpPr>
            <p:sp>
              <p:nvSpPr>
                <p:cNvPr id="226" name="Oval 225">
                  <a:extLst>
                    <a:ext uri="{FF2B5EF4-FFF2-40B4-BE49-F238E27FC236}">
                      <a16:creationId xmlns:a16="http://schemas.microsoft.com/office/drawing/2014/main" id="{D94A1956-87A1-BB2B-76F0-E1039CE5657E}"/>
                    </a:ext>
                  </a:extLst>
                </p:cNvPr>
                <p:cNvSpPr/>
                <p:nvPr/>
              </p:nvSpPr>
              <p:spPr>
                <a:xfrm>
                  <a:off x="7711973" y="1816924"/>
                  <a:ext cx="2862107" cy="178985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7FE28C"/>
                    </a:gs>
                    <a:gs pos="46000">
                      <a:srgbClr val="1E7F2B"/>
                    </a:gs>
                    <a:gs pos="100000">
                      <a:srgbClr val="0E3C15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 b="1" noProof="0"/>
                </a:p>
              </p:txBody>
            </p:sp>
            <p:sp>
              <p:nvSpPr>
                <p:cNvPr id="227" name="Oval 226">
                  <a:extLst>
                    <a:ext uri="{FF2B5EF4-FFF2-40B4-BE49-F238E27FC236}">
                      <a16:creationId xmlns:a16="http://schemas.microsoft.com/office/drawing/2014/main" id="{3EB5BB37-6DF4-D991-59A5-0E137E720240}"/>
                    </a:ext>
                  </a:extLst>
                </p:cNvPr>
                <p:cNvSpPr/>
                <p:nvPr/>
              </p:nvSpPr>
              <p:spPr>
                <a:xfrm rot="23367">
                  <a:off x="8243575" y="1928638"/>
                  <a:ext cx="1801585" cy="757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73E282">
                        <a:alpha val="62353"/>
                      </a:srgbClr>
                    </a:gs>
                    <a:gs pos="100000">
                      <a:srgbClr val="8AD96D">
                        <a:alpha val="0"/>
                      </a:srgbClr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 b="1" noProof="0"/>
                </a:p>
              </p:txBody>
            </p:sp>
          </p:grpSp>
        </p:grp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0B45151A-B1EF-E4FC-F1E4-7195AB67F43D}"/>
                </a:ext>
              </a:extLst>
            </p:cNvPr>
            <p:cNvSpPr/>
            <p:nvPr/>
          </p:nvSpPr>
          <p:spPr>
            <a:xfrm rot="2077853">
              <a:off x="9172586" y="1748809"/>
              <a:ext cx="768601" cy="486654"/>
            </a:xfrm>
            <a:prstGeom prst="ellipse">
              <a:avLst/>
            </a:prstGeom>
            <a:gradFill flip="none" rotWithShape="1">
              <a:gsLst>
                <a:gs pos="57000">
                  <a:schemeClr val="bg1">
                    <a:lumMod val="0"/>
                    <a:lumOff val="100000"/>
                    <a:alpha val="0"/>
                  </a:schemeClr>
                </a:gs>
                <a:gs pos="0">
                  <a:schemeClr val="bg1">
                    <a:alpha val="81477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703020202090204" pitchFamily="34" charset="0"/>
              </a:endParaRPr>
            </a:p>
          </p:txBody>
        </p:sp>
        <p:pic>
          <p:nvPicPr>
            <p:cNvPr id="233" name="Picture 232">
              <a:extLst>
                <a:ext uri="{FF2B5EF4-FFF2-40B4-BE49-F238E27FC236}">
                  <a16:creationId xmlns:a16="http://schemas.microsoft.com/office/drawing/2014/main" id="{EA8B80A6-594C-DF8D-A67B-D6BBE1B41E48}"/>
                </a:ext>
              </a:extLst>
            </p:cNvPr>
            <p:cNvPicPr/>
            <p:nvPr/>
          </p:nvPicPr>
          <p:blipFill>
            <a:blip r:embed="rId11"/>
            <a:srcRect/>
            <a:stretch/>
          </p:blipFill>
          <p:spPr>
            <a:xfrm rot="1629052">
              <a:off x="7125215" y="3781478"/>
              <a:ext cx="1115469" cy="639153"/>
            </a:xfrm>
            <a:prstGeom prst="rect">
              <a:avLst/>
            </a:prstGeom>
          </p:spPr>
        </p:pic>
        <p:pic>
          <p:nvPicPr>
            <p:cNvPr id="234" name="Graphic 233">
              <a:extLst>
                <a:ext uri="{FF2B5EF4-FFF2-40B4-BE49-F238E27FC236}">
                  <a16:creationId xmlns:a16="http://schemas.microsoft.com/office/drawing/2014/main" id="{52CD9034-76C1-5FA0-EF42-0E6D2F0FA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9585565">
              <a:off x="8076433" y="2443173"/>
              <a:ext cx="505173" cy="927741"/>
            </a:xfrm>
            <a:prstGeom prst="rect">
              <a:avLst/>
            </a:prstGeom>
          </p:spPr>
        </p:pic>
        <p:pic>
          <p:nvPicPr>
            <p:cNvPr id="235" name="Picture 234">
              <a:extLst>
                <a:ext uri="{FF2B5EF4-FFF2-40B4-BE49-F238E27FC236}">
                  <a16:creationId xmlns:a16="http://schemas.microsoft.com/office/drawing/2014/main" id="{932868E5-0C50-AD89-A4CE-9EBDD9F9A9EA}"/>
                </a:ext>
              </a:extLst>
            </p:cNvPr>
            <p:cNvPicPr/>
            <p:nvPr/>
          </p:nvPicPr>
          <p:blipFill>
            <a:blip r:embed="rId14"/>
            <a:srcRect/>
            <a:stretch/>
          </p:blipFill>
          <p:spPr>
            <a:xfrm rot="1629052">
              <a:off x="6869419" y="2744905"/>
              <a:ext cx="1028439" cy="1007168"/>
            </a:xfrm>
            <a:prstGeom prst="rect">
              <a:avLst/>
            </a:prstGeom>
          </p:spPr>
        </p:pic>
        <p:pic>
          <p:nvPicPr>
            <p:cNvPr id="236" name="Picture 235">
              <a:extLst>
                <a:ext uri="{FF2B5EF4-FFF2-40B4-BE49-F238E27FC236}">
                  <a16:creationId xmlns:a16="http://schemas.microsoft.com/office/drawing/2014/main" id="{B1413CA7-0C59-5A7E-E812-299FED45B9C2}"/>
                </a:ext>
              </a:extLst>
            </p:cNvPr>
            <p:cNvPicPr/>
            <p:nvPr/>
          </p:nvPicPr>
          <p:blipFill>
            <a:blip r:embed="rId15"/>
            <a:srcRect/>
            <a:stretch/>
          </p:blipFill>
          <p:spPr>
            <a:xfrm rot="1629052">
              <a:off x="6831813" y="3465262"/>
              <a:ext cx="647597" cy="625948"/>
            </a:xfrm>
            <a:prstGeom prst="rect">
              <a:avLst/>
            </a:prstGeom>
          </p:spPr>
        </p:pic>
        <p:pic>
          <p:nvPicPr>
            <p:cNvPr id="237" name="Picture 236">
              <a:extLst>
                <a:ext uri="{FF2B5EF4-FFF2-40B4-BE49-F238E27FC236}">
                  <a16:creationId xmlns:a16="http://schemas.microsoft.com/office/drawing/2014/main" id="{7795A132-AAA7-67F2-5889-BA6F0B5EAB11}"/>
                </a:ext>
              </a:extLst>
            </p:cNvPr>
            <p:cNvPicPr/>
            <p:nvPr/>
          </p:nvPicPr>
          <p:blipFill>
            <a:blip r:embed="rId16"/>
            <a:srcRect/>
            <a:stretch/>
          </p:blipFill>
          <p:spPr>
            <a:xfrm rot="2657024">
              <a:off x="7909087" y="3749972"/>
              <a:ext cx="609459" cy="589085"/>
            </a:xfrm>
            <a:prstGeom prst="rect">
              <a:avLst/>
            </a:prstGeom>
          </p:spPr>
        </p:pic>
        <p:pic>
          <p:nvPicPr>
            <p:cNvPr id="238" name="Picture 237">
              <a:extLst>
                <a:ext uri="{FF2B5EF4-FFF2-40B4-BE49-F238E27FC236}">
                  <a16:creationId xmlns:a16="http://schemas.microsoft.com/office/drawing/2014/main" id="{30A8CDAD-E6F2-A425-2655-BF3DCF3FBF26}"/>
                </a:ext>
              </a:extLst>
            </p:cNvPr>
            <p:cNvPicPr/>
            <p:nvPr/>
          </p:nvPicPr>
          <p:blipFill>
            <a:blip r:embed="rId17"/>
            <a:srcRect/>
            <a:stretch/>
          </p:blipFill>
          <p:spPr>
            <a:xfrm rot="2677154">
              <a:off x="8237073" y="3751559"/>
              <a:ext cx="411206" cy="316211"/>
            </a:xfrm>
            <a:prstGeom prst="rect">
              <a:avLst/>
            </a:prstGeom>
          </p:spPr>
        </p:pic>
        <p:pic>
          <p:nvPicPr>
            <p:cNvPr id="239" name="Picture 238">
              <a:extLst>
                <a:ext uri="{FF2B5EF4-FFF2-40B4-BE49-F238E27FC236}">
                  <a16:creationId xmlns:a16="http://schemas.microsoft.com/office/drawing/2014/main" id="{B476F0AF-84EF-7F31-1D8D-5A4C7C7F621A}"/>
                </a:ext>
              </a:extLst>
            </p:cNvPr>
            <p:cNvPicPr/>
            <p:nvPr/>
          </p:nvPicPr>
          <p:blipFill>
            <a:blip r:embed="rId17"/>
            <a:srcRect/>
            <a:stretch/>
          </p:blipFill>
          <p:spPr>
            <a:xfrm rot="1629052">
              <a:off x="8400369" y="3543954"/>
              <a:ext cx="411206" cy="397459"/>
            </a:xfrm>
            <a:prstGeom prst="rect">
              <a:avLst/>
            </a:prstGeom>
          </p:spPr>
        </p:pic>
        <p:grpSp>
          <p:nvGrpSpPr>
            <p:cNvPr id="240" name="Graphic 132">
              <a:extLst>
                <a:ext uri="{FF2B5EF4-FFF2-40B4-BE49-F238E27FC236}">
                  <a16:creationId xmlns:a16="http://schemas.microsoft.com/office/drawing/2014/main" id="{8D48472D-76AE-396E-A9FD-E8A608585DAE}"/>
                </a:ext>
              </a:extLst>
            </p:cNvPr>
            <p:cNvGrpSpPr/>
            <p:nvPr/>
          </p:nvGrpSpPr>
          <p:grpSpPr>
            <a:xfrm rot="2274347">
              <a:off x="7587787" y="2583561"/>
              <a:ext cx="705203" cy="701852"/>
              <a:chOff x="5640624" y="2703163"/>
              <a:chExt cx="1201456" cy="1239556"/>
            </a:xfrm>
          </p:grpSpPr>
          <p:sp>
            <p:nvSpPr>
              <p:cNvPr id="241" name="Freeform 301">
                <a:extLst>
                  <a:ext uri="{FF2B5EF4-FFF2-40B4-BE49-F238E27FC236}">
                    <a16:creationId xmlns:a16="http://schemas.microsoft.com/office/drawing/2014/main" id="{E05B28C4-C837-D120-592F-3B743E75ABE2}"/>
                  </a:ext>
                </a:extLst>
              </p:cNvPr>
              <p:cNvSpPr/>
              <p:nvPr/>
            </p:nvSpPr>
            <p:spPr>
              <a:xfrm>
                <a:off x="6070245" y="2825151"/>
                <a:ext cx="46" cy="4629"/>
              </a:xfrm>
              <a:custGeom>
                <a:avLst/>
                <a:gdLst>
                  <a:gd name="connsiteX0" fmla="*/ 0 w 46"/>
                  <a:gd name="connsiteY0" fmla="*/ 0 h 4629"/>
                  <a:gd name="connsiteX1" fmla="*/ 46 w 46"/>
                  <a:gd name="connsiteY1" fmla="*/ 0 h 4629"/>
                  <a:gd name="connsiteX2" fmla="*/ 0 w 46"/>
                  <a:gd name="connsiteY2" fmla="*/ 0 h 4629"/>
                  <a:gd name="connsiteX3" fmla="*/ 0 w 46"/>
                  <a:gd name="connsiteY3" fmla="*/ 0 h 4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" h="4629">
                    <a:moveTo>
                      <a:pt x="0" y="0"/>
                    </a:moveTo>
                    <a:lnTo>
                      <a:pt x="4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45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0" b="1" noProof="0"/>
              </a:p>
            </p:txBody>
          </p:sp>
          <p:sp>
            <p:nvSpPr>
              <p:cNvPr id="242" name="Freeform 302">
                <a:extLst>
                  <a:ext uri="{FF2B5EF4-FFF2-40B4-BE49-F238E27FC236}">
                    <a16:creationId xmlns:a16="http://schemas.microsoft.com/office/drawing/2014/main" id="{1A56990B-23CC-B946-F5B6-CE901909B4EC}"/>
                  </a:ext>
                </a:extLst>
              </p:cNvPr>
              <p:cNvSpPr/>
              <p:nvPr/>
            </p:nvSpPr>
            <p:spPr>
              <a:xfrm>
                <a:off x="5640624" y="2825151"/>
                <a:ext cx="4629" cy="4629"/>
              </a:xfrm>
              <a:custGeom>
                <a:avLst/>
                <a:gdLst>
                  <a:gd name="connsiteX0" fmla="*/ 0 w 4629"/>
                  <a:gd name="connsiteY0" fmla="*/ 0 h 4629"/>
                  <a:gd name="connsiteX1" fmla="*/ 0 w 4629"/>
                  <a:gd name="connsiteY1" fmla="*/ 0 h 4629"/>
                  <a:gd name="connsiteX2" fmla="*/ 0 w 4629"/>
                  <a:gd name="connsiteY2" fmla="*/ 0 h 4629"/>
                  <a:gd name="connsiteX3" fmla="*/ 0 w 4629"/>
                  <a:gd name="connsiteY3" fmla="*/ 0 h 4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29" h="4629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45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0" b="1" noProof="0"/>
              </a:p>
            </p:txBody>
          </p:sp>
          <p:sp>
            <p:nvSpPr>
              <p:cNvPr id="243" name="Freeform 303">
                <a:extLst>
                  <a:ext uri="{FF2B5EF4-FFF2-40B4-BE49-F238E27FC236}">
                    <a16:creationId xmlns:a16="http://schemas.microsoft.com/office/drawing/2014/main" id="{F9858AA2-9836-375A-9E29-558F701820F9}"/>
                  </a:ext>
                </a:extLst>
              </p:cNvPr>
              <p:cNvSpPr/>
              <p:nvPr/>
            </p:nvSpPr>
            <p:spPr>
              <a:xfrm>
                <a:off x="6452968" y="2802929"/>
                <a:ext cx="306382" cy="291382"/>
              </a:xfrm>
              <a:custGeom>
                <a:avLst/>
                <a:gdLst>
                  <a:gd name="connsiteX0" fmla="*/ 0 w 306382"/>
                  <a:gd name="connsiteY0" fmla="*/ 111294 h 291382"/>
                  <a:gd name="connsiteX1" fmla="*/ 58517 w 306382"/>
                  <a:gd name="connsiteY1" fmla="*/ 291383 h 291382"/>
                  <a:gd name="connsiteX2" fmla="*/ 247865 w 306382"/>
                  <a:gd name="connsiteY2" fmla="*/ 291383 h 291382"/>
                  <a:gd name="connsiteX3" fmla="*/ 306382 w 306382"/>
                  <a:gd name="connsiteY3" fmla="*/ 111294 h 291382"/>
                  <a:gd name="connsiteX4" fmla="*/ 153191 w 306382"/>
                  <a:gd name="connsiteY4" fmla="*/ 0 h 291382"/>
                  <a:gd name="connsiteX5" fmla="*/ 0 w 306382"/>
                  <a:gd name="connsiteY5" fmla="*/ 111294 h 291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6382" h="291382">
                    <a:moveTo>
                      <a:pt x="0" y="111294"/>
                    </a:moveTo>
                    <a:lnTo>
                      <a:pt x="58517" y="291383"/>
                    </a:lnTo>
                    <a:lnTo>
                      <a:pt x="247865" y="291383"/>
                    </a:lnTo>
                    <a:lnTo>
                      <a:pt x="306382" y="111294"/>
                    </a:lnTo>
                    <a:lnTo>
                      <a:pt x="153191" y="0"/>
                    </a:lnTo>
                    <a:lnTo>
                      <a:pt x="0" y="111294"/>
                    </a:lnTo>
                    <a:close/>
                  </a:path>
                </a:pathLst>
              </a:custGeom>
              <a:solidFill>
                <a:srgbClr val="C02F41"/>
              </a:solidFill>
              <a:ln w="45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0" b="1" noProof="0"/>
              </a:p>
            </p:txBody>
          </p:sp>
          <p:sp>
            <p:nvSpPr>
              <p:cNvPr id="244" name="Freeform 304">
                <a:extLst>
                  <a:ext uri="{FF2B5EF4-FFF2-40B4-BE49-F238E27FC236}">
                    <a16:creationId xmlns:a16="http://schemas.microsoft.com/office/drawing/2014/main" id="{078AB50A-D04B-B06E-9528-65CDD0772E59}"/>
                  </a:ext>
                </a:extLst>
              </p:cNvPr>
              <p:cNvSpPr/>
              <p:nvPr/>
            </p:nvSpPr>
            <p:spPr>
              <a:xfrm>
                <a:off x="6370238" y="2703163"/>
                <a:ext cx="235920" cy="211060"/>
              </a:xfrm>
              <a:custGeom>
                <a:avLst/>
                <a:gdLst>
                  <a:gd name="connsiteX0" fmla="*/ 235921 w 235920"/>
                  <a:gd name="connsiteY0" fmla="*/ 99766 h 211060"/>
                  <a:gd name="connsiteX1" fmla="*/ 235921 w 235920"/>
                  <a:gd name="connsiteY1" fmla="*/ 0 h 211060"/>
                  <a:gd name="connsiteX2" fmla="*/ 90137 w 235920"/>
                  <a:gd name="connsiteY2" fmla="*/ 47360 h 211060"/>
                  <a:gd name="connsiteX3" fmla="*/ 0 w 235920"/>
                  <a:gd name="connsiteY3" fmla="*/ 171385 h 211060"/>
                  <a:gd name="connsiteX4" fmla="*/ 82730 w 235920"/>
                  <a:gd name="connsiteY4" fmla="*/ 211060 h 211060"/>
                  <a:gd name="connsiteX5" fmla="*/ 235921 w 235920"/>
                  <a:gd name="connsiteY5" fmla="*/ 99766 h 211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5920" h="211060">
                    <a:moveTo>
                      <a:pt x="235921" y="99766"/>
                    </a:moveTo>
                    <a:lnTo>
                      <a:pt x="235921" y="0"/>
                    </a:lnTo>
                    <a:lnTo>
                      <a:pt x="90137" y="47360"/>
                    </a:lnTo>
                    <a:lnTo>
                      <a:pt x="0" y="171385"/>
                    </a:lnTo>
                    <a:lnTo>
                      <a:pt x="82730" y="211060"/>
                    </a:lnTo>
                    <a:lnTo>
                      <a:pt x="235921" y="99766"/>
                    </a:lnTo>
                    <a:close/>
                  </a:path>
                </a:pathLst>
              </a:custGeom>
              <a:solidFill>
                <a:srgbClr val="EF6F87"/>
              </a:solidFill>
              <a:ln w="45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0" b="1" noProof="0"/>
              </a:p>
            </p:txBody>
          </p:sp>
          <p:sp>
            <p:nvSpPr>
              <p:cNvPr id="245" name="Freeform 305">
                <a:extLst>
                  <a:ext uri="{FF2B5EF4-FFF2-40B4-BE49-F238E27FC236}">
                    <a16:creationId xmlns:a16="http://schemas.microsoft.com/office/drawing/2014/main" id="{4452440D-8020-9CDC-1F00-DBB0F13A835D}"/>
                  </a:ext>
                </a:extLst>
              </p:cNvPr>
              <p:cNvSpPr/>
              <p:nvPr/>
            </p:nvSpPr>
            <p:spPr>
              <a:xfrm>
                <a:off x="6370238" y="2874548"/>
                <a:ext cx="141247" cy="277355"/>
              </a:xfrm>
              <a:custGeom>
                <a:avLst/>
                <a:gdLst>
                  <a:gd name="connsiteX0" fmla="*/ 82730 w 141247"/>
                  <a:gd name="connsiteY0" fmla="*/ 39675 h 277355"/>
                  <a:gd name="connsiteX1" fmla="*/ 0 w 141247"/>
                  <a:gd name="connsiteY1" fmla="*/ 0 h 277355"/>
                  <a:gd name="connsiteX2" fmla="*/ 0 w 141247"/>
                  <a:gd name="connsiteY2" fmla="*/ 153330 h 277355"/>
                  <a:gd name="connsiteX3" fmla="*/ 90137 w 141247"/>
                  <a:gd name="connsiteY3" fmla="*/ 277355 h 277355"/>
                  <a:gd name="connsiteX4" fmla="*/ 141247 w 141247"/>
                  <a:gd name="connsiteY4" fmla="*/ 219764 h 277355"/>
                  <a:gd name="connsiteX5" fmla="*/ 82730 w 141247"/>
                  <a:gd name="connsiteY5" fmla="*/ 39675 h 277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1247" h="277355">
                    <a:moveTo>
                      <a:pt x="82730" y="39675"/>
                    </a:moveTo>
                    <a:lnTo>
                      <a:pt x="0" y="0"/>
                    </a:lnTo>
                    <a:lnTo>
                      <a:pt x="0" y="153330"/>
                    </a:lnTo>
                    <a:lnTo>
                      <a:pt x="90137" y="277355"/>
                    </a:lnTo>
                    <a:lnTo>
                      <a:pt x="141247" y="219764"/>
                    </a:lnTo>
                    <a:lnTo>
                      <a:pt x="82730" y="39675"/>
                    </a:lnTo>
                    <a:close/>
                  </a:path>
                </a:pathLst>
              </a:custGeom>
              <a:solidFill>
                <a:srgbClr val="E5536B"/>
              </a:solidFill>
              <a:ln w="45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0" b="1" noProof="0"/>
              </a:p>
            </p:txBody>
          </p:sp>
          <p:sp>
            <p:nvSpPr>
              <p:cNvPr id="246" name="Freeform 306">
                <a:extLst>
                  <a:ext uri="{FF2B5EF4-FFF2-40B4-BE49-F238E27FC236}">
                    <a16:creationId xmlns:a16="http://schemas.microsoft.com/office/drawing/2014/main" id="{78B50728-3DC6-F628-5CB5-5C3CF4AD3082}"/>
                  </a:ext>
                </a:extLst>
              </p:cNvPr>
              <p:cNvSpPr/>
              <p:nvPr/>
            </p:nvSpPr>
            <p:spPr>
              <a:xfrm>
                <a:off x="6606159" y="2703163"/>
                <a:ext cx="235920" cy="211060"/>
              </a:xfrm>
              <a:custGeom>
                <a:avLst/>
                <a:gdLst>
                  <a:gd name="connsiteX0" fmla="*/ 153191 w 235920"/>
                  <a:gd name="connsiteY0" fmla="*/ 211060 h 211060"/>
                  <a:gd name="connsiteX1" fmla="*/ 235921 w 235920"/>
                  <a:gd name="connsiteY1" fmla="*/ 171385 h 211060"/>
                  <a:gd name="connsiteX2" fmla="*/ 145830 w 235920"/>
                  <a:gd name="connsiteY2" fmla="*/ 47360 h 211060"/>
                  <a:gd name="connsiteX3" fmla="*/ 0 w 235920"/>
                  <a:gd name="connsiteY3" fmla="*/ 0 h 211060"/>
                  <a:gd name="connsiteX4" fmla="*/ 0 w 235920"/>
                  <a:gd name="connsiteY4" fmla="*/ 99766 h 211060"/>
                  <a:gd name="connsiteX5" fmla="*/ 153191 w 235920"/>
                  <a:gd name="connsiteY5" fmla="*/ 211060 h 211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5920" h="211060">
                    <a:moveTo>
                      <a:pt x="153191" y="211060"/>
                    </a:moveTo>
                    <a:lnTo>
                      <a:pt x="235921" y="171385"/>
                    </a:lnTo>
                    <a:lnTo>
                      <a:pt x="145830" y="47360"/>
                    </a:lnTo>
                    <a:lnTo>
                      <a:pt x="0" y="0"/>
                    </a:lnTo>
                    <a:lnTo>
                      <a:pt x="0" y="99766"/>
                    </a:lnTo>
                    <a:lnTo>
                      <a:pt x="153191" y="211060"/>
                    </a:lnTo>
                    <a:close/>
                  </a:path>
                </a:pathLst>
              </a:custGeom>
              <a:solidFill>
                <a:srgbClr val="E5536B"/>
              </a:solidFill>
              <a:ln w="45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0" b="1" noProof="0"/>
              </a:p>
            </p:txBody>
          </p:sp>
          <p:sp>
            <p:nvSpPr>
              <p:cNvPr id="247" name="Freeform 307">
                <a:extLst>
                  <a:ext uri="{FF2B5EF4-FFF2-40B4-BE49-F238E27FC236}">
                    <a16:creationId xmlns:a16="http://schemas.microsoft.com/office/drawing/2014/main" id="{062E750F-9A24-AF65-D967-3F3CD966C41E}"/>
                  </a:ext>
                </a:extLst>
              </p:cNvPr>
              <p:cNvSpPr/>
              <p:nvPr/>
            </p:nvSpPr>
            <p:spPr>
              <a:xfrm>
                <a:off x="6700833" y="2874548"/>
                <a:ext cx="141247" cy="277355"/>
              </a:xfrm>
              <a:custGeom>
                <a:avLst/>
                <a:gdLst>
                  <a:gd name="connsiteX0" fmla="*/ 58517 w 141247"/>
                  <a:gd name="connsiteY0" fmla="*/ 39675 h 277355"/>
                  <a:gd name="connsiteX1" fmla="*/ 0 w 141247"/>
                  <a:gd name="connsiteY1" fmla="*/ 219764 h 277355"/>
                  <a:gd name="connsiteX2" fmla="*/ 51156 w 141247"/>
                  <a:gd name="connsiteY2" fmla="*/ 277355 h 277355"/>
                  <a:gd name="connsiteX3" fmla="*/ 141247 w 141247"/>
                  <a:gd name="connsiteY3" fmla="*/ 153330 h 277355"/>
                  <a:gd name="connsiteX4" fmla="*/ 141247 w 141247"/>
                  <a:gd name="connsiteY4" fmla="*/ 0 h 277355"/>
                  <a:gd name="connsiteX5" fmla="*/ 58517 w 141247"/>
                  <a:gd name="connsiteY5" fmla="*/ 39675 h 277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1247" h="277355">
                    <a:moveTo>
                      <a:pt x="58517" y="39675"/>
                    </a:moveTo>
                    <a:lnTo>
                      <a:pt x="0" y="219764"/>
                    </a:lnTo>
                    <a:lnTo>
                      <a:pt x="51156" y="277355"/>
                    </a:lnTo>
                    <a:lnTo>
                      <a:pt x="141247" y="153330"/>
                    </a:lnTo>
                    <a:lnTo>
                      <a:pt x="141247" y="0"/>
                    </a:lnTo>
                    <a:lnTo>
                      <a:pt x="58517" y="39675"/>
                    </a:lnTo>
                    <a:close/>
                  </a:path>
                </a:pathLst>
              </a:custGeom>
              <a:solidFill>
                <a:srgbClr val="961D37"/>
              </a:solidFill>
              <a:ln w="45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0" b="1" noProof="0"/>
              </a:p>
            </p:txBody>
          </p:sp>
          <p:sp>
            <p:nvSpPr>
              <p:cNvPr id="248" name="Freeform 308">
                <a:extLst>
                  <a:ext uri="{FF2B5EF4-FFF2-40B4-BE49-F238E27FC236}">
                    <a16:creationId xmlns:a16="http://schemas.microsoft.com/office/drawing/2014/main" id="{D208B72D-7162-9E42-C788-8C3C6371A4E8}"/>
                  </a:ext>
                </a:extLst>
              </p:cNvPr>
              <p:cNvSpPr/>
              <p:nvPr/>
            </p:nvSpPr>
            <p:spPr>
              <a:xfrm>
                <a:off x="6460375" y="3094312"/>
                <a:ext cx="291614" cy="104951"/>
              </a:xfrm>
              <a:custGeom>
                <a:avLst/>
                <a:gdLst>
                  <a:gd name="connsiteX0" fmla="*/ 51110 w 291614"/>
                  <a:gd name="connsiteY0" fmla="*/ 0 h 104951"/>
                  <a:gd name="connsiteX1" fmla="*/ 0 w 291614"/>
                  <a:gd name="connsiteY1" fmla="*/ 57591 h 104951"/>
                  <a:gd name="connsiteX2" fmla="*/ 145784 w 291614"/>
                  <a:gd name="connsiteY2" fmla="*/ 104952 h 104951"/>
                  <a:gd name="connsiteX3" fmla="*/ 291614 w 291614"/>
                  <a:gd name="connsiteY3" fmla="*/ 57591 h 104951"/>
                  <a:gd name="connsiteX4" fmla="*/ 240458 w 291614"/>
                  <a:gd name="connsiteY4" fmla="*/ 0 h 104951"/>
                  <a:gd name="connsiteX5" fmla="*/ 51110 w 291614"/>
                  <a:gd name="connsiteY5" fmla="*/ 0 h 104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1614" h="104951">
                    <a:moveTo>
                      <a:pt x="51110" y="0"/>
                    </a:moveTo>
                    <a:lnTo>
                      <a:pt x="0" y="57591"/>
                    </a:lnTo>
                    <a:lnTo>
                      <a:pt x="145784" y="104952"/>
                    </a:lnTo>
                    <a:lnTo>
                      <a:pt x="291614" y="57591"/>
                    </a:lnTo>
                    <a:lnTo>
                      <a:pt x="240458" y="0"/>
                    </a:lnTo>
                    <a:lnTo>
                      <a:pt x="51110" y="0"/>
                    </a:lnTo>
                    <a:close/>
                  </a:path>
                </a:pathLst>
              </a:custGeom>
              <a:solidFill>
                <a:srgbClr val="AD253C"/>
              </a:solidFill>
              <a:ln w="45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0" b="1" noProof="0"/>
              </a:p>
            </p:txBody>
          </p:sp>
          <p:sp>
            <p:nvSpPr>
              <p:cNvPr id="249" name="Freeform 309">
                <a:extLst>
                  <a:ext uri="{FF2B5EF4-FFF2-40B4-BE49-F238E27FC236}">
                    <a16:creationId xmlns:a16="http://schemas.microsoft.com/office/drawing/2014/main" id="{243B0AD6-EF7E-2168-BED7-F58E19594523}"/>
                  </a:ext>
                </a:extLst>
              </p:cNvPr>
              <p:cNvSpPr/>
              <p:nvPr/>
            </p:nvSpPr>
            <p:spPr>
              <a:xfrm>
                <a:off x="5640624" y="2825151"/>
                <a:ext cx="4629" cy="4629"/>
              </a:xfrm>
              <a:custGeom>
                <a:avLst/>
                <a:gdLst>
                  <a:gd name="connsiteX0" fmla="*/ 0 w 4629"/>
                  <a:gd name="connsiteY0" fmla="*/ 0 h 4629"/>
                  <a:gd name="connsiteX1" fmla="*/ 0 w 4629"/>
                  <a:gd name="connsiteY1" fmla="*/ 0 h 4629"/>
                  <a:gd name="connsiteX2" fmla="*/ 0 w 4629"/>
                  <a:gd name="connsiteY2" fmla="*/ 0 h 4629"/>
                  <a:gd name="connsiteX3" fmla="*/ 0 w 4629"/>
                  <a:gd name="connsiteY3" fmla="*/ 0 h 4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29" h="4629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536B"/>
              </a:solidFill>
              <a:ln w="45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0" b="1" noProof="0"/>
              </a:p>
            </p:txBody>
          </p:sp>
          <p:sp>
            <p:nvSpPr>
              <p:cNvPr id="250" name="Freeform 310">
                <a:extLst>
                  <a:ext uri="{FF2B5EF4-FFF2-40B4-BE49-F238E27FC236}">
                    <a16:creationId xmlns:a16="http://schemas.microsoft.com/office/drawing/2014/main" id="{5DD27EF3-A91C-54E4-E331-6736076EF29A}"/>
                  </a:ext>
                </a:extLst>
              </p:cNvPr>
              <p:cNvSpPr/>
              <p:nvPr/>
            </p:nvSpPr>
            <p:spPr>
              <a:xfrm>
                <a:off x="6070245" y="2825151"/>
                <a:ext cx="46" cy="4629"/>
              </a:xfrm>
              <a:custGeom>
                <a:avLst/>
                <a:gdLst>
                  <a:gd name="connsiteX0" fmla="*/ 46 w 46"/>
                  <a:gd name="connsiteY0" fmla="*/ 0 h 4629"/>
                  <a:gd name="connsiteX1" fmla="*/ 46 w 46"/>
                  <a:gd name="connsiteY1" fmla="*/ 0 h 4629"/>
                  <a:gd name="connsiteX2" fmla="*/ 0 w 46"/>
                  <a:gd name="connsiteY2" fmla="*/ 0 h 4629"/>
                  <a:gd name="connsiteX3" fmla="*/ 46 w 46"/>
                  <a:gd name="connsiteY3" fmla="*/ 0 h 4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" h="4629">
                    <a:moveTo>
                      <a:pt x="46" y="0"/>
                    </a:moveTo>
                    <a:lnTo>
                      <a:pt x="46" y="0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961D37"/>
              </a:solidFill>
              <a:ln w="45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0" b="1" noProof="0"/>
              </a:p>
            </p:txBody>
          </p:sp>
          <p:sp>
            <p:nvSpPr>
              <p:cNvPr id="251" name="Freeform 311">
                <a:extLst>
                  <a:ext uri="{FF2B5EF4-FFF2-40B4-BE49-F238E27FC236}">
                    <a16:creationId xmlns:a16="http://schemas.microsoft.com/office/drawing/2014/main" id="{E3A9AC2F-C552-AF07-F7F0-32A8439C7627}"/>
                  </a:ext>
                </a:extLst>
              </p:cNvPr>
              <p:cNvSpPr/>
              <p:nvPr/>
            </p:nvSpPr>
            <p:spPr>
              <a:xfrm>
                <a:off x="5946775" y="3041211"/>
                <a:ext cx="494480" cy="689522"/>
              </a:xfrm>
              <a:custGeom>
                <a:avLst/>
                <a:gdLst>
                  <a:gd name="connsiteX0" fmla="*/ 494480 w 494480"/>
                  <a:gd name="connsiteY0" fmla="*/ 0 h 689522"/>
                  <a:gd name="connsiteX1" fmla="*/ 349252 w 494480"/>
                  <a:gd name="connsiteY1" fmla="*/ 79535 h 689522"/>
                  <a:gd name="connsiteX2" fmla="*/ 138701 w 494480"/>
                  <a:gd name="connsiteY2" fmla="*/ 410038 h 689522"/>
                  <a:gd name="connsiteX3" fmla="*/ 0 w 494480"/>
                  <a:gd name="connsiteY3" fmla="*/ 689522 h 6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4480" h="689522">
                    <a:moveTo>
                      <a:pt x="494480" y="0"/>
                    </a:moveTo>
                    <a:cubicBezTo>
                      <a:pt x="494480" y="0"/>
                      <a:pt x="454296" y="20416"/>
                      <a:pt x="349252" y="79535"/>
                    </a:cubicBezTo>
                    <a:cubicBezTo>
                      <a:pt x="244208" y="138654"/>
                      <a:pt x="177496" y="331891"/>
                      <a:pt x="138701" y="410038"/>
                    </a:cubicBezTo>
                    <a:cubicBezTo>
                      <a:pt x="99952" y="488138"/>
                      <a:pt x="0" y="689522"/>
                      <a:pt x="0" y="689522"/>
                    </a:cubicBezTo>
                  </a:path>
                </a:pathLst>
              </a:custGeom>
              <a:noFill/>
              <a:ln w="38100" cap="rnd">
                <a:gradFill>
                  <a:gsLst>
                    <a:gs pos="60000">
                      <a:srgbClr val="0C632C"/>
                    </a:gs>
                    <a:gs pos="0">
                      <a:srgbClr val="640001"/>
                    </a:gs>
                  </a:gsLst>
                  <a:lin ang="5400000" scaled="1"/>
                </a:gra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0" b="1" noProof="0"/>
              </a:p>
            </p:txBody>
          </p:sp>
          <p:sp>
            <p:nvSpPr>
              <p:cNvPr id="252" name="Freeform 312">
                <a:extLst>
                  <a:ext uri="{FF2B5EF4-FFF2-40B4-BE49-F238E27FC236}">
                    <a16:creationId xmlns:a16="http://schemas.microsoft.com/office/drawing/2014/main" id="{5703B317-F995-9862-B4A8-92CCB4AF3B0E}"/>
                  </a:ext>
                </a:extLst>
              </p:cNvPr>
              <p:cNvSpPr/>
              <p:nvPr/>
            </p:nvSpPr>
            <p:spPr>
              <a:xfrm>
                <a:off x="5737057" y="3518608"/>
                <a:ext cx="401611" cy="424111"/>
              </a:xfrm>
              <a:custGeom>
                <a:avLst/>
                <a:gdLst>
                  <a:gd name="connsiteX0" fmla="*/ 0 w 401611"/>
                  <a:gd name="connsiteY0" fmla="*/ 152636 h 424111"/>
                  <a:gd name="connsiteX1" fmla="*/ 333002 w 401611"/>
                  <a:gd name="connsiteY1" fmla="*/ 424111 h 424111"/>
                  <a:gd name="connsiteX2" fmla="*/ 401612 w 401611"/>
                  <a:gd name="connsiteY2" fmla="*/ 0 h 424111"/>
                  <a:gd name="connsiteX3" fmla="*/ 401612 w 401611"/>
                  <a:gd name="connsiteY3" fmla="*/ 0 h 424111"/>
                  <a:gd name="connsiteX4" fmla="*/ 0 w 401611"/>
                  <a:gd name="connsiteY4" fmla="*/ 152636 h 424111"/>
                  <a:gd name="connsiteX5" fmla="*/ 0 w 401611"/>
                  <a:gd name="connsiteY5" fmla="*/ 152636 h 42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1611" h="424111">
                    <a:moveTo>
                      <a:pt x="0" y="152636"/>
                    </a:moveTo>
                    <a:lnTo>
                      <a:pt x="333002" y="424111"/>
                    </a:lnTo>
                    <a:lnTo>
                      <a:pt x="401612" y="0"/>
                    </a:lnTo>
                    <a:lnTo>
                      <a:pt x="401612" y="0"/>
                    </a:lnTo>
                    <a:lnTo>
                      <a:pt x="0" y="152636"/>
                    </a:lnTo>
                    <a:lnTo>
                      <a:pt x="0" y="152636"/>
                    </a:lnTo>
                    <a:close/>
                  </a:path>
                </a:pathLst>
              </a:custGeom>
              <a:solidFill>
                <a:srgbClr val="00D298"/>
              </a:solidFill>
              <a:ln w="45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0" b="1" noProof="0"/>
              </a:p>
            </p:txBody>
          </p:sp>
          <p:sp>
            <p:nvSpPr>
              <p:cNvPr id="253" name="Freeform 313">
                <a:extLst>
                  <a:ext uri="{FF2B5EF4-FFF2-40B4-BE49-F238E27FC236}">
                    <a16:creationId xmlns:a16="http://schemas.microsoft.com/office/drawing/2014/main" id="{66ECAD74-4BA7-D824-07A7-7A9469C7EAF9}"/>
                  </a:ext>
                </a:extLst>
              </p:cNvPr>
              <p:cNvSpPr/>
              <p:nvPr/>
            </p:nvSpPr>
            <p:spPr>
              <a:xfrm>
                <a:off x="5737057" y="3478979"/>
                <a:ext cx="401611" cy="192264"/>
              </a:xfrm>
              <a:custGeom>
                <a:avLst/>
                <a:gdLst>
                  <a:gd name="connsiteX0" fmla="*/ 401612 w 401611"/>
                  <a:gd name="connsiteY0" fmla="*/ 39629 h 192264"/>
                  <a:gd name="connsiteX1" fmla="*/ 156756 w 401611"/>
                  <a:gd name="connsiteY1" fmla="*/ 0 h 192264"/>
                  <a:gd name="connsiteX2" fmla="*/ 0 w 401611"/>
                  <a:gd name="connsiteY2" fmla="*/ 192264 h 192264"/>
                  <a:gd name="connsiteX3" fmla="*/ 401612 w 401611"/>
                  <a:gd name="connsiteY3" fmla="*/ 39629 h 192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1611" h="192264">
                    <a:moveTo>
                      <a:pt x="401612" y="39629"/>
                    </a:moveTo>
                    <a:lnTo>
                      <a:pt x="156756" y="0"/>
                    </a:lnTo>
                    <a:lnTo>
                      <a:pt x="0" y="192264"/>
                    </a:lnTo>
                    <a:lnTo>
                      <a:pt x="401612" y="39629"/>
                    </a:lnTo>
                    <a:close/>
                  </a:path>
                </a:pathLst>
              </a:custGeom>
              <a:solidFill>
                <a:srgbClr val="00FFDE"/>
              </a:solidFill>
              <a:ln w="45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0" b="1" noProof="0"/>
              </a:p>
            </p:txBody>
          </p:sp>
          <p:sp>
            <p:nvSpPr>
              <p:cNvPr id="254" name="Freeform 314">
                <a:extLst>
                  <a:ext uri="{FF2B5EF4-FFF2-40B4-BE49-F238E27FC236}">
                    <a16:creationId xmlns:a16="http://schemas.microsoft.com/office/drawing/2014/main" id="{3179AD5E-975D-4F72-8192-4B8FD838496C}"/>
                  </a:ext>
                </a:extLst>
              </p:cNvPr>
              <p:cNvSpPr/>
              <p:nvPr/>
            </p:nvSpPr>
            <p:spPr>
              <a:xfrm>
                <a:off x="5737057" y="3671244"/>
                <a:ext cx="333002" cy="271475"/>
              </a:xfrm>
              <a:custGeom>
                <a:avLst/>
                <a:gdLst>
                  <a:gd name="connsiteX0" fmla="*/ 0 w 333002"/>
                  <a:gd name="connsiteY0" fmla="*/ 0 h 271475"/>
                  <a:gd name="connsiteX1" fmla="*/ 0 w 333002"/>
                  <a:gd name="connsiteY1" fmla="*/ 0 h 271475"/>
                  <a:gd name="connsiteX2" fmla="*/ 88146 w 333002"/>
                  <a:gd name="connsiteY2" fmla="*/ 231847 h 271475"/>
                  <a:gd name="connsiteX3" fmla="*/ 333002 w 333002"/>
                  <a:gd name="connsiteY3" fmla="*/ 271476 h 271475"/>
                  <a:gd name="connsiteX4" fmla="*/ 0 w 333002"/>
                  <a:gd name="connsiteY4" fmla="*/ 0 h 27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002" h="271475">
                    <a:moveTo>
                      <a:pt x="0" y="0"/>
                    </a:moveTo>
                    <a:lnTo>
                      <a:pt x="0" y="0"/>
                    </a:lnTo>
                    <a:lnTo>
                      <a:pt x="88146" y="231847"/>
                    </a:lnTo>
                    <a:lnTo>
                      <a:pt x="333002" y="2714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6C2"/>
              </a:solidFill>
              <a:ln w="45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0" b="1" noProof="0"/>
              </a:p>
            </p:txBody>
          </p:sp>
          <p:sp>
            <p:nvSpPr>
              <p:cNvPr id="255" name="Freeform 315">
                <a:extLst>
                  <a:ext uri="{FF2B5EF4-FFF2-40B4-BE49-F238E27FC236}">
                    <a16:creationId xmlns:a16="http://schemas.microsoft.com/office/drawing/2014/main" id="{33BBB647-27D1-ED69-03BC-17318E7877DE}"/>
                  </a:ext>
                </a:extLst>
              </p:cNvPr>
              <p:cNvSpPr/>
              <p:nvPr/>
            </p:nvSpPr>
            <p:spPr>
              <a:xfrm>
                <a:off x="6070060" y="3518608"/>
                <a:ext cx="156755" cy="424111"/>
              </a:xfrm>
              <a:custGeom>
                <a:avLst/>
                <a:gdLst>
                  <a:gd name="connsiteX0" fmla="*/ 0 w 156755"/>
                  <a:gd name="connsiteY0" fmla="*/ 424111 h 424111"/>
                  <a:gd name="connsiteX1" fmla="*/ 156756 w 156755"/>
                  <a:gd name="connsiteY1" fmla="*/ 231893 h 424111"/>
                  <a:gd name="connsiteX2" fmla="*/ 68610 w 156755"/>
                  <a:gd name="connsiteY2" fmla="*/ 0 h 424111"/>
                  <a:gd name="connsiteX3" fmla="*/ 68610 w 156755"/>
                  <a:gd name="connsiteY3" fmla="*/ 0 h 424111"/>
                  <a:gd name="connsiteX4" fmla="*/ 0 w 156755"/>
                  <a:gd name="connsiteY4" fmla="*/ 424111 h 42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755" h="424111">
                    <a:moveTo>
                      <a:pt x="0" y="424111"/>
                    </a:moveTo>
                    <a:lnTo>
                      <a:pt x="156756" y="231893"/>
                    </a:lnTo>
                    <a:lnTo>
                      <a:pt x="68610" y="0"/>
                    </a:lnTo>
                    <a:lnTo>
                      <a:pt x="68610" y="0"/>
                    </a:lnTo>
                    <a:lnTo>
                      <a:pt x="0" y="424111"/>
                    </a:lnTo>
                    <a:close/>
                  </a:path>
                </a:pathLst>
              </a:custGeom>
              <a:solidFill>
                <a:srgbClr val="00C08E"/>
              </a:solidFill>
              <a:ln w="45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0" b="1" noProof="0"/>
              </a:p>
            </p:txBody>
          </p:sp>
        </p:grpSp>
        <p:sp>
          <p:nvSpPr>
            <p:cNvPr id="256" name="Arc 255">
              <a:extLst>
                <a:ext uri="{FF2B5EF4-FFF2-40B4-BE49-F238E27FC236}">
                  <a16:creationId xmlns:a16="http://schemas.microsoft.com/office/drawing/2014/main" id="{AF63BFE1-F417-AE09-9706-8E6D537A9BCF}"/>
                </a:ext>
              </a:extLst>
            </p:cNvPr>
            <p:cNvSpPr/>
            <p:nvPr/>
          </p:nvSpPr>
          <p:spPr>
            <a:xfrm rot="17231510">
              <a:off x="8509296" y="2101086"/>
              <a:ext cx="1362955" cy="706872"/>
            </a:xfrm>
            <a:prstGeom prst="arc">
              <a:avLst>
                <a:gd name="adj1" fmla="val 12051784"/>
                <a:gd name="adj2" fmla="val 1059407"/>
              </a:avLst>
            </a:prstGeom>
            <a:ln w="38100" cap="rnd">
              <a:solidFill>
                <a:schemeClr val="bg1"/>
              </a:solidFill>
              <a:tailEnd type="triangle"/>
            </a:ln>
          </p:spPr>
          <p:style>
            <a:lnRef idx="1">
              <a:srgbClr val="BE2BBB"/>
            </a:lnRef>
            <a:fillRef idx="0">
              <a:schemeClr val="accent1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noProof="0"/>
            </a:p>
          </p:txBody>
        </p:sp>
        <p:sp>
          <p:nvSpPr>
            <p:cNvPr id="259" name="Triangle 755">
              <a:extLst>
                <a:ext uri="{FF2B5EF4-FFF2-40B4-BE49-F238E27FC236}">
                  <a16:creationId xmlns:a16="http://schemas.microsoft.com/office/drawing/2014/main" id="{AD1C0599-011D-C605-C4AA-8D2A59A0D6A3}"/>
                </a:ext>
              </a:extLst>
            </p:cNvPr>
            <p:cNvSpPr/>
            <p:nvPr/>
          </p:nvSpPr>
          <p:spPr>
            <a:xfrm rot="3173772">
              <a:off x="9921371" y="3101682"/>
              <a:ext cx="153485" cy="973957"/>
            </a:xfrm>
            <a:prstGeom prst="triangle">
              <a:avLst/>
            </a:prstGeom>
            <a:solidFill>
              <a:srgbClr val="BE2BBB"/>
            </a:solidFill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2800" b="1" noProof="0"/>
            </a:p>
          </p:txBody>
        </p:sp>
        <p:pic>
          <p:nvPicPr>
            <p:cNvPr id="260" name="Picture 259">
              <a:extLst>
                <a:ext uri="{FF2B5EF4-FFF2-40B4-BE49-F238E27FC236}">
                  <a16:creationId xmlns:a16="http://schemas.microsoft.com/office/drawing/2014/main" id="{BD83A62A-C98B-35BE-D237-3B497021F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artisticPlasticWrap smoothness="1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9790353">
              <a:off x="9212467" y="3246767"/>
              <a:ext cx="828699" cy="1221942"/>
            </a:xfrm>
            <a:prstGeom prst="rect">
              <a:avLst/>
            </a:prstGeom>
            <a:effectLst>
              <a:softEdge rad="0"/>
            </a:effectLst>
          </p:spPr>
        </p:pic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3ED1050F-0E3D-08FA-FEFD-288E6EE5EA0E}"/>
                </a:ext>
              </a:extLst>
            </p:cNvPr>
            <p:cNvGrpSpPr/>
            <p:nvPr/>
          </p:nvGrpSpPr>
          <p:grpSpPr>
            <a:xfrm>
              <a:off x="8213817" y="4041130"/>
              <a:ext cx="835993" cy="326446"/>
              <a:chOff x="9729085" y="3859368"/>
              <a:chExt cx="626053" cy="252922"/>
            </a:xfrm>
          </p:grpSpPr>
          <p:cxnSp>
            <p:nvCxnSpPr>
              <p:cNvPr id="262" name="Straight Arrow Connector 261">
                <a:extLst>
                  <a:ext uri="{FF2B5EF4-FFF2-40B4-BE49-F238E27FC236}">
                    <a16:creationId xmlns:a16="http://schemas.microsoft.com/office/drawing/2014/main" id="{ED348AEF-4D52-666B-D9ED-612A894D5B0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729085" y="3859368"/>
                <a:ext cx="238919" cy="207191"/>
              </a:xfrm>
              <a:prstGeom prst="straightConnector1">
                <a:avLst/>
              </a:prstGeom>
              <a:ln w="12700" cap="rnd">
                <a:solidFill>
                  <a:schemeClr val="bg1"/>
                </a:solidFill>
                <a:headEnd type="none"/>
                <a:tailEnd type="oval" w="sm" len="sm"/>
              </a:ln>
            </p:spPr>
            <p:style>
              <a:lnRef idx="1">
                <a:srgbClr val="BE2BBB"/>
              </a:lnRef>
              <a:fillRef idx="0">
                <a:schemeClr val="accent1"/>
              </a:fillRef>
              <a:effectRef idx="0">
                <a:srgbClr val="000000"/>
              </a:effectRef>
              <a:fontRef idx="minor">
                <a:schemeClr val="lt1"/>
              </a:fontRef>
            </p:style>
          </p:cxnSp>
          <p:sp>
            <p:nvSpPr>
              <p:cNvPr id="263" name="Rectangle: Rounded Corners 816">
                <a:extLst>
                  <a:ext uri="{FF2B5EF4-FFF2-40B4-BE49-F238E27FC236}">
                    <a16:creationId xmlns:a16="http://schemas.microsoft.com/office/drawing/2014/main" id="{B4596FBD-53FD-4BB3-F47D-D8447C7C291A}"/>
                  </a:ext>
                </a:extLst>
              </p:cNvPr>
              <p:cNvSpPr/>
              <p:nvPr/>
            </p:nvSpPr>
            <p:spPr>
              <a:xfrm>
                <a:off x="9867268" y="3983598"/>
                <a:ext cx="487870" cy="128692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 w="9525">
                <a:solidFill>
                  <a:schemeClr val="bg1"/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rebuchet MS" panose="020B0703020202090204" pitchFamily="34" charset="0"/>
                  </a:rPr>
                  <a:t>RBX1</a:t>
                </a:r>
                <a:endPara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5D111FA5-707A-9F42-9192-392B65A2DA95}"/>
                </a:ext>
              </a:extLst>
            </p:cNvPr>
            <p:cNvGrpSpPr/>
            <p:nvPr/>
          </p:nvGrpSpPr>
          <p:grpSpPr>
            <a:xfrm>
              <a:off x="7944157" y="3540451"/>
              <a:ext cx="649517" cy="205666"/>
              <a:chOff x="9323471" y="3822253"/>
              <a:chExt cx="486407" cy="159345"/>
            </a:xfrm>
          </p:grpSpPr>
          <p:cxnSp>
            <p:nvCxnSpPr>
              <p:cNvPr id="265" name="Straight Arrow Connector 264">
                <a:extLst>
                  <a:ext uri="{FF2B5EF4-FFF2-40B4-BE49-F238E27FC236}">
                    <a16:creationId xmlns:a16="http://schemas.microsoft.com/office/drawing/2014/main" id="{540EC9E9-8EBB-842D-F6E2-FF9CD2DC5F01}"/>
                  </a:ext>
                </a:extLst>
              </p:cNvPr>
              <p:cNvCxnSpPr>
                <a:cxnSpLocks/>
                <a:stCxn id="266" idx="3"/>
              </p:cNvCxnSpPr>
              <p:nvPr/>
            </p:nvCxnSpPr>
            <p:spPr>
              <a:xfrm>
                <a:off x="9659244" y="3886599"/>
                <a:ext cx="150634" cy="94999"/>
              </a:xfrm>
              <a:prstGeom prst="straightConnector1">
                <a:avLst/>
              </a:prstGeom>
              <a:ln w="12700" cap="rnd">
                <a:solidFill>
                  <a:schemeClr val="bg1"/>
                </a:solidFill>
                <a:headEnd type="none"/>
                <a:tailEnd type="oval" w="sm" len="sm"/>
              </a:ln>
            </p:spPr>
            <p:style>
              <a:lnRef idx="1">
                <a:srgbClr val="BE2BBB"/>
              </a:lnRef>
              <a:fillRef idx="0">
                <a:schemeClr val="accent1"/>
              </a:fillRef>
              <a:effectRef idx="0">
                <a:srgbClr val="000000"/>
              </a:effectRef>
              <a:fontRef idx="minor">
                <a:schemeClr val="lt1"/>
              </a:fontRef>
            </p:style>
          </p:cxnSp>
          <p:sp>
            <p:nvSpPr>
              <p:cNvPr id="266" name="Rectangle: Rounded Corners 816">
                <a:extLst>
                  <a:ext uri="{FF2B5EF4-FFF2-40B4-BE49-F238E27FC236}">
                    <a16:creationId xmlns:a16="http://schemas.microsoft.com/office/drawing/2014/main" id="{3F960EAB-E657-6DFB-19B5-D0E10D533344}"/>
                  </a:ext>
                </a:extLst>
              </p:cNvPr>
              <p:cNvSpPr/>
              <p:nvPr/>
            </p:nvSpPr>
            <p:spPr>
              <a:xfrm>
                <a:off x="9323471" y="3822253"/>
                <a:ext cx="335773" cy="128692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 w="9525">
                <a:solidFill>
                  <a:schemeClr val="bg1"/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900" b="1" noProof="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E3</a:t>
                </a:r>
                <a:endPara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CD0FB6AD-0796-1EE5-2AB4-DFDDA523681D}"/>
                </a:ext>
              </a:extLst>
            </p:cNvPr>
            <p:cNvGrpSpPr/>
            <p:nvPr/>
          </p:nvGrpSpPr>
          <p:grpSpPr>
            <a:xfrm>
              <a:off x="6535178" y="3820645"/>
              <a:ext cx="608052" cy="467294"/>
              <a:chOff x="8447171" y="4195449"/>
              <a:chExt cx="455354" cy="362048"/>
            </a:xfrm>
          </p:grpSpPr>
          <p:cxnSp>
            <p:nvCxnSpPr>
              <p:cNvPr id="268" name="Straight Arrow Connector 267">
                <a:extLst>
                  <a:ext uri="{FF2B5EF4-FFF2-40B4-BE49-F238E27FC236}">
                    <a16:creationId xmlns:a16="http://schemas.microsoft.com/office/drawing/2014/main" id="{415D02BF-892F-CE24-CF7E-6186CD90CA80}"/>
                  </a:ext>
                </a:extLst>
              </p:cNvPr>
              <p:cNvCxnSpPr>
                <a:cxnSpLocks/>
                <a:stCxn id="269" idx="0"/>
              </p:cNvCxnSpPr>
              <p:nvPr/>
            </p:nvCxnSpPr>
            <p:spPr>
              <a:xfrm flipV="1">
                <a:off x="8674848" y="4195449"/>
                <a:ext cx="201799" cy="233356"/>
              </a:xfrm>
              <a:prstGeom prst="straightConnector1">
                <a:avLst/>
              </a:prstGeom>
              <a:ln w="12700" cap="rnd">
                <a:solidFill>
                  <a:schemeClr val="bg1"/>
                </a:solidFill>
                <a:headEnd type="none"/>
                <a:tailEnd type="oval" w="sm" len="sm"/>
              </a:ln>
            </p:spPr>
            <p:style>
              <a:lnRef idx="1">
                <a:srgbClr val="BE2BBB"/>
              </a:lnRef>
              <a:fillRef idx="0">
                <a:schemeClr val="accent1"/>
              </a:fillRef>
              <a:effectRef idx="0">
                <a:srgbClr val="000000"/>
              </a:effectRef>
              <a:fontRef idx="minor">
                <a:schemeClr val="lt1"/>
              </a:fontRef>
            </p:style>
          </p:cxnSp>
          <p:sp>
            <p:nvSpPr>
              <p:cNvPr id="269" name="Rectangle: Rounded Corners 816">
                <a:extLst>
                  <a:ext uri="{FF2B5EF4-FFF2-40B4-BE49-F238E27FC236}">
                    <a16:creationId xmlns:a16="http://schemas.microsoft.com/office/drawing/2014/main" id="{F66259A8-A7CE-1893-BC65-F4B574B081C1}"/>
                  </a:ext>
                </a:extLst>
              </p:cNvPr>
              <p:cNvSpPr/>
              <p:nvPr/>
            </p:nvSpPr>
            <p:spPr>
              <a:xfrm>
                <a:off x="8447171" y="4428805"/>
                <a:ext cx="455354" cy="128692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 w="9525">
                <a:solidFill>
                  <a:schemeClr val="bg1"/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900" b="1" noProof="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DDB1</a:t>
                </a:r>
                <a:endPara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273" name="Group 272">
              <a:extLst>
                <a:ext uri="{FF2B5EF4-FFF2-40B4-BE49-F238E27FC236}">
                  <a16:creationId xmlns:a16="http://schemas.microsoft.com/office/drawing/2014/main" id="{1805CF97-072A-43E0-C3FE-15AD08C3423C}"/>
                </a:ext>
              </a:extLst>
            </p:cNvPr>
            <p:cNvGrpSpPr/>
            <p:nvPr/>
          </p:nvGrpSpPr>
          <p:grpSpPr>
            <a:xfrm>
              <a:off x="8665906" y="3089630"/>
              <a:ext cx="472723" cy="326952"/>
              <a:chOff x="9893621" y="3554515"/>
              <a:chExt cx="354010" cy="253314"/>
            </a:xfrm>
          </p:grpSpPr>
          <p:cxnSp>
            <p:nvCxnSpPr>
              <p:cNvPr id="274" name="Straight Arrow Connector 273">
                <a:extLst>
                  <a:ext uri="{FF2B5EF4-FFF2-40B4-BE49-F238E27FC236}">
                    <a16:creationId xmlns:a16="http://schemas.microsoft.com/office/drawing/2014/main" id="{E97D8450-EA6A-0B92-515F-EF5DC07956F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929345" y="3554515"/>
                <a:ext cx="162547" cy="215970"/>
              </a:xfrm>
              <a:prstGeom prst="straightConnector1">
                <a:avLst/>
              </a:prstGeom>
              <a:ln w="12700" cap="rnd">
                <a:solidFill>
                  <a:schemeClr val="bg1"/>
                </a:solidFill>
                <a:headEnd type="none"/>
                <a:tailEnd type="oval" w="sm" len="sm"/>
              </a:ln>
            </p:spPr>
            <p:style>
              <a:lnRef idx="1">
                <a:srgbClr val="BE2BBB"/>
              </a:lnRef>
              <a:fillRef idx="0">
                <a:schemeClr val="accent1"/>
              </a:fillRef>
              <a:effectRef idx="0">
                <a:srgbClr val="000000"/>
              </a:effectRef>
              <a:fontRef idx="minor">
                <a:schemeClr val="lt1"/>
              </a:fontRef>
            </p:style>
          </p:cxnSp>
          <p:sp>
            <p:nvSpPr>
              <p:cNvPr id="275" name="Rectangle: Rounded Corners 816">
                <a:extLst>
                  <a:ext uri="{FF2B5EF4-FFF2-40B4-BE49-F238E27FC236}">
                    <a16:creationId xmlns:a16="http://schemas.microsoft.com/office/drawing/2014/main" id="{AA7BBD94-EA8E-DD27-534C-0DAA705E993C}"/>
                  </a:ext>
                </a:extLst>
              </p:cNvPr>
              <p:cNvSpPr/>
              <p:nvPr/>
            </p:nvSpPr>
            <p:spPr>
              <a:xfrm>
                <a:off x="9893621" y="3679137"/>
                <a:ext cx="354010" cy="128692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 w="9525">
                <a:solidFill>
                  <a:schemeClr val="bg1"/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900" b="1" noProof="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Ub</a:t>
                </a:r>
                <a:endPara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276" name="Group 275">
              <a:extLst>
                <a:ext uri="{FF2B5EF4-FFF2-40B4-BE49-F238E27FC236}">
                  <a16:creationId xmlns:a16="http://schemas.microsoft.com/office/drawing/2014/main" id="{6C697AD4-210D-CC51-C45C-B42848A0B4C3}"/>
                </a:ext>
              </a:extLst>
            </p:cNvPr>
            <p:cNvGrpSpPr/>
            <p:nvPr/>
          </p:nvGrpSpPr>
          <p:grpSpPr>
            <a:xfrm>
              <a:off x="8170703" y="2293777"/>
              <a:ext cx="621546" cy="404583"/>
              <a:chOff x="9765218" y="2966771"/>
              <a:chExt cx="465460" cy="313461"/>
            </a:xfrm>
          </p:grpSpPr>
          <p:cxnSp>
            <p:nvCxnSpPr>
              <p:cNvPr id="277" name="Straight Arrow Connector 276">
                <a:extLst>
                  <a:ext uri="{FF2B5EF4-FFF2-40B4-BE49-F238E27FC236}">
                    <a16:creationId xmlns:a16="http://schemas.microsoft.com/office/drawing/2014/main" id="{D8E528EB-3D90-6AEF-05EC-97B8CEEBBFB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765218" y="3020175"/>
                <a:ext cx="174040" cy="260057"/>
              </a:xfrm>
              <a:prstGeom prst="straightConnector1">
                <a:avLst/>
              </a:prstGeom>
              <a:ln w="12700" cap="rnd">
                <a:solidFill>
                  <a:schemeClr val="bg1"/>
                </a:solidFill>
                <a:headEnd type="none"/>
                <a:tailEnd type="oval" w="sm" len="sm"/>
              </a:ln>
            </p:spPr>
            <p:style>
              <a:lnRef idx="1">
                <a:srgbClr val="BE2BBB"/>
              </a:lnRef>
              <a:fillRef idx="0">
                <a:schemeClr val="accent1"/>
              </a:fillRef>
              <a:effectRef idx="0">
                <a:srgbClr val="000000"/>
              </a:effectRef>
              <a:fontRef idx="minor">
                <a:schemeClr val="lt1"/>
              </a:fontRef>
            </p:style>
          </p:cxnSp>
          <p:sp>
            <p:nvSpPr>
              <p:cNvPr id="278" name="Rectangle: Rounded Corners 816">
                <a:extLst>
                  <a:ext uri="{FF2B5EF4-FFF2-40B4-BE49-F238E27FC236}">
                    <a16:creationId xmlns:a16="http://schemas.microsoft.com/office/drawing/2014/main" id="{483D1D2D-848B-C1C4-27C1-0714711BD04D}"/>
                  </a:ext>
                </a:extLst>
              </p:cNvPr>
              <p:cNvSpPr/>
              <p:nvPr/>
            </p:nvSpPr>
            <p:spPr>
              <a:xfrm>
                <a:off x="9810776" y="2966771"/>
                <a:ext cx="419902" cy="128692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 w="9525">
                <a:solidFill>
                  <a:schemeClr val="bg1"/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900" b="1" noProof="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BCL6</a:t>
                </a:r>
                <a:endPara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279" name="Group 278">
              <a:extLst>
                <a:ext uri="{FF2B5EF4-FFF2-40B4-BE49-F238E27FC236}">
                  <a16:creationId xmlns:a16="http://schemas.microsoft.com/office/drawing/2014/main" id="{84F90CE1-9090-A600-B69F-9F033E9165D5}"/>
                </a:ext>
              </a:extLst>
            </p:cNvPr>
            <p:cNvGrpSpPr/>
            <p:nvPr/>
          </p:nvGrpSpPr>
          <p:grpSpPr>
            <a:xfrm>
              <a:off x="6590370" y="2651680"/>
              <a:ext cx="628687" cy="397868"/>
              <a:chOff x="8450565" y="3040843"/>
              <a:chExt cx="470806" cy="308257"/>
            </a:xfrm>
          </p:grpSpPr>
          <p:cxnSp>
            <p:nvCxnSpPr>
              <p:cNvPr id="280" name="Straight Arrow Connector 279">
                <a:extLst>
                  <a:ext uri="{FF2B5EF4-FFF2-40B4-BE49-F238E27FC236}">
                    <a16:creationId xmlns:a16="http://schemas.microsoft.com/office/drawing/2014/main" id="{28D776B0-E8CF-6C67-C228-433DE98095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51974" y="3115616"/>
                <a:ext cx="173226" cy="233484"/>
              </a:xfrm>
              <a:prstGeom prst="straightConnector1">
                <a:avLst/>
              </a:prstGeom>
              <a:ln w="12700" cap="rnd">
                <a:solidFill>
                  <a:schemeClr val="bg1"/>
                </a:solidFill>
                <a:headEnd type="none"/>
                <a:tailEnd type="oval" w="sm" len="sm"/>
              </a:ln>
            </p:spPr>
            <p:style>
              <a:lnRef idx="1">
                <a:srgbClr val="BE2BBB"/>
              </a:lnRef>
              <a:fillRef idx="0">
                <a:schemeClr val="accent1"/>
              </a:fillRef>
              <a:effectRef idx="0">
                <a:srgbClr val="000000"/>
              </a:effectRef>
              <a:fontRef idx="minor">
                <a:schemeClr val="lt1"/>
              </a:fontRef>
            </p:style>
          </p:cxnSp>
          <p:sp>
            <p:nvSpPr>
              <p:cNvPr id="281" name="Rectangle: Rounded Corners 816">
                <a:extLst>
                  <a:ext uri="{FF2B5EF4-FFF2-40B4-BE49-F238E27FC236}">
                    <a16:creationId xmlns:a16="http://schemas.microsoft.com/office/drawing/2014/main" id="{75921802-4D63-D612-B119-FCC613A27D07}"/>
                  </a:ext>
                </a:extLst>
              </p:cNvPr>
              <p:cNvSpPr/>
              <p:nvPr/>
            </p:nvSpPr>
            <p:spPr>
              <a:xfrm>
                <a:off x="8450565" y="3040843"/>
                <a:ext cx="470806" cy="128692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 w="9525">
                <a:solidFill>
                  <a:schemeClr val="bg1"/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900" b="1" noProof="0" dirty="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CRBN</a:t>
                </a:r>
                <a:endPara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282" name="Group 281">
              <a:extLst>
                <a:ext uri="{FF2B5EF4-FFF2-40B4-BE49-F238E27FC236}">
                  <a16:creationId xmlns:a16="http://schemas.microsoft.com/office/drawing/2014/main" id="{C43A0AFE-5ECB-3ABD-C20C-3D69A28CDDCC}"/>
                </a:ext>
              </a:extLst>
            </p:cNvPr>
            <p:cNvGrpSpPr/>
            <p:nvPr/>
          </p:nvGrpSpPr>
          <p:grpSpPr>
            <a:xfrm>
              <a:off x="6268299" y="1237717"/>
              <a:ext cx="1939857" cy="1624941"/>
              <a:chOff x="8457101" y="2052716"/>
              <a:chExt cx="1452708" cy="1258962"/>
            </a:xfrm>
          </p:grpSpPr>
          <p:grpSp>
            <p:nvGrpSpPr>
              <p:cNvPr id="283" name="Group 282">
                <a:extLst>
                  <a:ext uri="{FF2B5EF4-FFF2-40B4-BE49-F238E27FC236}">
                    <a16:creationId xmlns:a16="http://schemas.microsoft.com/office/drawing/2014/main" id="{D205B9B0-2EB4-40BF-9FB7-D0EE6DBD50BC}"/>
                  </a:ext>
                </a:extLst>
              </p:cNvPr>
              <p:cNvGrpSpPr/>
              <p:nvPr/>
            </p:nvGrpSpPr>
            <p:grpSpPr>
              <a:xfrm>
                <a:off x="8457101" y="2052716"/>
                <a:ext cx="1452708" cy="884569"/>
                <a:chOff x="8389368" y="2052716"/>
                <a:chExt cx="1452708" cy="884569"/>
              </a:xfrm>
            </p:grpSpPr>
            <p:sp>
              <p:nvSpPr>
                <p:cNvPr id="285" name="Rounded Rectangle 374">
                  <a:extLst>
                    <a:ext uri="{FF2B5EF4-FFF2-40B4-BE49-F238E27FC236}">
                      <a16:creationId xmlns:a16="http://schemas.microsoft.com/office/drawing/2014/main" id="{F78028B8-0A5C-C551-B4C0-B9787B6B57A6}"/>
                    </a:ext>
                  </a:extLst>
                </p:cNvPr>
                <p:cNvSpPr/>
                <p:nvPr/>
              </p:nvSpPr>
              <p:spPr>
                <a:xfrm>
                  <a:off x="8389368" y="2183957"/>
                  <a:ext cx="1452708" cy="753328"/>
                </a:xfrm>
                <a:prstGeom prst="roundRect">
                  <a:avLst>
                    <a:gd name="adj" fmla="val 13866"/>
                  </a:avLst>
                </a:prstGeom>
                <a:solidFill>
                  <a:schemeClr val="bg1"/>
                </a:solidFill>
                <a:ln w="19050">
                  <a:solidFill>
                    <a:srgbClr val="BE2BBB"/>
                  </a:solidFill>
                </a:ln>
              </p:spPr>
              <p:style>
                <a:lnRef idx="0">
                  <a:schemeClr val="accent1"/>
                </a:lnRef>
                <a:fillRef idx="1">
                  <a:schemeClr val="accent1"/>
                </a:fillRef>
                <a:effectRef idx="0">
                  <a:srgbClr val="00000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00000"/>
                    </a:lnSpc>
                  </a:pPr>
                  <a:endParaRPr lang="en-US" sz="2800" b="1" noProof="0"/>
                </a:p>
              </p:txBody>
            </p:sp>
            <p:sp>
              <p:nvSpPr>
                <p:cNvPr id="286" name="Rectangle: Rounded Corners 816">
                  <a:extLst>
                    <a:ext uri="{FF2B5EF4-FFF2-40B4-BE49-F238E27FC236}">
                      <a16:creationId xmlns:a16="http://schemas.microsoft.com/office/drawing/2014/main" id="{3A801645-0268-B541-360C-0D120A395AFE}"/>
                    </a:ext>
                  </a:extLst>
                </p:cNvPr>
                <p:cNvSpPr/>
                <p:nvPr/>
              </p:nvSpPr>
              <p:spPr>
                <a:xfrm>
                  <a:off x="8761896" y="2113890"/>
                  <a:ext cx="712626" cy="14013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BE2BBB"/>
                </a:solidFill>
                <a:ln w="9525">
                  <a:solidFill>
                    <a:schemeClr val="bg1"/>
                  </a:solidFill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900" b="1" noProof="0">
                      <a:solidFill>
                        <a:schemeClr val="bg1"/>
                      </a:solidFill>
                      <a:latin typeface="Trebuchet MS" panose="020B0703020202090204" pitchFamily="34" charset="0"/>
                    </a:rPr>
                    <a:t>BMS-986458</a:t>
                  </a:r>
                  <a:endParaRPr kumimoji="0" lang="en-US" sz="9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Trebuchet MS" panose="020B0703020202090204" pitchFamily="34" charset="0"/>
                  </a:endParaRPr>
                </a:p>
              </p:txBody>
            </p:sp>
            <p:grpSp>
              <p:nvGrpSpPr>
                <p:cNvPr id="287" name="Group 286">
                  <a:extLst>
                    <a:ext uri="{FF2B5EF4-FFF2-40B4-BE49-F238E27FC236}">
                      <a16:creationId xmlns:a16="http://schemas.microsoft.com/office/drawing/2014/main" id="{5B78B60F-E0CD-6FFA-BC15-0B161E0DFC20}"/>
                    </a:ext>
                  </a:extLst>
                </p:cNvPr>
                <p:cNvGrpSpPr/>
                <p:nvPr/>
              </p:nvGrpSpPr>
              <p:grpSpPr>
                <a:xfrm>
                  <a:off x="8412814" y="2052716"/>
                  <a:ext cx="1425252" cy="855290"/>
                  <a:chOff x="8226236" y="2111111"/>
                  <a:chExt cx="1425252" cy="855290"/>
                </a:xfrm>
              </p:grpSpPr>
              <p:sp>
                <p:nvSpPr>
                  <p:cNvPr id="288" name="TextBox 287">
                    <a:extLst>
                      <a:ext uri="{FF2B5EF4-FFF2-40B4-BE49-F238E27FC236}">
                        <a16:creationId xmlns:a16="http://schemas.microsoft.com/office/drawing/2014/main" id="{D416122C-D424-49CD-7E2F-90D2D20986A0}"/>
                      </a:ext>
                    </a:extLst>
                  </p:cNvPr>
                  <p:cNvSpPr txBox="1"/>
                  <p:nvPr/>
                </p:nvSpPr>
                <p:spPr>
                  <a:xfrm>
                    <a:off x="8226236" y="2692175"/>
                    <a:ext cx="712626" cy="274226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900" b="1" noProof="0">
                        <a:solidFill>
                          <a:srgbClr val="00D298"/>
                        </a:solidFill>
                      </a:rPr>
                      <a:t>CRBN-</a:t>
                    </a:r>
                    <a:br>
                      <a:rPr lang="en-US" sz="900" b="1" noProof="0">
                        <a:solidFill>
                          <a:srgbClr val="00D298"/>
                        </a:solidFill>
                      </a:rPr>
                    </a:br>
                    <a:r>
                      <a:rPr lang="en-US" sz="800" b="1" noProof="0">
                        <a:solidFill>
                          <a:srgbClr val="00D298"/>
                        </a:solidFill>
                      </a:rPr>
                      <a:t>binding domain </a:t>
                    </a:r>
                  </a:p>
                </p:txBody>
              </p:sp>
              <p:sp>
                <p:nvSpPr>
                  <p:cNvPr id="289" name="TextBox 288">
                    <a:extLst>
                      <a:ext uri="{FF2B5EF4-FFF2-40B4-BE49-F238E27FC236}">
                        <a16:creationId xmlns:a16="http://schemas.microsoft.com/office/drawing/2014/main" id="{742D1E31-3097-C498-E818-5DCFB1CB06DF}"/>
                      </a:ext>
                    </a:extLst>
                  </p:cNvPr>
                  <p:cNvSpPr txBox="1"/>
                  <p:nvPr/>
                </p:nvSpPr>
                <p:spPr>
                  <a:xfrm>
                    <a:off x="8938862" y="2692174"/>
                    <a:ext cx="712626" cy="274226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900" b="1" noProof="0">
                        <a:solidFill>
                          <a:srgbClr val="C02F41"/>
                        </a:solidFill>
                      </a:rPr>
                      <a:t>BCL6-</a:t>
                    </a:r>
                    <a:br>
                      <a:rPr lang="en-US" sz="900" b="1" noProof="0">
                        <a:solidFill>
                          <a:srgbClr val="C02F41"/>
                        </a:solidFill>
                      </a:rPr>
                    </a:br>
                    <a:r>
                      <a:rPr lang="en-US" sz="800" b="1" noProof="0">
                        <a:solidFill>
                          <a:srgbClr val="C02F41"/>
                        </a:solidFill>
                      </a:rPr>
                      <a:t>binding domain</a:t>
                    </a:r>
                  </a:p>
                </p:txBody>
              </p:sp>
              <p:grpSp>
                <p:nvGrpSpPr>
                  <p:cNvPr id="290" name="Graphic 132">
                    <a:extLst>
                      <a:ext uri="{FF2B5EF4-FFF2-40B4-BE49-F238E27FC236}">
                        <a16:creationId xmlns:a16="http://schemas.microsoft.com/office/drawing/2014/main" id="{51B4F036-1517-892D-EB14-B9EFFC5F6A51}"/>
                      </a:ext>
                    </a:extLst>
                  </p:cNvPr>
                  <p:cNvGrpSpPr/>
                  <p:nvPr/>
                </p:nvGrpSpPr>
                <p:grpSpPr>
                  <a:xfrm rot="3031632">
                    <a:off x="8514109" y="2100293"/>
                    <a:ext cx="835797" cy="857434"/>
                    <a:chOff x="5640624" y="2703163"/>
                    <a:chExt cx="1201456" cy="1239556"/>
                  </a:xfrm>
                </p:grpSpPr>
                <p:sp>
                  <p:nvSpPr>
                    <p:cNvPr id="291" name="Freeform 345">
                      <a:extLst>
                        <a:ext uri="{FF2B5EF4-FFF2-40B4-BE49-F238E27FC236}">
                          <a16:creationId xmlns:a16="http://schemas.microsoft.com/office/drawing/2014/main" id="{7618F156-48B9-6855-CE90-40E102025C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70245" y="2825151"/>
                      <a:ext cx="46" cy="4629"/>
                    </a:xfrm>
                    <a:custGeom>
                      <a:avLst/>
                      <a:gdLst>
                        <a:gd name="connsiteX0" fmla="*/ 0 w 46"/>
                        <a:gd name="connsiteY0" fmla="*/ 0 h 4629"/>
                        <a:gd name="connsiteX1" fmla="*/ 46 w 46"/>
                        <a:gd name="connsiteY1" fmla="*/ 0 h 4629"/>
                        <a:gd name="connsiteX2" fmla="*/ 0 w 46"/>
                        <a:gd name="connsiteY2" fmla="*/ 0 h 4629"/>
                        <a:gd name="connsiteX3" fmla="*/ 0 w 46"/>
                        <a:gd name="connsiteY3" fmla="*/ 0 h 46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6" h="4629">
                          <a:moveTo>
                            <a:pt x="0" y="0"/>
                          </a:moveTo>
                          <a:lnTo>
                            <a:pt x="46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459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1000" b="1" noProof="0"/>
                    </a:p>
                  </p:txBody>
                </p:sp>
                <p:sp>
                  <p:nvSpPr>
                    <p:cNvPr id="292" name="Freeform 346">
                      <a:extLst>
                        <a:ext uri="{FF2B5EF4-FFF2-40B4-BE49-F238E27FC236}">
                          <a16:creationId xmlns:a16="http://schemas.microsoft.com/office/drawing/2014/main" id="{3F02D6A9-DAA9-34BA-D409-EA7D004C7F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40624" y="2825151"/>
                      <a:ext cx="4629" cy="4629"/>
                    </a:xfrm>
                    <a:custGeom>
                      <a:avLst/>
                      <a:gdLst>
                        <a:gd name="connsiteX0" fmla="*/ 0 w 4629"/>
                        <a:gd name="connsiteY0" fmla="*/ 0 h 4629"/>
                        <a:gd name="connsiteX1" fmla="*/ 0 w 4629"/>
                        <a:gd name="connsiteY1" fmla="*/ 0 h 4629"/>
                        <a:gd name="connsiteX2" fmla="*/ 0 w 4629"/>
                        <a:gd name="connsiteY2" fmla="*/ 0 h 4629"/>
                        <a:gd name="connsiteX3" fmla="*/ 0 w 4629"/>
                        <a:gd name="connsiteY3" fmla="*/ 0 h 46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629" h="4629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459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1000" b="1" noProof="0"/>
                    </a:p>
                  </p:txBody>
                </p:sp>
                <p:sp>
                  <p:nvSpPr>
                    <p:cNvPr id="293" name="Freeform 347">
                      <a:extLst>
                        <a:ext uri="{FF2B5EF4-FFF2-40B4-BE49-F238E27FC236}">
                          <a16:creationId xmlns:a16="http://schemas.microsoft.com/office/drawing/2014/main" id="{630380CD-8F0A-0A83-1758-5BF6A91989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52968" y="2802929"/>
                      <a:ext cx="306382" cy="291382"/>
                    </a:xfrm>
                    <a:custGeom>
                      <a:avLst/>
                      <a:gdLst>
                        <a:gd name="connsiteX0" fmla="*/ 0 w 306382"/>
                        <a:gd name="connsiteY0" fmla="*/ 111294 h 291382"/>
                        <a:gd name="connsiteX1" fmla="*/ 58517 w 306382"/>
                        <a:gd name="connsiteY1" fmla="*/ 291383 h 291382"/>
                        <a:gd name="connsiteX2" fmla="*/ 247865 w 306382"/>
                        <a:gd name="connsiteY2" fmla="*/ 291383 h 291382"/>
                        <a:gd name="connsiteX3" fmla="*/ 306382 w 306382"/>
                        <a:gd name="connsiteY3" fmla="*/ 111294 h 291382"/>
                        <a:gd name="connsiteX4" fmla="*/ 153191 w 306382"/>
                        <a:gd name="connsiteY4" fmla="*/ 0 h 291382"/>
                        <a:gd name="connsiteX5" fmla="*/ 0 w 306382"/>
                        <a:gd name="connsiteY5" fmla="*/ 111294 h 2913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06382" h="291382">
                          <a:moveTo>
                            <a:pt x="0" y="111294"/>
                          </a:moveTo>
                          <a:lnTo>
                            <a:pt x="58517" y="291383"/>
                          </a:lnTo>
                          <a:lnTo>
                            <a:pt x="247865" y="291383"/>
                          </a:lnTo>
                          <a:lnTo>
                            <a:pt x="306382" y="111294"/>
                          </a:lnTo>
                          <a:lnTo>
                            <a:pt x="153191" y="0"/>
                          </a:lnTo>
                          <a:lnTo>
                            <a:pt x="0" y="111294"/>
                          </a:lnTo>
                          <a:close/>
                        </a:path>
                      </a:pathLst>
                    </a:custGeom>
                    <a:solidFill>
                      <a:srgbClr val="C02F41"/>
                    </a:solidFill>
                    <a:ln w="459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1000" b="1" noProof="0"/>
                    </a:p>
                  </p:txBody>
                </p:sp>
                <p:sp>
                  <p:nvSpPr>
                    <p:cNvPr id="294" name="Freeform 348">
                      <a:extLst>
                        <a:ext uri="{FF2B5EF4-FFF2-40B4-BE49-F238E27FC236}">
                          <a16:creationId xmlns:a16="http://schemas.microsoft.com/office/drawing/2014/main" id="{6ABF8308-F4D3-6B83-9471-3912FB5254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38" y="2703163"/>
                      <a:ext cx="235920" cy="211060"/>
                    </a:xfrm>
                    <a:custGeom>
                      <a:avLst/>
                      <a:gdLst>
                        <a:gd name="connsiteX0" fmla="*/ 235921 w 235920"/>
                        <a:gd name="connsiteY0" fmla="*/ 99766 h 211060"/>
                        <a:gd name="connsiteX1" fmla="*/ 235921 w 235920"/>
                        <a:gd name="connsiteY1" fmla="*/ 0 h 211060"/>
                        <a:gd name="connsiteX2" fmla="*/ 90137 w 235920"/>
                        <a:gd name="connsiteY2" fmla="*/ 47360 h 211060"/>
                        <a:gd name="connsiteX3" fmla="*/ 0 w 235920"/>
                        <a:gd name="connsiteY3" fmla="*/ 171385 h 211060"/>
                        <a:gd name="connsiteX4" fmla="*/ 82730 w 235920"/>
                        <a:gd name="connsiteY4" fmla="*/ 211060 h 211060"/>
                        <a:gd name="connsiteX5" fmla="*/ 235921 w 235920"/>
                        <a:gd name="connsiteY5" fmla="*/ 99766 h 2110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35920" h="211060">
                          <a:moveTo>
                            <a:pt x="235921" y="99766"/>
                          </a:moveTo>
                          <a:lnTo>
                            <a:pt x="235921" y="0"/>
                          </a:lnTo>
                          <a:lnTo>
                            <a:pt x="90137" y="47360"/>
                          </a:lnTo>
                          <a:lnTo>
                            <a:pt x="0" y="171385"/>
                          </a:lnTo>
                          <a:lnTo>
                            <a:pt x="82730" y="211060"/>
                          </a:lnTo>
                          <a:lnTo>
                            <a:pt x="235921" y="99766"/>
                          </a:lnTo>
                          <a:close/>
                        </a:path>
                      </a:pathLst>
                    </a:custGeom>
                    <a:solidFill>
                      <a:srgbClr val="EF6F87"/>
                    </a:solidFill>
                    <a:ln w="459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1000" b="1" noProof="0"/>
                    </a:p>
                  </p:txBody>
                </p:sp>
                <p:sp>
                  <p:nvSpPr>
                    <p:cNvPr id="295" name="Freeform 349">
                      <a:extLst>
                        <a:ext uri="{FF2B5EF4-FFF2-40B4-BE49-F238E27FC236}">
                          <a16:creationId xmlns:a16="http://schemas.microsoft.com/office/drawing/2014/main" id="{205A29F6-49BC-428A-AB21-54EB73529D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38" y="2874548"/>
                      <a:ext cx="141247" cy="277355"/>
                    </a:xfrm>
                    <a:custGeom>
                      <a:avLst/>
                      <a:gdLst>
                        <a:gd name="connsiteX0" fmla="*/ 82730 w 141247"/>
                        <a:gd name="connsiteY0" fmla="*/ 39675 h 277355"/>
                        <a:gd name="connsiteX1" fmla="*/ 0 w 141247"/>
                        <a:gd name="connsiteY1" fmla="*/ 0 h 277355"/>
                        <a:gd name="connsiteX2" fmla="*/ 0 w 141247"/>
                        <a:gd name="connsiteY2" fmla="*/ 153330 h 277355"/>
                        <a:gd name="connsiteX3" fmla="*/ 90137 w 141247"/>
                        <a:gd name="connsiteY3" fmla="*/ 277355 h 277355"/>
                        <a:gd name="connsiteX4" fmla="*/ 141247 w 141247"/>
                        <a:gd name="connsiteY4" fmla="*/ 219764 h 277355"/>
                        <a:gd name="connsiteX5" fmla="*/ 82730 w 141247"/>
                        <a:gd name="connsiteY5" fmla="*/ 39675 h 2773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1247" h="277355">
                          <a:moveTo>
                            <a:pt x="82730" y="39675"/>
                          </a:moveTo>
                          <a:lnTo>
                            <a:pt x="0" y="0"/>
                          </a:lnTo>
                          <a:lnTo>
                            <a:pt x="0" y="153330"/>
                          </a:lnTo>
                          <a:lnTo>
                            <a:pt x="90137" y="277355"/>
                          </a:lnTo>
                          <a:lnTo>
                            <a:pt x="141247" y="219764"/>
                          </a:lnTo>
                          <a:lnTo>
                            <a:pt x="82730" y="39675"/>
                          </a:lnTo>
                          <a:close/>
                        </a:path>
                      </a:pathLst>
                    </a:custGeom>
                    <a:solidFill>
                      <a:srgbClr val="E5536B"/>
                    </a:solidFill>
                    <a:ln w="459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1000" b="1" noProof="0"/>
                    </a:p>
                  </p:txBody>
                </p:sp>
                <p:sp>
                  <p:nvSpPr>
                    <p:cNvPr id="296" name="Freeform 350">
                      <a:extLst>
                        <a:ext uri="{FF2B5EF4-FFF2-40B4-BE49-F238E27FC236}">
                          <a16:creationId xmlns:a16="http://schemas.microsoft.com/office/drawing/2014/main" id="{C3C514A8-5AB2-3FAE-015E-FF465DB429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6159" y="2703163"/>
                      <a:ext cx="235920" cy="211060"/>
                    </a:xfrm>
                    <a:custGeom>
                      <a:avLst/>
                      <a:gdLst>
                        <a:gd name="connsiteX0" fmla="*/ 153191 w 235920"/>
                        <a:gd name="connsiteY0" fmla="*/ 211060 h 211060"/>
                        <a:gd name="connsiteX1" fmla="*/ 235921 w 235920"/>
                        <a:gd name="connsiteY1" fmla="*/ 171385 h 211060"/>
                        <a:gd name="connsiteX2" fmla="*/ 145830 w 235920"/>
                        <a:gd name="connsiteY2" fmla="*/ 47360 h 211060"/>
                        <a:gd name="connsiteX3" fmla="*/ 0 w 235920"/>
                        <a:gd name="connsiteY3" fmla="*/ 0 h 211060"/>
                        <a:gd name="connsiteX4" fmla="*/ 0 w 235920"/>
                        <a:gd name="connsiteY4" fmla="*/ 99766 h 211060"/>
                        <a:gd name="connsiteX5" fmla="*/ 153191 w 235920"/>
                        <a:gd name="connsiteY5" fmla="*/ 211060 h 2110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35920" h="211060">
                          <a:moveTo>
                            <a:pt x="153191" y="211060"/>
                          </a:moveTo>
                          <a:lnTo>
                            <a:pt x="235921" y="171385"/>
                          </a:lnTo>
                          <a:lnTo>
                            <a:pt x="145830" y="47360"/>
                          </a:lnTo>
                          <a:lnTo>
                            <a:pt x="0" y="0"/>
                          </a:lnTo>
                          <a:lnTo>
                            <a:pt x="0" y="99766"/>
                          </a:lnTo>
                          <a:lnTo>
                            <a:pt x="153191" y="211060"/>
                          </a:lnTo>
                          <a:close/>
                        </a:path>
                      </a:pathLst>
                    </a:custGeom>
                    <a:solidFill>
                      <a:srgbClr val="E5536B"/>
                    </a:solidFill>
                    <a:ln w="459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1000" b="1" noProof="0"/>
                    </a:p>
                  </p:txBody>
                </p:sp>
                <p:sp>
                  <p:nvSpPr>
                    <p:cNvPr id="297" name="Freeform 351">
                      <a:extLst>
                        <a:ext uri="{FF2B5EF4-FFF2-40B4-BE49-F238E27FC236}">
                          <a16:creationId xmlns:a16="http://schemas.microsoft.com/office/drawing/2014/main" id="{02CC3E5D-398B-02D2-FC7B-C0DF38096A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00833" y="2874548"/>
                      <a:ext cx="141247" cy="277355"/>
                    </a:xfrm>
                    <a:custGeom>
                      <a:avLst/>
                      <a:gdLst>
                        <a:gd name="connsiteX0" fmla="*/ 58517 w 141247"/>
                        <a:gd name="connsiteY0" fmla="*/ 39675 h 277355"/>
                        <a:gd name="connsiteX1" fmla="*/ 0 w 141247"/>
                        <a:gd name="connsiteY1" fmla="*/ 219764 h 277355"/>
                        <a:gd name="connsiteX2" fmla="*/ 51156 w 141247"/>
                        <a:gd name="connsiteY2" fmla="*/ 277355 h 277355"/>
                        <a:gd name="connsiteX3" fmla="*/ 141247 w 141247"/>
                        <a:gd name="connsiteY3" fmla="*/ 153330 h 277355"/>
                        <a:gd name="connsiteX4" fmla="*/ 141247 w 141247"/>
                        <a:gd name="connsiteY4" fmla="*/ 0 h 277355"/>
                        <a:gd name="connsiteX5" fmla="*/ 58517 w 141247"/>
                        <a:gd name="connsiteY5" fmla="*/ 39675 h 2773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1247" h="277355">
                          <a:moveTo>
                            <a:pt x="58517" y="39675"/>
                          </a:moveTo>
                          <a:lnTo>
                            <a:pt x="0" y="219764"/>
                          </a:lnTo>
                          <a:lnTo>
                            <a:pt x="51156" y="277355"/>
                          </a:lnTo>
                          <a:lnTo>
                            <a:pt x="141247" y="153330"/>
                          </a:lnTo>
                          <a:lnTo>
                            <a:pt x="141247" y="0"/>
                          </a:lnTo>
                          <a:lnTo>
                            <a:pt x="58517" y="39675"/>
                          </a:lnTo>
                          <a:close/>
                        </a:path>
                      </a:pathLst>
                    </a:custGeom>
                    <a:solidFill>
                      <a:srgbClr val="961D37"/>
                    </a:solidFill>
                    <a:ln w="459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1000" b="1" noProof="0"/>
                    </a:p>
                  </p:txBody>
                </p:sp>
                <p:sp>
                  <p:nvSpPr>
                    <p:cNvPr id="298" name="Freeform 352">
                      <a:extLst>
                        <a:ext uri="{FF2B5EF4-FFF2-40B4-BE49-F238E27FC236}">
                          <a16:creationId xmlns:a16="http://schemas.microsoft.com/office/drawing/2014/main" id="{4877272C-2667-1320-535D-75F958F74E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375" y="3094312"/>
                      <a:ext cx="291614" cy="104951"/>
                    </a:xfrm>
                    <a:custGeom>
                      <a:avLst/>
                      <a:gdLst>
                        <a:gd name="connsiteX0" fmla="*/ 51110 w 291614"/>
                        <a:gd name="connsiteY0" fmla="*/ 0 h 104951"/>
                        <a:gd name="connsiteX1" fmla="*/ 0 w 291614"/>
                        <a:gd name="connsiteY1" fmla="*/ 57591 h 104951"/>
                        <a:gd name="connsiteX2" fmla="*/ 145784 w 291614"/>
                        <a:gd name="connsiteY2" fmla="*/ 104952 h 104951"/>
                        <a:gd name="connsiteX3" fmla="*/ 291614 w 291614"/>
                        <a:gd name="connsiteY3" fmla="*/ 57591 h 104951"/>
                        <a:gd name="connsiteX4" fmla="*/ 240458 w 291614"/>
                        <a:gd name="connsiteY4" fmla="*/ 0 h 104951"/>
                        <a:gd name="connsiteX5" fmla="*/ 51110 w 291614"/>
                        <a:gd name="connsiteY5" fmla="*/ 0 h 1049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91614" h="104951">
                          <a:moveTo>
                            <a:pt x="51110" y="0"/>
                          </a:moveTo>
                          <a:lnTo>
                            <a:pt x="0" y="57591"/>
                          </a:lnTo>
                          <a:lnTo>
                            <a:pt x="145784" y="104952"/>
                          </a:lnTo>
                          <a:lnTo>
                            <a:pt x="291614" y="57591"/>
                          </a:lnTo>
                          <a:lnTo>
                            <a:pt x="240458" y="0"/>
                          </a:lnTo>
                          <a:lnTo>
                            <a:pt x="51110" y="0"/>
                          </a:lnTo>
                          <a:close/>
                        </a:path>
                      </a:pathLst>
                    </a:custGeom>
                    <a:solidFill>
                      <a:srgbClr val="AD253C"/>
                    </a:solidFill>
                    <a:ln w="459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1000" b="1" noProof="0"/>
                    </a:p>
                  </p:txBody>
                </p:sp>
                <p:sp>
                  <p:nvSpPr>
                    <p:cNvPr id="299" name="Freeform 353">
                      <a:extLst>
                        <a:ext uri="{FF2B5EF4-FFF2-40B4-BE49-F238E27FC236}">
                          <a16:creationId xmlns:a16="http://schemas.microsoft.com/office/drawing/2014/main" id="{3D2AAE7E-716C-67B6-203E-52E852D631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40624" y="2825151"/>
                      <a:ext cx="4629" cy="4629"/>
                    </a:xfrm>
                    <a:custGeom>
                      <a:avLst/>
                      <a:gdLst>
                        <a:gd name="connsiteX0" fmla="*/ 0 w 4629"/>
                        <a:gd name="connsiteY0" fmla="*/ 0 h 4629"/>
                        <a:gd name="connsiteX1" fmla="*/ 0 w 4629"/>
                        <a:gd name="connsiteY1" fmla="*/ 0 h 4629"/>
                        <a:gd name="connsiteX2" fmla="*/ 0 w 4629"/>
                        <a:gd name="connsiteY2" fmla="*/ 0 h 4629"/>
                        <a:gd name="connsiteX3" fmla="*/ 0 w 4629"/>
                        <a:gd name="connsiteY3" fmla="*/ 0 h 46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629" h="4629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5536B"/>
                    </a:solidFill>
                    <a:ln w="459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1000" b="1" noProof="0"/>
                    </a:p>
                  </p:txBody>
                </p:sp>
                <p:sp>
                  <p:nvSpPr>
                    <p:cNvPr id="300" name="Freeform 354">
                      <a:extLst>
                        <a:ext uri="{FF2B5EF4-FFF2-40B4-BE49-F238E27FC236}">
                          <a16:creationId xmlns:a16="http://schemas.microsoft.com/office/drawing/2014/main" id="{E7FA441A-E575-4AF9-A2B7-9CBF3F3EDC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70245" y="2825151"/>
                      <a:ext cx="46" cy="4629"/>
                    </a:xfrm>
                    <a:custGeom>
                      <a:avLst/>
                      <a:gdLst>
                        <a:gd name="connsiteX0" fmla="*/ 46 w 46"/>
                        <a:gd name="connsiteY0" fmla="*/ 0 h 4629"/>
                        <a:gd name="connsiteX1" fmla="*/ 46 w 46"/>
                        <a:gd name="connsiteY1" fmla="*/ 0 h 4629"/>
                        <a:gd name="connsiteX2" fmla="*/ 0 w 46"/>
                        <a:gd name="connsiteY2" fmla="*/ 0 h 4629"/>
                        <a:gd name="connsiteX3" fmla="*/ 46 w 46"/>
                        <a:gd name="connsiteY3" fmla="*/ 0 h 46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6" h="4629">
                          <a:moveTo>
                            <a:pt x="46" y="0"/>
                          </a:moveTo>
                          <a:lnTo>
                            <a:pt x="46" y="0"/>
                          </a:lnTo>
                          <a:lnTo>
                            <a:pt x="0" y="0"/>
                          </a:lnTo>
                          <a:lnTo>
                            <a:pt x="46" y="0"/>
                          </a:lnTo>
                          <a:close/>
                        </a:path>
                      </a:pathLst>
                    </a:custGeom>
                    <a:solidFill>
                      <a:srgbClr val="961D37"/>
                    </a:solidFill>
                    <a:ln w="459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1000" b="1" noProof="0"/>
                    </a:p>
                  </p:txBody>
                </p:sp>
                <p:sp>
                  <p:nvSpPr>
                    <p:cNvPr id="301" name="Freeform 355">
                      <a:extLst>
                        <a:ext uri="{FF2B5EF4-FFF2-40B4-BE49-F238E27FC236}">
                          <a16:creationId xmlns:a16="http://schemas.microsoft.com/office/drawing/2014/main" id="{5DB7DEB0-C8EC-3136-7834-D55731199C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6775" y="3041211"/>
                      <a:ext cx="494480" cy="689522"/>
                    </a:xfrm>
                    <a:custGeom>
                      <a:avLst/>
                      <a:gdLst>
                        <a:gd name="connsiteX0" fmla="*/ 494480 w 494480"/>
                        <a:gd name="connsiteY0" fmla="*/ 0 h 689522"/>
                        <a:gd name="connsiteX1" fmla="*/ 349252 w 494480"/>
                        <a:gd name="connsiteY1" fmla="*/ 79535 h 689522"/>
                        <a:gd name="connsiteX2" fmla="*/ 138701 w 494480"/>
                        <a:gd name="connsiteY2" fmla="*/ 410038 h 689522"/>
                        <a:gd name="connsiteX3" fmla="*/ 0 w 494480"/>
                        <a:gd name="connsiteY3" fmla="*/ 689522 h 6895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94480" h="689522">
                          <a:moveTo>
                            <a:pt x="494480" y="0"/>
                          </a:moveTo>
                          <a:cubicBezTo>
                            <a:pt x="494480" y="0"/>
                            <a:pt x="454296" y="20416"/>
                            <a:pt x="349252" y="79535"/>
                          </a:cubicBezTo>
                          <a:cubicBezTo>
                            <a:pt x="244208" y="138654"/>
                            <a:pt x="177496" y="331891"/>
                            <a:pt x="138701" y="410038"/>
                          </a:cubicBezTo>
                          <a:cubicBezTo>
                            <a:pt x="99952" y="488138"/>
                            <a:pt x="0" y="689522"/>
                            <a:pt x="0" y="689522"/>
                          </a:cubicBezTo>
                        </a:path>
                      </a:pathLst>
                    </a:custGeom>
                    <a:noFill/>
                    <a:ln w="38100" cap="rnd">
                      <a:gradFill>
                        <a:gsLst>
                          <a:gs pos="60000">
                            <a:srgbClr val="0C632C"/>
                          </a:gs>
                          <a:gs pos="0">
                            <a:srgbClr val="640001"/>
                          </a:gs>
                        </a:gsLst>
                        <a:lin ang="5400000" scaled="1"/>
                      </a:gra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1000" b="1" noProof="0"/>
                    </a:p>
                  </p:txBody>
                </p:sp>
                <p:sp>
                  <p:nvSpPr>
                    <p:cNvPr id="302" name="Freeform 356">
                      <a:extLst>
                        <a:ext uri="{FF2B5EF4-FFF2-40B4-BE49-F238E27FC236}">
                          <a16:creationId xmlns:a16="http://schemas.microsoft.com/office/drawing/2014/main" id="{76442B0C-3096-3BDC-75D7-4CF7879A18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37057" y="3518608"/>
                      <a:ext cx="401611" cy="424111"/>
                    </a:xfrm>
                    <a:custGeom>
                      <a:avLst/>
                      <a:gdLst>
                        <a:gd name="connsiteX0" fmla="*/ 0 w 401611"/>
                        <a:gd name="connsiteY0" fmla="*/ 152636 h 424111"/>
                        <a:gd name="connsiteX1" fmla="*/ 333002 w 401611"/>
                        <a:gd name="connsiteY1" fmla="*/ 424111 h 424111"/>
                        <a:gd name="connsiteX2" fmla="*/ 401612 w 401611"/>
                        <a:gd name="connsiteY2" fmla="*/ 0 h 424111"/>
                        <a:gd name="connsiteX3" fmla="*/ 401612 w 401611"/>
                        <a:gd name="connsiteY3" fmla="*/ 0 h 424111"/>
                        <a:gd name="connsiteX4" fmla="*/ 0 w 401611"/>
                        <a:gd name="connsiteY4" fmla="*/ 152636 h 424111"/>
                        <a:gd name="connsiteX5" fmla="*/ 0 w 401611"/>
                        <a:gd name="connsiteY5" fmla="*/ 152636 h 4241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01611" h="424111">
                          <a:moveTo>
                            <a:pt x="0" y="152636"/>
                          </a:moveTo>
                          <a:lnTo>
                            <a:pt x="333002" y="424111"/>
                          </a:lnTo>
                          <a:lnTo>
                            <a:pt x="401612" y="0"/>
                          </a:lnTo>
                          <a:lnTo>
                            <a:pt x="401612" y="0"/>
                          </a:lnTo>
                          <a:lnTo>
                            <a:pt x="0" y="152636"/>
                          </a:lnTo>
                          <a:lnTo>
                            <a:pt x="0" y="152636"/>
                          </a:lnTo>
                          <a:close/>
                        </a:path>
                      </a:pathLst>
                    </a:custGeom>
                    <a:solidFill>
                      <a:srgbClr val="00D298"/>
                    </a:solidFill>
                    <a:ln w="459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1000" b="1" noProof="0"/>
                    </a:p>
                  </p:txBody>
                </p:sp>
                <p:sp>
                  <p:nvSpPr>
                    <p:cNvPr id="303" name="Freeform 357">
                      <a:extLst>
                        <a:ext uri="{FF2B5EF4-FFF2-40B4-BE49-F238E27FC236}">
                          <a16:creationId xmlns:a16="http://schemas.microsoft.com/office/drawing/2014/main" id="{4B7FE9AA-5F07-C03F-875C-E575B40674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37057" y="3478979"/>
                      <a:ext cx="401611" cy="192264"/>
                    </a:xfrm>
                    <a:custGeom>
                      <a:avLst/>
                      <a:gdLst>
                        <a:gd name="connsiteX0" fmla="*/ 401612 w 401611"/>
                        <a:gd name="connsiteY0" fmla="*/ 39629 h 192264"/>
                        <a:gd name="connsiteX1" fmla="*/ 156756 w 401611"/>
                        <a:gd name="connsiteY1" fmla="*/ 0 h 192264"/>
                        <a:gd name="connsiteX2" fmla="*/ 0 w 401611"/>
                        <a:gd name="connsiteY2" fmla="*/ 192264 h 192264"/>
                        <a:gd name="connsiteX3" fmla="*/ 401612 w 401611"/>
                        <a:gd name="connsiteY3" fmla="*/ 39629 h 1922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01611" h="192264">
                          <a:moveTo>
                            <a:pt x="401612" y="39629"/>
                          </a:moveTo>
                          <a:lnTo>
                            <a:pt x="156756" y="0"/>
                          </a:lnTo>
                          <a:lnTo>
                            <a:pt x="0" y="192264"/>
                          </a:lnTo>
                          <a:lnTo>
                            <a:pt x="401612" y="39629"/>
                          </a:lnTo>
                          <a:close/>
                        </a:path>
                      </a:pathLst>
                    </a:custGeom>
                    <a:solidFill>
                      <a:srgbClr val="00FFDE"/>
                    </a:solidFill>
                    <a:ln w="459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1000" b="1" noProof="0"/>
                    </a:p>
                  </p:txBody>
                </p:sp>
                <p:sp>
                  <p:nvSpPr>
                    <p:cNvPr id="304" name="Freeform 358">
                      <a:extLst>
                        <a:ext uri="{FF2B5EF4-FFF2-40B4-BE49-F238E27FC236}">
                          <a16:creationId xmlns:a16="http://schemas.microsoft.com/office/drawing/2014/main" id="{D2B6030E-0DDF-FFD2-678F-04CF72831C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37057" y="3671244"/>
                      <a:ext cx="333002" cy="271475"/>
                    </a:xfrm>
                    <a:custGeom>
                      <a:avLst/>
                      <a:gdLst>
                        <a:gd name="connsiteX0" fmla="*/ 0 w 333002"/>
                        <a:gd name="connsiteY0" fmla="*/ 0 h 271475"/>
                        <a:gd name="connsiteX1" fmla="*/ 0 w 333002"/>
                        <a:gd name="connsiteY1" fmla="*/ 0 h 271475"/>
                        <a:gd name="connsiteX2" fmla="*/ 88146 w 333002"/>
                        <a:gd name="connsiteY2" fmla="*/ 231847 h 271475"/>
                        <a:gd name="connsiteX3" fmla="*/ 333002 w 333002"/>
                        <a:gd name="connsiteY3" fmla="*/ 271476 h 271475"/>
                        <a:gd name="connsiteX4" fmla="*/ 0 w 333002"/>
                        <a:gd name="connsiteY4" fmla="*/ 0 h 2714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33002" h="271475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88146" y="231847"/>
                          </a:lnTo>
                          <a:lnTo>
                            <a:pt x="333002" y="27147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F6C2"/>
                    </a:solidFill>
                    <a:ln w="459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1000" b="1" noProof="0"/>
                    </a:p>
                  </p:txBody>
                </p:sp>
                <p:sp>
                  <p:nvSpPr>
                    <p:cNvPr id="305" name="Freeform 359">
                      <a:extLst>
                        <a:ext uri="{FF2B5EF4-FFF2-40B4-BE49-F238E27FC236}">
                          <a16:creationId xmlns:a16="http://schemas.microsoft.com/office/drawing/2014/main" id="{413DD082-A013-5257-6C16-C14D333D44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70060" y="3518608"/>
                      <a:ext cx="156755" cy="424111"/>
                    </a:xfrm>
                    <a:custGeom>
                      <a:avLst/>
                      <a:gdLst>
                        <a:gd name="connsiteX0" fmla="*/ 0 w 156755"/>
                        <a:gd name="connsiteY0" fmla="*/ 424111 h 424111"/>
                        <a:gd name="connsiteX1" fmla="*/ 156756 w 156755"/>
                        <a:gd name="connsiteY1" fmla="*/ 231893 h 424111"/>
                        <a:gd name="connsiteX2" fmla="*/ 68610 w 156755"/>
                        <a:gd name="connsiteY2" fmla="*/ 0 h 424111"/>
                        <a:gd name="connsiteX3" fmla="*/ 68610 w 156755"/>
                        <a:gd name="connsiteY3" fmla="*/ 0 h 424111"/>
                        <a:gd name="connsiteX4" fmla="*/ 0 w 156755"/>
                        <a:gd name="connsiteY4" fmla="*/ 424111 h 4241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755" h="424111">
                          <a:moveTo>
                            <a:pt x="0" y="424111"/>
                          </a:moveTo>
                          <a:lnTo>
                            <a:pt x="156756" y="231893"/>
                          </a:lnTo>
                          <a:lnTo>
                            <a:pt x="68610" y="0"/>
                          </a:lnTo>
                          <a:lnTo>
                            <a:pt x="68610" y="0"/>
                          </a:lnTo>
                          <a:lnTo>
                            <a:pt x="0" y="424111"/>
                          </a:lnTo>
                          <a:close/>
                        </a:path>
                      </a:pathLst>
                    </a:custGeom>
                    <a:solidFill>
                      <a:srgbClr val="00C08E"/>
                    </a:solidFill>
                    <a:ln w="459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1000" b="1" noProof="0"/>
                    </a:p>
                  </p:txBody>
                </p:sp>
              </p:grpSp>
            </p:grpSp>
          </p:grp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452E3333-3B02-048D-D32E-FC585A145266}"/>
                  </a:ext>
                </a:extLst>
              </p:cNvPr>
              <p:cNvCxnSpPr>
                <a:cxnSpLocks/>
                <a:endCxn id="285" idx="2"/>
              </p:cNvCxnSpPr>
              <p:nvPr/>
            </p:nvCxnSpPr>
            <p:spPr>
              <a:xfrm flipH="1" flipV="1">
                <a:off x="9183455" y="2937285"/>
                <a:ext cx="491278" cy="374393"/>
              </a:xfrm>
              <a:prstGeom prst="line">
                <a:avLst/>
              </a:prstGeom>
              <a:ln w="19050" cap="rnd">
                <a:headEnd type="oval" w="sm" len="sm"/>
                <a:tailEnd type="none" w="sm" len="sm"/>
              </a:ln>
            </p:spPr>
            <p:style>
              <a:lnRef idx="1">
                <a:srgbClr val="BE2BBB"/>
              </a:lnRef>
              <a:fillRef idx="0">
                <a:schemeClr val="accent1"/>
              </a:fillRef>
              <a:effectRef idx="0">
                <a:srgbClr val="000000"/>
              </a:effectRef>
              <a:fontRef idx="minor">
                <a:schemeClr val="lt1"/>
              </a:fontRef>
            </p:style>
          </p:cxnSp>
        </p:grpSp>
        <p:grpSp>
          <p:nvGrpSpPr>
            <p:cNvPr id="306" name="Group 305">
              <a:extLst>
                <a:ext uri="{FF2B5EF4-FFF2-40B4-BE49-F238E27FC236}">
                  <a16:creationId xmlns:a16="http://schemas.microsoft.com/office/drawing/2014/main" id="{AE78DD10-97B7-DA09-8FFA-70A67EFE3CBA}"/>
                </a:ext>
              </a:extLst>
            </p:cNvPr>
            <p:cNvGrpSpPr/>
            <p:nvPr/>
          </p:nvGrpSpPr>
          <p:grpSpPr>
            <a:xfrm>
              <a:off x="8506691" y="2716601"/>
              <a:ext cx="623112" cy="128692"/>
              <a:chOff x="9261130" y="3925452"/>
              <a:chExt cx="466632" cy="128692"/>
            </a:xfrm>
          </p:grpSpPr>
          <p:cxnSp>
            <p:nvCxnSpPr>
              <p:cNvPr id="307" name="Straight Arrow Connector 306">
                <a:extLst>
                  <a:ext uri="{FF2B5EF4-FFF2-40B4-BE49-F238E27FC236}">
                    <a16:creationId xmlns:a16="http://schemas.microsoft.com/office/drawing/2014/main" id="{3F09B5AB-333B-9157-C543-A330AE0246F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261130" y="3988861"/>
                <a:ext cx="206755" cy="0"/>
              </a:xfrm>
              <a:prstGeom prst="straightConnector1">
                <a:avLst/>
              </a:prstGeom>
              <a:ln w="12700" cap="rnd">
                <a:solidFill>
                  <a:schemeClr val="bg1"/>
                </a:solidFill>
                <a:headEnd type="none"/>
                <a:tailEnd type="oval" w="sm" len="sm"/>
              </a:ln>
            </p:spPr>
            <p:style>
              <a:lnRef idx="1">
                <a:srgbClr val="BE2BBB"/>
              </a:lnRef>
              <a:fillRef idx="0">
                <a:schemeClr val="accent1"/>
              </a:fillRef>
              <a:effectRef idx="0">
                <a:srgbClr val="000000"/>
              </a:effectRef>
              <a:fontRef idx="minor">
                <a:schemeClr val="lt1"/>
              </a:fontRef>
            </p:style>
          </p:cxnSp>
          <p:sp>
            <p:nvSpPr>
              <p:cNvPr id="308" name="Rectangle: Rounded Corners 816">
                <a:extLst>
                  <a:ext uri="{FF2B5EF4-FFF2-40B4-BE49-F238E27FC236}">
                    <a16:creationId xmlns:a16="http://schemas.microsoft.com/office/drawing/2014/main" id="{B02760A5-7FFC-0F7F-BD2D-FE2D6EE0BEC5}"/>
                  </a:ext>
                </a:extLst>
              </p:cNvPr>
              <p:cNvSpPr/>
              <p:nvPr/>
            </p:nvSpPr>
            <p:spPr>
              <a:xfrm>
                <a:off x="9411386" y="3925452"/>
                <a:ext cx="316376" cy="128692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 w="9525">
                <a:solidFill>
                  <a:schemeClr val="bg1"/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900" b="1" noProof="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E2</a:t>
                </a:r>
                <a:endPara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310" name="Group 309">
              <a:extLst>
                <a:ext uri="{FF2B5EF4-FFF2-40B4-BE49-F238E27FC236}">
                  <a16:creationId xmlns:a16="http://schemas.microsoft.com/office/drawing/2014/main" id="{26DD2515-8931-466C-770B-5E51898D4CAC}"/>
                </a:ext>
              </a:extLst>
            </p:cNvPr>
            <p:cNvGrpSpPr/>
            <p:nvPr/>
          </p:nvGrpSpPr>
          <p:grpSpPr>
            <a:xfrm>
              <a:off x="9593059" y="1424290"/>
              <a:ext cx="1074317" cy="248346"/>
              <a:chOff x="10190506" y="2350976"/>
              <a:chExt cx="804528" cy="192412"/>
            </a:xfrm>
          </p:grpSpPr>
          <p:cxnSp>
            <p:nvCxnSpPr>
              <p:cNvPr id="311" name="Straight Arrow Connector 310">
                <a:extLst>
                  <a:ext uri="{FF2B5EF4-FFF2-40B4-BE49-F238E27FC236}">
                    <a16:creationId xmlns:a16="http://schemas.microsoft.com/office/drawing/2014/main" id="{4E6BD0C8-3DE1-EEDA-863D-F53CC41DA5B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190506" y="2375363"/>
                <a:ext cx="201531" cy="168025"/>
              </a:xfrm>
              <a:prstGeom prst="straightConnector1">
                <a:avLst/>
              </a:prstGeom>
              <a:ln w="12700" cap="rnd">
                <a:solidFill>
                  <a:schemeClr val="bg1"/>
                </a:solidFill>
                <a:headEnd type="none"/>
                <a:tailEnd type="oval" w="sm" len="sm"/>
              </a:ln>
            </p:spPr>
            <p:style>
              <a:lnRef idx="1">
                <a:srgbClr val="BE2BBB"/>
              </a:lnRef>
              <a:fillRef idx="0">
                <a:schemeClr val="accent1"/>
              </a:fillRef>
              <a:effectRef idx="0">
                <a:srgbClr val="000000"/>
              </a:effectRef>
              <a:fontRef idx="minor">
                <a:schemeClr val="lt1"/>
              </a:fontRef>
            </p:style>
          </p:cxnSp>
          <p:sp>
            <p:nvSpPr>
              <p:cNvPr id="312" name="Rectangle: Rounded Corners 816">
                <a:extLst>
                  <a:ext uri="{FF2B5EF4-FFF2-40B4-BE49-F238E27FC236}">
                    <a16:creationId xmlns:a16="http://schemas.microsoft.com/office/drawing/2014/main" id="{769E7A47-F9EE-8A26-CFBA-6BF7B2CC2268}"/>
                  </a:ext>
                </a:extLst>
              </p:cNvPr>
              <p:cNvSpPr/>
              <p:nvPr/>
            </p:nvSpPr>
            <p:spPr>
              <a:xfrm>
                <a:off x="10288052" y="2350976"/>
                <a:ext cx="706982" cy="128692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 w="9525">
                <a:solidFill>
                  <a:schemeClr val="bg1"/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900" b="1" noProof="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Proteasome</a:t>
                </a:r>
                <a:endPara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Trebuchet MS" panose="020B0703020202090204" pitchFamily="34" charset="0"/>
                </a:endParaRPr>
              </a:p>
            </p:txBody>
          </p:sp>
        </p:grp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8E65526-CE4D-0570-4603-DC8B810EDA1E}"/>
                </a:ext>
              </a:extLst>
            </p:cNvPr>
            <p:cNvCxnSpPr>
              <a:cxnSpLocks/>
              <a:stCxn id="8" idx="0"/>
            </p:cNvCxnSpPr>
            <p:nvPr/>
          </p:nvCxnSpPr>
          <p:spPr>
            <a:xfrm flipV="1">
              <a:off x="7439968" y="4202810"/>
              <a:ext cx="0" cy="245153"/>
            </a:xfrm>
            <a:prstGeom prst="straightConnector1">
              <a:avLst/>
            </a:prstGeom>
            <a:ln w="12700" cap="rnd">
              <a:solidFill>
                <a:schemeClr val="bg1"/>
              </a:solidFill>
              <a:headEnd type="none"/>
              <a:tailEnd type="oval" w="sm" len="sm"/>
            </a:ln>
          </p:spPr>
          <p:style>
            <a:lnRef idx="1">
              <a:srgbClr val="BE2BBB"/>
            </a:lnRef>
            <a:fillRef idx="0">
              <a:schemeClr val="accent1"/>
            </a:fillRef>
            <a:effectRef idx="0">
              <a:srgbClr val="000000"/>
            </a:effectRef>
            <a:fontRef idx="minor">
              <a:schemeClr val="lt1"/>
            </a:fontRef>
          </p:style>
        </p:cxnSp>
        <p:sp>
          <p:nvSpPr>
            <p:cNvPr id="8" name="Rectangle: Rounded Corners 816">
              <a:extLst>
                <a:ext uri="{FF2B5EF4-FFF2-40B4-BE49-F238E27FC236}">
                  <a16:creationId xmlns:a16="http://schemas.microsoft.com/office/drawing/2014/main" id="{6A6BF9A9-09C6-1475-286F-BD00FCD48542}"/>
                </a:ext>
              </a:extLst>
            </p:cNvPr>
            <p:cNvSpPr/>
            <p:nvPr/>
          </p:nvSpPr>
          <p:spPr>
            <a:xfrm>
              <a:off x="7107609" y="4447963"/>
              <a:ext cx="664718" cy="157726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 w="9525">
              <a:solidFill>
                <a:schemeClr val="bg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rebuchet MS" panose="020B0703020202090204" pitchFamily="34" charset="0"/>
                </a:rPr>
                <a:t>C</a:t>
              </a:r>
              <a:r>
                <a:rPr lang="en-US" sz="900" b="1" noProof="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UL4A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rebuchet MS" panose="020B0703020202090204" pitchFamily="34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3FF5813-F382-8B12-4328-0E038D22B29A}"/>
                </a:ext>
              </a:extLst>
            </p:cNvPr>
            <p:cNvGrpSpPr/>
            <p:nvPr/>
          </p:nvGrpSpPr>
          <p:grpSpPr>
            <a:xfrm>
              <a:off x="8506691" y="3857737"/>
              <a:ext cx="623112" cy="166103"/>
              <a:chOff x="9261130" y="3925452"/>
              <a:chExt cx="466632" cy="128692"/>
            </a:xfrm>
          </p:grpSpPr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D44E724A-C872-3AA6-94FD-C85A1A4D34A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261130" y="3988861"/>
                <a:ext cx="206755" cy="0"/>
              </a:xfrm>
              <a:prstGeom prst="straightConnector1">
                <a:avLst/>
              </a:prstGeom>
              <a:ln w="12700" cap="rnd">
                <a:solidFill>
                  <a:schemeClr val="bg1"/>
                </a:solidFill>
                <a:headEnd type="none"/>
                <a:tailEnd type="oval" w="sm" len="sm"/>
              </a:ln>
            </p:spPr>
            <p:style>
              <a:lnRef idx="1">
                <a:srgbClr val="BE2BBB"/>
              </a:lnRef>
              <a:fillRef idx="0">
                <a:schemeClr val="accent1"/>
              </a:fillRef>
              <a:effectRef idx="0">
                <a:srgbClr val="000000"/>
              </a:effectRef>
              <a:fontRef idx="minor">
                <a:schemeClr val="lt1"/>
              </a:fontRef>
            </p:style>
          </p:cxnSp>
          <p:sp>
            <p:nvSpPr>
              <p:cNvPr id="13" name="Rectangle: Rounded Corners 816">
                <a:extLst>
                  <a:ext uri="{FF2B5EF4-FFF2-40B4-BE49-F238E27FC236}">
                    <a16:creationId xmlns:a16="http://schemas.microsoft.com/office/drawing/2014/main" id="{A8C49241-5F88-7596-18D1-A19D143EAAC5}"/>
                  </a:ext>
                </a:extLst>
              </p:cNvPr>
              <p:cNvSpPr/>
              <p:nvPr/>
            </p:nvSpPr>
            <p:spPr>
              <a:xfrm>
                <a:off x="9411386" y="3925452"/>
                <a:ext cx="316376" cy="128692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 w="9525">
                <a:solidFill>
                  <a:schemeClr val="bg1"/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900" b="1" noProof="0" dirty="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E2</a:t>
                </a:r>
                <a:endPara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Trebuchet MS" panose="020B0703020202090204" pitchFamily="34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73918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C6BD3-8D78-171E-D3F5-C4F2CBF8C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704" y="134972"/>
            <a:ext cx="10882904" cy="758448"/>
          </a:xfrm>
        </p:spPr>
        <p:txBody>
          <a:bodyPr/>
          <a:lstStyle/>
          <a:p>
            <a:r>
              <a:rPr lang="en-US" sz="2400" noProof="0" dirty="0"/>
              <a:t>Phase 1/2 study (CA123-1000): </a:t>
            </a:r>
            <a:r>
              <a:rPr lang="en-US" sz="2400" dirty="0"/>
              <a:t>d</a:t>
            </a:r>
            <a:r>
              <a:rPr lang="en-US" sz="2400" noProof="0" dirty="0"/>
              <a:t>ose escalation of BMS-986458 in patients with R/R NHL</a:t>
            </a:r>
            <a:r>
              <a:rPr lang="en-US" sz="2400" baseline="30000" noProof="0" dirty="0"/>
              <a:t>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F9A4C4-231E-BEAF-2E9E-E83B05B7E7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AFCDA-ABCC-4704-AB71-48FDE4F2FA4C}" type="slidenum">
              <a:rPr lang="en-US" noProof="0" smtClean="0"/>
              <a:pPr/>
              <a:t>6</a:t>
            </a:fld>
            <a:endParaRPr lang="en-US" noProof="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72A4D36-A8A2-B3AA-CA7C-62615746A813}"/>
              </a:ext>
            </a:extLst>
          </p:cNvPr>
          <p:cNvGrpSpPr/>
          <p:nvPr/>
        </p:nvGrpSpPr>
        <p:grpSpPr>
          <a:xfrm>
            <a:off x="442913" y="1376356"/>
            <a:ext cx="11306175" cy="4022037"/>
            <a:chOff x="362760" y="1376356"/>
            <a:chExt cx="11218725" cy="4022037"/>
          </a:xfrm>
        </p:grpSpPr>
        <p:sp>
          <p:nvSpPr>
            <p:cNvPr id="7" name="Text Placeholder 5">
              <a:extLst>
                <a:ext uri="{FF2B5EF4-FFF2-40B4-BE49-F238E27FC236}">
                  <a16:creationId xmlns:a16="http://schemas.microsoft.com/office/drawing/2014/main" id="{CCC471BA-8053-CD64-1901-A28B08B1FF67}"/>
                </a:ext>
              </a:extLst>
            </p:cNvPr>
            <p:cNvSpPr txBox="1">
              <a:spLocks/>
            </p:cNvSpPr>
            <p:nvPr/>
          </p:nvSpPr>
          <p:spPr>
            <a:xfrm>
              <a:off x="3994382" y="1376356"/>
              <a:ext cx="4404076" cy="479222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12700">
              <a:solidFill>
                <a:srgbClr val="BE2BBB"/>
              </a:solidFill>
              <a:miter lim="800000"/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Trebuchet MS" panose="020B0603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rebuchet MS" panose="020B0603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rebuchet MS" panose="020B0603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rebuchet MS" panose="020B0603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rebuchet MS" panose="020B0603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rebuchet MS" panose="020B0603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rebuchet MS" panose="020B0603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rebuchet MS" panose="020B0603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rebuchet MS" panose="020B0603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  <a:defRPr/>
              </a:pPr>
              <a:r>
                <a:rPr lang="en-US" sz="2000" b="1" noProof="0" dirty="0">
                  <a:solidFill>
                    <a:srgbClr val="BE2BBB"/>
                  </a:solidFill>
                  <a:latin typeface="Trebuchet MS"/>
                </a:rPr>
                <a:t>Single agent escalation (N = 31)</a:t>
              </a:r>
              <a:endParaRPr lang="en-US" sz="2000" b="1" baseline="30000" noProof="0" dirty="0">
                <a:solidFill>
                  <a:srgbClr val="BE2BBB"/>
                </a:solidFill>
                <a:latin typeface="Trebuchet MS"/>
              </a:endParaRPr>
            </a:p>
          </p:txBody>
        </p:sp>
        <p:sp>
          <p:nvSpPr>
            <p:cNvPr id="6" name="Text Placeholder 5">
              <a:extLst>
                <a:ext uri="{FF2B5EF4-FFF2-40B4-BE49-F238E27FC236}">
                  <a16:creationId xmlns:a16="http://schemas.microsoft.com/office/drawing/2014/main" id="{9BC41AAF-0F11-F0C2-0B36-5DD72DC5D5CA}"/>
                </a:ext>
              </a:extLst>
            </p:cNvPr>
            <p:cNvSpPr txBox="1">
              <a:spLocks/>
            </p:cNvSpPr>
            <p:nvPr/>
          </p:nvSpPr>
          <p:spPr>
            <a:xfrm>
              <a:off x="362760" y="1376356"/>
              <a:ext cx="3448963" cy="479222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12700">
              <a:solidFill>
                <a:srgbClr val="BE2BBB"/>
              </a:solidFill>
              <a:miter lim="800000"/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Trebuchet MS" panose="020B0603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rebuchet MS" panose="020B0603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rebuchet MS" panose="020B0603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rebuchet MS" panose="020B0603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rebuchet MS" panose="020B0603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rebuchet MS" panose="020B0603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rebuchet MS" panose="020B0603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rebuchet MS" panose="020B0603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rebuchet MS" panose="020B0603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  <a:defRPr/>
              </a:pPr>
              <a:r>
                <a:rPr lang="en-US" sz="2000" b="1" noProof="0" dirty="0">
                  <a:solidFill>
                    <a:srgbClr val="BE2BBB"/>
                  </a:solidFill>
                  <a:latin typeface="Trebuchet MS"/>
                </a:rPr>
                <a:t>Key inclusion criteria</a:t>
              </a:r>
              <a:endParaRPr lang="en-US" sz="1800" i="1" noProof="0" dirty="0">
                <a:solidFill>
                  <a:srgbClr val="BE2BBB"/>
                </a:solidFill>
                <a:latin typeface="Trebuchet M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0FB209E-54B6-020A-6F78-C6689F994779}"/>
                </a:ext>
              </a:extLst>
            </p:cNvPr>
            <p:cNvSpPr txBox="1"/>
            <p:nvPr/>
          </p:nvSpPr>
          <p:spPr>
            <a:xfrm>
              <a:off x="8544548" y="1960393"/>
              <a:ext cx="3036936" cy="3438000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rtlCol="0" anchor="ctr" anchorCtr="0"/>
            <a:lstStyle>
              <a:defPPr>
                <a:defRPr lang="en-US"/>
              </a:defPPr>
              <a:lvl1pPr marL="285750" indent="-285750" defTabSz="1219170">
                <a:buFont typeface="Trebuchet MS" panose="020B0603020202020204" pitchFamily="34" charset="0"/>
                <a:buChar char="•"/>
                <a:defRPr sz="1600" b="1">
                  <a:latin typeface="Trebuchet MS" panose="020B0603020202020204"/>
                  <a:cs typeface="Trebuchet MS" panose="020B0603020202020204" pitchFamily="34" charset="0"/>
                </a:defRPr>
              </a:lvl1pPr>
              <a:lvl2pPr marL="609585" defTabSz="1219170">
                <a:defRPr>
                  <a:solidFill>
                    <a:schemeClr val="lt1"/>
                  </a:solidFill>
                </a:defRPr>
              </a:lvl2pPr>
              <a:lvl3pPr marL="1219170" defTabSz="1219170">
                <a:defRPr>
                  <a:solidFill>
                    <a:schemeClr val="lt1"/>
                  </a:solidFill>
                </a:defRPr>
              </a:lvl3pPr>
              <a:lvl4pPr marL="1828754" defTabSz="1219170">
                <a:defRPr>
                  <a:solidFill>
                    <a:schemeClr val="lt1"/>
                  </a:solidFill>
                </a:defRPr>
              </a:lvl4pPr>
              <a:lvl5pPr marL="2438339" defTabSz="1219170">
                <a:defRPr>
                  <a:solidFill>
                    <a:schemeClr val="lt1"/>
                  </a:solidFill>
                </a:defRPr>
              </a:lvl5pPr>
              <a:lvl6pPr marL="3047924" defTabSz="1219170">
                <a:defRPr>
                  <a:solidFill>
                    <a:schemeClr val="lt1"/>
                  </a:solidFill>
                </a:defRPr>
              </a:lvl6pPr>
              <a:lvl7pPr marL="3657509" defTabSz="1219170">
                <a:defRPr>
                  <a:solidFill>
                    <a:schemeClr val="lt1"/>
                  </a:solidFill>
                </a:defRPr>
              </a:lvl7pPr>
              <a:lvl8pPr marL="4267093" defTabSz="1219170">
                <a:defRPr>
                  <a:solidFill>
                    <a:schemeClr val="lt1"/>
                  </a:solidFill>
                </a:defRPr>
              </a:lvl8pPr>
              <a:lvl9pPr marL="4876678" defTabSz="1219170">
                <a:defRPr>
                  <a:solidFill>
                    <a:schemeClr val="lt1"/>
                  </a:solidFill>
                </a:defRPr>
              </a:lvl9pPr>
            </a:lstStyle>
            <a:p>
              <a:pPr marL="180000" indent="-180000">
                <a:spcAft>
                  <a:spcPts val="1200"/>
                </a:spcAft>
              </a:pPr>
              <a:r>
                <a:rPr lang="en-US" noProof="0" dirty="0">
                  <a:solidFill>
                    <a:schemeClr val="tx1"/>
                  </a:solidFill>
                </a:rPr>
                <a:t>Primary: </a:t>
              </a:r>
              <a:r>
                <a:rPr lang="en-US" b="0" noProof="0" dirty="0">
                  <a:solidFill>
                    <a:schemeClr val="tx1"/>
                  </a:solidFill>
                </a:rPr>
                <a:t>to evaluate the safety and tolerability of BMS-986458 and determine the RP2D</a:t>
              </a:r>
            </a:p>
            <a:p>
              <a:pPr marL="180000" indent="-180000">
                <a:spcAft>
                  <a:spcPts val="1200"/>
                </a:spcAft>
              </a:pPr>
              <a:r>
                <a:rPr lang="en-US" noProof="0" dirty="0">
                  <a:solidFill>
                    <a:schemeClr val="tx1"/>
                  </a:solidFill>
                </a:rPr>
                <a:t>Secondary: </a:t>
              </a:r>
              <a:r>
                <a:rPr lang="en-US" b="0" noProof="0" dirty="0">
                  <a:solidFill>
                    <a:schemeClr val="tx1"/>
                  </a:solidFill>
                </a:rPr>
                <a:t>to characterize BMS-986458 plasma PK and assess preliminary efficacy</a:t>
              </a:r>
              <a:r>
                <a:rPr lang="en-US" b="0" baseline="30000" noProof="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BFDD127-0383-7FA0-8D22-9B6415E6B3FF}"/>
                </a:ext>
              </a:extLst>
            </p:cNvPr>
            <p:cNvSpPr/>
            <p:nvPr/>
          </p:nvSpPr>
          <p:spPr>
            <a:xfrm>
              <a:off x="3979880" y="1960393"/>
              <a:ext cx="4404077" cy="3438000"/>
            </a:xfrm>
            <a:prstGeom prst="roundRect">
              <a:avLst>
                <a:gd name="adj" fmla="val 0"/>
              </a:avLst>
            </a:prstGeom>
            <a:solidFill>
              <a:srgbClr val="FFECCD"/>
            </a:solidFill>
            <a:ln w="12700" cap="sq" cmpd="sng" algn="ctr">
              <a:solidFill>
                <a:schemeClr val="accent1"/>
              </a:solidFill>
              <a:prstDash val="solid"/>
            </a:ln>
            <a:effectLst/>
          </p:spPr>
          <p:txBody>
            <a:bodyPr lIns="0" tIns="2651760" r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3600" b="1" kern="0" noProof="0" dirty="0">
                <a:solidFill>
                  <a:srgbClr val="595454"/>
                </a:solidFill>
                <a:latin typeface="Trebuchet M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183350-0486-6259-F311-82706416D732}"/>
                </a:ext>
              </a:extLst>
            </p:cNvPr>
            <p:cNvSpPr/>
            <p:nvPr/>
          </p:nvSpPr>
          <p:spPr>
            <a:xfrm>
              <a:off x="4726123" y="3583789"/>
              <a:ext cx="914400" cy="457200"/>
            </a:xfrm>
            <a:prstGeom prst="rect">
              <a:avLst/>
            </a:prstGeom>
            <a:solidFill>
              <a:srgbClr val="59FFB9"/>
            </a:solidFill>
            <a:ln w="19050" cap="sq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/>
              <a:r>
                <a:rPr lang="en-US" sz="1400" b="1" kern="0" noProof="0" dirty="0">
                  <a:solidFill>
                    <a:srgbClr val="595454"/>
                  </a:solidFill>
                  <a:latin typeface="Trebuchet MS"/>
                </a:rPr>
                <a:t>80 mg</a:t>
              </a:r>
            </a:p>
            <a:p>
              <a:pPr algn="ctr" defTabSz="1219170"/>
              <a:r>
                <a:rPr lang="en-US" sz="1400" b="1" kern="0" noProof="0" dirty="0">
                  <a:solidFill>
                    <a:srgbClr val="595454"/>
                  </a:solidFill>
                  <a:latin typeface="Trebuchet MS"/>
                </a:rPr>
                <a:t>n = 3</a:t>
              </a:r>
            </a:p>
          </p:txBody>
        </p:sp>
        <p:sp>
          <p:nvSpPr>
            <p:cNvPr id="19" name="Arrow: Bent 18">
              <a:extLst>
                <a:ext uri="{FF2B5EF4-FFF2-40B4-BE49-F238E27FC236}">
                  <a16:creationId xmlns:a16="http://schemas.microsoft.com/office/drawing/2014/main" id="{F2360BE8-77AC-1D51-27E8-431880EA30EA}"/>
                </a:ext>
              </a:extLst>
            </p:cNvPr>
            <p:cNvSpPr/>
            <p:nvPr/>
          </p:nvSpPr>
          <p:spPr>
            <a:xfrm>
              <a:off x="4904369" y="3160585"/>
              <a:ext cx="247302" cy="424800"/>
            </a:xfrm>
            <a:prstGeom prst="bentArrow">
              <a:avLst>
                <a:gd name="adj1" fmla="val 14219"/>
                <a:gd name="adj2" fmla="val 21516"/>
                <a:gd name="adj3" fmla="val 21540"/>
                <a:gd name="adj4" fmla="val 43750"/>
              </a:avLst>
            </a:prstGeom>
            <a:solidFill>
              <a:srgbClr val="595454"/>
            </a:solidFill>
            <a:ln w="12700" cap="sq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3600" kern="0" noProof="0" dirty="0">
                <a:solidFill>
                  <a:srgbClr val="595454"/>
                </a:solidFill>
                <a:latin typeface="Trebuchet M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7046D68-DB65-F15B-1814-9A48BD785F5D}"/>
                </a:ext>
              </a:extLst>
            </p:cNvPr>
            <p:cNvSpPr/>
            <p:nvPr/>
          </p:nvSpPr>
          <p:spPr>
            <a:xfrm>
              <a:off x="5156115" y="2975328"/>
              <a:ext cx="914400" cy="460357"/>
            </a:xfrm>
            <a:prstGeom prst="rect">
              <a:avLst/>
            </a:prstGeom>
            <a:solidFill>
              <a:srgbClr val="59FFB9"/>
            </a:solidFill>
            <a:ln w="19050" cap="sq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/>
              <a:r>
                <a:rPr lang="en-US" sz="1400" b="1" kern="0" noProof="0" dirty="0">
                  <a:solidFill>
                    <a:srgbClr val="595454"/>
                  </a:solidFill>
                  <a:latin typeface="Trebuchet MS"/>
                </a:rPr>
                <a:t>160 mg</a:t>
              </a:r>
            </a:p>
            <a:p>
              <a:pPr algn="ctr" defTabSz="1219170"/>
              <a:r>
                <a:rPr lang="en-US" sz="1400" b="1" kern="0" noProof="0" dirty="0">
                  <a:solidFill>
                    <a:srgbClr val="595454"/>
                  </a:solidFill>
                  <a:latin typeface="Trebuchet MS"/>
                </a:rPr>
                <a:t>n = 4</a:t>
              </a:r>
            </a:p>
          </p:txBody>
        </p:sp>
        <p:sp>
          <p:nvSpPr>
            <p:cNvPr id="21" name="Arrow: Bent 20">
              <a:extLst>
                <a:ext uri="{FF2B5EF4-FFF2-40B4-BE49-F238E27FC236}">
                  <a16:creationId xmlns:a16="http://schemas.microsoft.com/office/drawing/2014/main" id="{61607B94-929D-E474-9160-C6375BC334CA}"/>
                </a:ext>
              </a:extLst>
            </p:cNvPr>
            <p:cNvSpPr/>
            <p:nvPr/>
          </p:nvSpPr>
          <p:spPr>
            <a:xfrm>
              <a:off x="6870119" y="3160585"/>
              <a:ext cx="225613" cy="424800"/>
            </a:xfrm>
            <a:prstGeom prst="bentArrow">
              <a:avLst>
                <a:gd name="adj1" fmla="val 14219"/>
                <a:gd name="adj2" fmla="val 21516"/>
                <a:gd name="adj3" fmla="val 21540"/>
                <a:gd name="adj4" fmla="val 43750"/>
              </a:avLst>
            </a:prstGeom>
            <a:solidFill>
              <a:srgbClr val="595454"/>
            </a:solidFill>
            <a:ln w="12700" cap="sq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3600" kern="0" noProof="0" dirty="0">
                <a:solidFill>
                  <a:srgbClr val="595454"/>
                </a:solidFill>
                <a:latin typeface="Trebuchet M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2B5CE1A-A6F0-623B-A489-E54807D8C790}"/>
                </a:ext>
              </a:extLst>
            </p:cNvPr>
            <p:cNvSpPr/>
            <p:nvPr/>
          </p:nvSpPr>
          <p:spPr>
            <a:xfrm>
              <a:off x="7098161" y="2976906"/>
              <a:ext cx="914400" cy="457200"/>
            </a:xfrm>
            <a:prstGeom prst="rect">
              <a:avLst/>
            </a:prstGeom>
            <a:solidFill>
              <a:srgbClr val="33D6F1"/>
            </a:solidFill>
            <a:ln w="19050" cap="sq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/>
              <a:r>
                <a:rPr lang="en-US" sz="1400" b="1" kern="0" noProof="0" dirty="0">
                  <a:solidFill>
                    <a:srgbClr val="595454"/>
                  </a:solidFill>
                  <a:latin typeface="Trebuchet MS"/>
                </a:rPr>
                <a:t>260 mg</a:t>
              </a:r>
            </a:p>
            <a:p>
              <a:pPr algn="ctr" defTabSz="1219170"/>
              <a:r>
                <a:rPr lang="en-US" sz="1400" b="1" kern="0" noProof="0" dirty="0">
                  <a:solidFill>
                    <a:srgbClr val="595454"/>
                  </a:solidFill>
                  <a:latin typeface="Trebuchet MS"/>
                </a:rPr>
                <a:t>n = 7</a:t>
              </a:r>
            </a:p>
          </p:txBody>
        </p:sp>
        <p:sp>
          <p:nvSpPr>
            <p:cNvPr id="41" name="Arrow: Bent 40">
              <a:extLst>
                <a:ext uri="{FF2B5EF4-FFF2-40B4-BE49-F238E27FC236}">
                  <a16:creationId xmlns:a16="http://schemas.microsoft.com/office/drawing/2014/main" id="{A7346E6C-C872-2AB0-0163-8400A11817BD}"/>
                </a:ext>
              </a:extLst>
            </p:cNvPr>
            <p:cNvSpPr/>
            <p:nvPr/>
          </p:nvSpPr>
          <p:spPr>
            <a:xfrm>
              <a:off x="4480800" y="3759200"/>
              <a:ext cx="247302" cy="423544"/>
            </a:xfrm>
            <a:prstGeom prst="bentArrow">
              <a:avLst>
                <a:gd name="adj1" fmla="val 14219"/>
                <a:gd name="adj2" fmla="val 21516"/>
                <a:gd name="adj3" fmla="val 21540"/>
                <a:gd name="adj4" fmla="val 43750"/>
              </a:avLst>
            </a:prstGeom>
            <a:solidFill>
              <a:srgbClr val="595454"/>
            </a:solidFill>
            <a:ln w="12700" cap="sq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3600" kern="0" noProof="0" dirty="0">
                <a:solidFill>
                  <a:srgbClr val="595454"/>
                </a:solidFill>
                <a:latin typeface="Trebuchet M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F5ABE06-4D67-F137-E179-9638B9E38836}"/>
                </a:ext>
              </a:extLst>
            </p:cNvPr>
            <p:cNvSpPr txBox="1"/>
            <p:nvPr/>
          </p:nvSpPr>
          <p:spPr>
            <a:xfrm>
              <a:off x="4236900" y="2313968"/>
              <a:ext cx="1828800" cy="400110"/>
            </a:xfrm>
            <a:prstGeom prst="rect">
              <a:avLst/>
            </a:prstGeom>
            <a:solidFill>
              <a:srgbClr val="138967"/>
            </a:solidFill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2000" b="1" kern="0" noProof="0" dirty="0">
                  <a:solidFill>
                    <a:schemeClr val="bg1"/>
                  </a:solidFill>
                  <a:latin typeface="Trebuchet MS"/>
                </a:rPr>
                <a:t>BID</a:t>
              </a:r>
              <a:endParaRPr lang="en-US" sz="2000" b="1" kern="0" baseline="30000" noProof="0" dirty="0">
                <a:solidFill>
                  <a:schemeClr val="bg1"/>
                </a:solidFill>
                <a:latin typeface="Trebuchet M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8D99089-7AEE-D75C-12C1-FD9BAAD34764}"/>
                </a:ext>
              </a:extLst>
            </p:cNvPr>
            <p:cNvSpPr txBox="1"/>
            <p:nvPr/>
          </p:nvSpPr>
          <p:spPr>
            <a:xfrm>
              <a:off x="6321581" y="2313968"/>
              <a:ext cx="1828800" cy="400110"/>
            </a:xfrm>
            <a:prstGeom prst="rect">
              <a:avLst/>
            </a:prstGeom>
            <a:solidFill>
              <a:srgbClr val="009FBA"/>
            </a:solidFill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2000" b="1" kern="0" noProof="0" dirty="0">
                  <a:solidFill>
                    <a:schemeClr val="bg1"/>
                  </a:solidFill>
                  <a:latin typeface="Trebuchet MS"/>
                </a:rPr>
                <a:t>QD</a:t>
              </a:r>
              <a:endParaRPr lang="en-US" sz="2000" b="1" kern="0" baseline="30000" noProof="0" dirty="0">
                <a:solidFill>
                  <a:schemeClr val="bg1"/>
                </a:solidFill>
                <a:latin typeface="Trebuchet M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35D6E44-7B49-891B-D556-E99D9AA3853A}"/>
                </a:ext>
              </a:extLst>
            </p:cNvPr>
            <p:cNvSpPr/>
            <p:nvPr/>
          </p:nvSpPr>
          <p:spPr>
            <a:xfrm>
              <a:off x="6732000" y="3582999"/>
              <a:ext cx="914400" cy="457200"/>
            </a:xfrm>
            <a:prstGeom prst="rect">
              <a:avLst/>
            </a:prstGeom>
            <a:solidFill>
              <a:srgbClr val="33D6F1"/>
            </a:solidFill>
            <a:ln w="19050" cap="sq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/>
              <a:r>
                <a:rPr lang="en-US" sz="1400" b="1" kern="0" noProof="0" dirty="0">
                  <a:solidFill>
                    <a:srgbClr val="595454"/>
                  </a:solidFill>
                  <a:latin typeface="Trebuchet MS"/>
                </a:rPr>
                <a:t>160 mg</a:t>
              </a:r>
            </a:p>
            <a:p>
              <a:pPr algn="ctr" defTabSz="1219170"/>
              <a:r>
                <a:rPr lang="en-US" sz="1400" b="1" kern="0" noProof="0" dirty="0">
                  <a:solidFill>
                    <a:srgbClr val="595454"/>
                  </a:solidFill>
                  <a:latin typeface="Trebuchet MS"/>
                </a:rPr>
                <a:t>n = 6</a:t>
              </a:r>
            </a:p>
          </p:txBody>
        </p:sp>
        <p:sp>
          <p:nvSpPr>
            <p:cNvPr id="47" name="Arrow: Bent 46">
              <a:extLst>
                <a:ext uri="{FF2B5EF4-FFF2-40B4-BE49-F238E27FC236}">
                  <a16:creationId xmlns:a16="http://schemas.microsoft.com/office/drawing/2014/main" id="{4A2BEB89-F2B1-3A19-68AA-CD33AD218897}"/>
                </a:ext>
              </a:extLst>
            </p:cNvPr>
            <p:cNvSpPr/>
            <p:nvPr/>
          </p:nvSpPr>
          <p:spPr>
            <a:xfrm>
              <a:off x="6484698" y="3775629"/>
              <a:ext cx="247302" cy="423544"/>
            </a:xfrm>
            <a:prstGeom prst="bentArrow">
              <a:avLst>
                <a:gd name="adj1" fmla="val 14219"/>
                <a:gd name="adj2" fmla="val 21516"/>
                <a:gd name="adj3" fmla="val 21540"/>
                <a:gd name="adj4" fmla="val 43750"/>
              </a:avLst>
            </a:prstGeom>
            <a:solidFill>
              <a:srgbClr val="595454"/>
            </a:solidFill>
            <a:ln w="12700" cap="sq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3600" kern="0" noProof="0" dirty="0">
                <a:solidFill>
                  <a:srgbClr val="595454"/>
                </a:solidFill>
                <a:latin typeface="Trebuchet MS"/>
              </a:endParaRPr>
            </a:p>
          </p:txBody>
        </p:sp>
        <p:sp>
          <p:nvSpPr>
            <p:cNvPr id="8" name="Text Placeholder 5">
              <a:extLst>
                <a:ext uri="{FF2B5EF4-FFF2-40B4-BE49-F238E27FC236}">
                  <a16:creationId xmlns:a16="http://schemas.microsoft.com/office/drawing/2014/main" id="{8EA84AA8-8AFC-E0DE-4201-ED3DEC4693A5}"/>
                </a:ext>
              </a:extLst>
            </p:cNvPr>
            <p:cNvSpPr txBox="1">
              <a:spLocks/>
            </p:cNvSpPr>
            <p:nvPr/>
          </p:nvSpPr>
          <p:spPr>
            <a:xfrm>
              <a:off x="8544548" y="1376356"/>
              <a:ext cx="3036937" cy="479222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12700">
              <a:solidFill>
                <a:srgbClr val="BE2BBB"/>
              </a:solidFill>
              <a:miter lim="800000"/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Trebuchet MS" panose="020B0603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rebuchet MS" panose="020B0603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rebuchet MS" panose="020B0603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rebuchet MS" panose="020B0603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rebuchet MS" panose="020B0603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rebuchet MS" panose="020B0603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rebuchet MS" panose="020B0603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rebuchet MS" panose="020B0603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rebuchet MS" panose="020B0603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  <a:defRPr/>
              </a:pPr>
              <a:r>
                <a:rPr lang="en-US" sz="2000" b="1" noProof="0" dirty="0">
                  <a:solidFill>
                    <a:srgbClr val="BE2BBB"/>
                  </a:solidFill>
                  <a:latin typeface="Trebuchet MS"/>
                </a:rPr>
                <a:t>Objectives</a:t>
              </a:r>
              <a:endParaRPr lang="en-US" sz="2000" b="1" baseline="30000" noProof="0" dirty="0">
                <a:solidFill>
                  <a:srgbClr val="BE2BBB"/>
                </a:solidFill>
                <a:latin typeface="Trebuchet M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C2BEAB1-AE38-AEDD-2924-3870DDB794F6}"/>
                </a:ext>
              </a:extLst>
            </p:cNvPr>
            <p:cNvSpPr txBox="1"/>
            <p:nvPr/>
          </p:nvSpPr>
          <p:spPr>
            <a:xfrm>
              <a:off x="362760" y="1960393"/>
              <a:ext cx="3448963" cy="3438000"/>
            </a:xfrm>
            <a:prstGeom prst="rect">
              <a:avLst/>
            </a:prstGeom>
            <a:solidFill>
              <a:srgbClr val="FEDCCA"/>
            </a:solidFill>
            <a:ln w="12700">
              <a:solidFill>
                <a:schemeClr val="accent1"/>
              </a:solidFill>
            </a:ln>
          </p:spPr>
          <p:txBody>
            <a:bodyPr wrap="square" lIns="182880" tIns="91440" rIns="182880" bIns="91440" rtlCol="0" anchor="ctr">
              <a:spAutoFit/>
            </a:bodyPr>
            <a:lstStyle/>
            <a:p>
              <a:pPr marL="180000" indent="-180000">
                <a:spcAft>
                  <a:spcPts val="400"/>
                </a:spcAft>
                <a:buFont typeface="Trebuchet MS" panose="020B0603020202020204" pitchFamily="34" charset="0"/>
                <a:buChar char="•"/>
              </a:pPr>
              <a:r>
                <a:rPr lang="en-US" sz="1600" noProof="0" dirty="0"/>
                <a:t>Patients with R/R DLBCL with </a:t>
              </a:r>
              <a:br>
                <a:rPr lang="en-US" sz="1600" noProof="0" dirty="0"/>
              </a:br>
              <a:r>
                <a:rPr lang="en-US" sz="1600" noProof="0" dirty="0"/>
                <a:t>≥ 2 prior regimens</a:t>
              </a:r>
            </a:p>
            <a:p>
              <a:pPr marL="324000" lvl="1" indent="-180000">
                <a:spcAft>
                  <a:spcPts val="1200"/>
                </a:spcAft>
                <a:buFont typeface="Trebuchet MS" panose="020B0603020202020204" pitchFamily="34" charset="0"/>
                <a:buChar char="—"/>
              </a:pPr>
              <a:r>
                <a:rPr lang="en-US" sz="1400" noProof="0" dirty="0"/>
                <a:t>Patients who exhausted or were ineligible for available therapy (including CAR T cell therapy and bispecific monoclonal antibodies) or were unwilling to receive them</a:t>
              </a:r>
            </a:p>
            <a:p>
              <a:pPr marL="180000" indent="-180000">
                <a:spcAft>
                  <a:spcPts val="1200"/>
                </a:spcAft>
                <a:buFont typeface="Trebuchet MS" panose="020B0603020202020204" pitchFamily="34" charset="0"/>
                <a:buChar char="•"/>
              </a:pPr>
              <a:r>
                <a:rPr lang="en-US" sz="1600" noProof="0" dirty="0"/>
                <a:t>Patients with R/R FL (including </a:t>
              </a:r>
              <a:br>
                <a:rPr lang="en-US" sz="1600" noProof="0" dirty="0"/>
              </a:br>
              <a:r>
                <a:rPr lang="en-US" sz="1600" noProof="0" dirty="0"/>
                <a:t>FL 3B) with ≥ 2 prior regimens </a:t>
              </a:r>
            </a:p>
            <a:p>
              <a:pPr marL="180000" indent="-180000">
                <a:spcAft>
                  <a:spcPts val="1200"/>
                </a:spcAft>
                <a:buFont typeface="Trebuchet MS" panose="020B0603020202020204" pitchFamily="34" charset="0"/>
                <a:buChar char="•"/>
              </a:pPr>
              <a:r>
                <a:rPr lang="en-US" sz="1600" noProof="0" dirty="0"/>
                <a:t>Measurable disease, as defined by the Lugano classification </a:t>
              </a:r>
              <a:br>
                <a:rPr lang="en-US" sz="1600" noProof="0" dirty="0"/>
              </a:br>
              <a:r>
                <a:rPr lang="en-US" sz="1600" noProof="0" dirty="0"/>
                <a:t>of NHL</a:t>
              </a:r>
              <a:r>
                <a:rPr lang="en-US" sz="1600" baseline="30000" noProof="0" dirty="0"/>
                <a:t>2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915844C-D64A-6E72-CD3E-3EDD44451D18}"/>
                </a:ext>
              </a:extLst>
            </p:cNvPr>
            <p:cNvSpPr/>
            <p:nvPr/>
          </p:nvSpPr>
          <p:spPr>
            <a:xfrm>
              <a:off x="6274801" y="4182743"/>
              <a:ext cx="914400" cy="457200"/>
            </a:xfrm>
            <a:prstGeom prst="rect">
              <a:avLst/>
            </a:prstGeom>
            <a:solidFill>
              <a:srgbClr val="33D6F1"/>
            </a:solidFill>
            <a:ln w="19050" cap="sq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defRPr/>
              </a:pPr>
              <a:r>
                <a:rPr lang="en-US" sz="1400" b="1" kern="0" noProof="0" dirty="0">
                  <a:solidFill>
                    <a:srgbClr val="595454"/>
                  </a:solidFill>
                  <a:latin typeface="Trebuchet MS"/>
                </a:rPr>
                <a:t>80 mg</a:t>
              </a:r>
            </a:p>
            <a:p>
              <a:pPr algn="ctr" defTabSz="1219170">
                <a:defRPr/>
              </a:pPr>
              <a:r>
                <a:rPr lang="en-US" sz="1400" b="1" kern="0" noProof="0" dirty="0">
                  <a:solidFill>
                    <a:srgbClr val="595454"/>
                  </a:solidFill>
                  <a:latin typeface="Trebuchet MS"/>
                </a:rPr>
                <a:t>n = 6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FFB09003-529C-8E41-F88E-D55095E1F475}"/>
                </a:ext>
              </a:extLst>
            </p:cNvPr>
            <p:cNvCxnSpPr>
              <a:cxnSpLocks/>
              <a:stCxn id="38" idx="3"/>
              <a:endCxn id="42" idx="1"/>
            </p:cNvCxnSpPr>
            <p:nvPr/>
          </p:nvCxnSpPr>
          <p:spPr>
            <a:xfrm>
              <a:off x="5133793" y="4411343"/>
              <a:ext cx="1141008" cy="0"/>
            </a:xfrm>
            <a:prstGeom prst="straightConnector1">
              <a:avLst/>
            </a:prstGeom>
            <a:noFill/>
            <a:ln w="28575" cap="rnd" cmpd="sng" algn="ctr">
              <a:solidFill>
                <a:srgbClr val="595454"/>
              </a:solidFill>
              <a:prstDash val="solid"/>
              <a:tailEnd type="triangle"/>
            </a:ln>
            <a:effectLst/>
          </p:spPr>
        </p:cxn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708D89E-D030-CC80-31E1-E747A8684F60}"/>
                </a:ext>
              </a:extLst>
            </p:cNvPr>
            <p:cNvSpPr/>
            <p:nvPr/>
          </p:nvSpPr>
          <p:spPr>
            <a:xfrm>
              <a:off x="4219393" y="4182743"/>
              <a:ext cx="914400" cy="457200"/>
            </a:xfrm>
            <a:prstGeom prst="rect">
              <a:avLst/>
            </a:prstGeom>
            <a:solidFill>
              <a:srgbClr val="59FFB9"/>
            </a:solidFill>
            <a:ln w="19050" cap="sq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defRPr/>
              </a:pPr>
              <a:r>
                <a:rPr lang="en-US" sz="1400" b="1" kern="0" noProof="0" dirty="0">
                  <a:solidFill>
                    <a:srgbClr val="595454"/>
                  </a:solidFill>
                  <a:latin typeface="Trebuchet MS"/>
                </a:rPr>
                <a:t>40 mg</a:t>
              </a:r>
            </a:p>
            <a:p>
              <a:pPr algn="ctr" defTabSz="1219170">
                <a:defRPr/>
              </a:pPr>
              <a:r>
                <a:rPr lang="en-US" sz="1400" b="1" kern="0" noProof="0" dirty="0">
                  <a:solidFill>
                    <a:srgbClr val="595454"/>
                  </a:solidFill>
                  <a:latin typeface="Trebuchet MS"/>
                </a:rPr>
                <a:t>n = 5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23CCD88-B71C-B4C3-3FA2-228C3E3C915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78462" y="6074567"/>
            <a:ext cx="11214924" cy="615553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sz="1000" baseline="30000" noProof="0" dirty="0" err="1"/>
              <a:t>a</a:t>
            </a:r>
            <a:r>
              <a:rPr lang="en-US" sz="1000" noProof="0" dirty="0" err="1"/>
              <a:t>The</a:t>
            </a:r>
            <a:r>
              <a:rPr lang="en-US" sz="1000" noProof="0" dirty="0"/>
              <a:t> efficacy-evaluable population included patients who received ≥ 1 dose of BMS-986458, had undergone baseline and post-baseline tumor assessment, had experienced clinical disease progression, or died. Cutoff date: April 10, 2025. </a:t>
            </a:r>
            <a:r>
              <a:rPr lang="en-US" sz="1000" noProof="0" dirty="0">
                <a:solidFill>
                  <a:srgbClr val="595454"/>
                </a:solidFill>
                <a:cs typeface="Trebuchet MS" panose="020B0603020202020204" pitchFamily="34" charset="0"/>
              </a:rPr>
              <a:t>BID, twice daily; DLBCL, diffuse large B-cell lymphoma; FL, follicular lymphoma; NHL, non-Hodgkin lymphoma; PK, pharmacokinetics; </a:t>
            </a:r>
            <a:br>
              <a:rPr lang="en-US" sz="1000" noProof="0" dirty="0">
                <a:solidFill>
                  <a:srgbClr val="595454"/>
                </a:solidFill>
                <a:cs typeface="Trebuchet MS" panose="020B0603020202020204" pitchFamily="34" charset="0"/>
              </a:rPr>
            </a:br>
            <a:r>
              <a:rPr lang="en-US" sz="1000" noProof="0" dirty="0">
                <a:solidFill>
                  <a:srgbClr val="595454"/>
                </a:solidFill>
                <a:cs typeface="Trebuchet MS" panose="020B0603020202020204" pitchFamily="34" charset="0"/>
              </a:rPr>
              <a:t>QD, once daily; R/R, relapsed/refractory; RP2D, recommended phase 2 dose. </a:t>
            </a:r>
            <a:br>
              <a:rPr lang="en-US" sz="1000" noProof="0" dirty="0">
                <a:solidFill>
                  <a:srgbClr val="595454"/>
                </a:solidFill>
                <a:cs typeface="Trebuchet MS" panose="020B0603020202020204" pitchFamily="34" charset="0"/>
              </a:rPr>
            </a:br>
            <a:r>
              <a:rPr lang="en-US" sz="1000" noProof="0" dirty="0">
                <a:solidFill>
                  <a:srgbClr val="595454"/>
                </a:solidFill>
                <a:cs typeface="Trebuchet MS" panose="020B0603020202020204" pitchFamily="34" charset="0"/>
              </a:rPr>
              <a:t>1. </a:t>
            </a:r>
            <a:r>
              <a:rPr lang="en-US" sz="1000" noProof="0" dirty="0"/>
              <a:t>ClinicalTrials.gov. NCT06090539. </a:t>
            </a:r>
            <a:r>
              <a:rPr lang="en-US" sz="1000" noProof="0" dirty="0">
                <a:hlinkClick r:id="rId4"/>
              </a:rPr>
              <a:t>https://www.clinicaltrials.gov/study/NCT06090539</a:t>
            </a:r>
            <a:r>
              <a:rPr lang="en-US" sz="1000" noProof="0" dirty="0"/>
              <a:t> Accessed May 9, 2025. 2. </a:t>
            </a:r>
            <a:r>
              <a:rPr lang="en-US" sz="1000" noProof="0" dirty="0">
                <a:solidFill>
                  <a:srgbClr val="595454"/>
                </a:solidFill>
                <a:cs typeface="Trebuchet MS" panose="020B0603020202020204" pitchFamily="34" charset="0"/>
              </a:rPr>
              <a:t>Cheson BD, et al. </a:t>
            </a:r>
            <a:r>
              <a:rPr lang="en-US" sz="1000" i="1" noProof="0" dirty="0">
                <a:solidFill>
                  <a:srgbClr val="595454"/>
                </a:solidFill>
                <a:cs typeface="Trebuchet MS" panose="020B0603020202020204" pitchFamily="34" charset="0"/>
              </a:rPr>
              <a:t>J Clin Oncol </a:t>
            </a:r>
            <a:r>
              <a:rPr lang="en-US" sz="1000" noProof="0" dirty="0">
                <a:solidFill>
                  <a:srgbClr val="595454"/>
                </a:solidFill>
                <a:cs typeface="Trebuchet MS" panose="020B0603020202020204" pitchFamily="34" charset="0"/>
              </a:rPr>
              <a:t>2014;32:3059–3068. </a:t>
            </a:r>
            <a:endParaRPr lang="en-US" sz="1000" noProof="0" dirty="0"/>
          </a:p>
        </p:txBody>
      </p:sp>
    </p:spTree>
    <p:extLst>
      <p:ext uri="{BB962C8B-B14F-4D97-AF65-F5344CB8AC3E}">
        <p14:creationId xmlns:p14="http://schemas.microsoft.com/office/powerpoint/2010/main" val="301669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510FC-7BE8-9905-4D0E-E5323E0DA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A43F6-7852-0982-9724-77E157044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704" y="134972"/>
            <a:ext cx="10882904" cy="758448"/>
          </a:xfrm>
        </p:spPr>
        <p:txBody>
          <a:bodyPr/>
          <a:lstStyle/>
          <a:p>
            <a:r>
              <a:rPr lang="en-US" dirty="0">
                <a:solidFill>
                  <a:srgbClr val="595454"/>
                </a:solidFill>
                <a:ea typeface="+mj-lt"/>
                <a:cs typeface="+mj-lt"/>
              </a:rPr>
              <a:t>Patient</a:t>
            </a:r>
            <a:r>
              <a:rPr lang="en-US" b="1" dirty="0">
                <a:solidFill>
                  <a:srgbClr val="595454"/>
                </a:solidFill>
                <a:ea typeface="+mj-lt"/>
                <a:cs typeface="+mj-lt"/>
              </a:rPr>
              <a:t> disposition</a:t>
            </a:r>
            <a:endParaRPr lang="en-US" baseline="30000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FE2E3A-227D-C136-AF46-E494DBA657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AFCDA-ABCC-4704-AB71-48FDE4F2FA4C}" type="slidenum">
              <a:rPr lang="en-US" noProof="0" smtClean="0"/>
              <a:pPr/>
              <a:t>7</a:t>
            </a:fld>
            <a:endParaRPr lang="en-U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707E99-51CC-5B53-C74A-7E2B1B2688F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78462" y="6536232"/>
            <a:ext cx="11214924" cy="153888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sz="1000" noProof="0" dirty="0">
                <a:solidFill>
                  <a:srgbClr val="595454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Cutoff date: April 10, 2025.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A871434-C67B-7831-4212-2A5375CF04F9}"/>
              </a:ext>
            </a:extLst>
          </p:cNvPr>
          <p:cNvSpPr/>
          <p:nvPr/>
        </p:nvSpPr>
        <p:spPr>
          <a:xfrm>
            <a:off x="3636001" y="1117600"/>
            <a:ext cx="2377440" cy="54826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bIns="18288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Enrolled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(N = </a:t>
            </a:r>
            <a:r>
              <a:rPr lang="en-US" sz="1800" dirty="0">
                <a:solidFill>
                  <a:srgbClr val="595454"/>
                </a:solidFill>
                <a:latin typeface="Trebuchet MS" panose="020B0603020202020204"/>
              </a:rPr>
              <a:t>31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EB1AAAE-01DC-2FDB-AA0C-B2FF10141009}"/>
              </a:ext>
            </a:extLst>
          </p:cNvPr>
          <p:cNvSpPr/>
          <p:nvPr/>
        </p:nvSpPr>
        <p:spPr>
          <a:xfrm>
            <a:off x="3636001" y="4711794"/>
            <a:ext cx="2377440" cy="58269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bIns="18288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Ongoing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(n = 14, 45.2%)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0571F40-1841-3406-96BA-4E5236423C2D}"/>
              </a:ext>
            </a:extLst>
          </p:cNvPr>
          <p:cNvSpPr/>
          <p:nvPr/>
        </p:nvSpPr>
        <p:spPr>
          <a:xfrm>
            <a:off x="5505933" y="2123151"/>
            <a:ext cx="4281533" cy="2142905"/>
          </a:xfrm>
          <a:prstGeom prst="roundRect">
            <a:avLst>
              <a:gd name="adj" fmla="val 8228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Discontinued therapy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(n = </a:t>
            </a:r>
            <a:r>
              <a:rPr lang="en-US" sz="1800" dirty="0">
                <a:solidFill>
                  <a:srgbClr val="595454"/>
                </a:solidFill>
                <a:latin typeface="Trebuchet MS" panose="020B0603020202020204"/>
              </a:rPr>
              <a:t>17, 54.8%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)</a:t>
            </a:r>
          </a:p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Progressive disease (n = </a:t>
            </a:r>
            <a:r>
              <a:rPr lang="en-US" sz="1400" dirty="0">
                <a:solidFill>
                  <a:srgbClr val="595454"/>
                </a:solidFill>
                <a:latin typeface="Trebuchet MS" panose="020B0603020202020204"/>
              </a:rPr>
              <a:t>10, 32.3%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)</a:t>
            </a:r>
          </a:p>
          <a:p>
            <a:pPr marL="285750" indent="-285750" defTabSz="121917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Adverse event (n = 5, 16.1%)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95454"/>
              </a:solidFill>
              <a:effectLst/>
              <a:highlight>
                <a:srgbClr val="FFFF00"/>
              </a:highlight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indent="-285750" defTabSz="121917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Withdrawal </a:t>
            </a:r>
            <a:r>
              <a:rPr lang="en-US" sz="1400" dirty="0">
                <a:solidFill>
                  <a:srgbClr val="595454"/>
                </a:solidFill>
                <a:latin typeface="Trebuchet MS" panose="020B0603020202020204"/>
              </a:rPr>
              <a:t>of consent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patient (n = 1, 3.2%)</a:t>
            </a:r>
          </a:p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Death (n = 1, 3.2%)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95454"/>
              </a:solidFill>
              <a:effectLst/>
              <a:highlight>
                <a:srgbClr val="FFFF00"/>
              </a:highlight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D944ACC-1612-8DF8-8E09-F0369A828785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>
          <a:xfrm>
            <a:off x="4824721" y="1665861"/>
            <a:ext cx="0" cy="304593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CCB32D-4089-8105-C2C6-F9817EDF7CC8}"/>
              </a:ext>
            </a:extLst>
          </p:cNvPr>
          <p:cNvCxnSpPr>
            <a:cxnSpLocks/>
          </p:cNvCxnSpPr>
          <p:nvPr/>
        </p:nvCxnSpPr>
        <p:spPr>
          <a:xfrm flipH="1">
            <a:off x="4823208" y="3194604"/>
            <a:ext cx="68272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0EB1F4F-45A2-F4F2-377C-ACECD795A4C6}"/>
              </a:ext>
            </a:extLst>
          </p:cNvPr>
          <p:cNvSpPr txBox="1"/>
          <p:nvPr/>
        </p:nvSpPr>
        <p:spPr>
          <a:xfrm>
            <a:off x="378461" y="5550107"/>
            <a:ext cx="105764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000" dirty="0"/>
              <a:t>Median follow-up for treated patients was 2.8 months (range, 0.3–11.7)</a:t>
            </a:r>
          </a:p>
        </p:txBody>
      </p:sp>
    </p:spTree>
    <p:extLst>
      <p:ext uri="{BB962C8B-B14F-4D97-AF65-F5344CB8AC3E}">
        <p14:creationId xmlns:p14="http://schemas.microsoft.com/office/powerpoint/2010/main" val="12235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451F7-E418-24A1-3FC8-71A926B72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F23AD-7981-73D9-196E-56EE01450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430" y="160869"/>
            <a:ext cx="11835600" cy="677333"/>
          </a:xfrm>
        </p:spPr>
        <p:txBody>
          <a:bodyPr/>
          <a:lstStyle/>
          <a:p>
            <a:r>
              <a:rPr lang="en-US" noProof="0" dirty="0"/>
              <a:t>Patient characteristics: a heavily pre-treated population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88616D-753C-5727-5BA9-E42357DA1B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AFCDA-ABCC-4704-AB71-48FDE4F2FA4C}" type="slidenum">
              <a:rPr lang="en-US" noProof="0" smtClean="0"/>
              <a:pPr/>
              <a:t>8</a:t>
            </a:fld>
            <a:endParaRPr lang="en-US" noProof="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6195C3E-446D-7A3C-7512-3DD820F8F7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939984"/>
              </p:ext>
            </p:extLst>
          </p:nvPr>
        </p:nvGraphicFramePr>
        <p:xfrm>
          <a:off x="442913" y="994680"/>
          <a:ext cx="5531396" cy="5146654"/>
        </p:xfrm>
        <a:graphic>
          <a:graphicData uri="http://schemas.openxmlformats.org/drawingml/2006/table">
            <a:tbl>
              <a:tblPr firstRow="1">
                <a:tableStyleId>{B301B821-A1FF-4177-AEE7-76D212191A09}</a:tableStyleId>
              </a:tblPr>
              <a:tblGrid>
                <a:gridCol w="43793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45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 pitchFamily="34" charset="0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 pitchFamily="34" charset="0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 pitchFamily="34" charset="0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 pitchFamily="34" charset="0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 pitchFamily="34" charset="0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 pitchFamily="34" charset="0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 pitchFamily="34" charset="0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 pitchFamily="34" charset="0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indent="0" algn="l" defTabSz="1218895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/>
                      </a:pPr>
                      <a:endParaRPr lang="en-US" sz="1300" b="1" kern="1200" noProof="0" dirty="0">
                        <a:solidFill>
                          <a:schemeClr val="bg1"/>
                        </a:solidFill>
                        <a:latin typeface="+mn-lt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46800" marR="468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 pitchFamily="34" charset="0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 pitchFamily="34" charset="0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 pitchFamily="34" charset="0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 pitchFamily="34" charset="0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 pitchFamily="34" charset="0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 pitchFamily="34" charset="0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 pitchFamily="34" charset="0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 pitchFamily="34" charset="0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indent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/>
                      </a:pPr>
                      <a:r>
                        <a:rPr lang="en-US" sz="1300" b="1" noProof="0" dirty="0">
                          <a:solidFill>
                            <a:schemeClr val="bg1"/>
                          </a:solidFill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N = 31</a:t>
                      </a:r>
                    </a:p>
                  </a:txBody>
                  <a:tcPr marL="46800" marR="468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marL="0" indent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300" b="1" noProof="0" dirty="0">
                          <a:solidFill>
                            <a:schemeClr val="tx1"/>
                          </a:solidFill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Age, years, median (range)</a:t>
                      </a:r>
                    </a:p>
                  </a:txBody>
                  <a:tcPr marL="46800" marR="468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62 (26–76)</a:t>
                      </a:r>
                    </a:p>
                  </a:txBody>
                  <a:tcPr marL="46800" marR="468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1473420"/>
                  </a:ext>
                </a:extLst>
              </a:tr>
              <a:tr h="648242">
                <a:tc>
                  <a:txBody>
                    <a:bodyPr/>
                    <a:lstStyle/>
                    <a:p>
                      <a:pPr marL="0" indent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300" b="1" noProof="0" dirty="0">
                          <a:solidFill>
                            <a:schemeClr val="tx1"/>
                          </a:solidFill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Sex, n (%)</a:t>
                      </a:r>
                    </a:p>
                    <a:p>
                      <a:pPr marL="180975" indent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300" b="0" noProof="0" dirty="0">
                          <a:solidFill>
                            <a:schemeClr val="tx1"/>
                          </a:solidFill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Female</a:t>
                      </a:r>
                    </a:p>
                    <a:p>
                      <a:pPr marL="180975" indent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300" b="0" noProof="0" dirty="0">
                          <a:solidFill>
                            <a:schemeClr val="tx1"/>
                          </a:solidFill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Male</a:t>
                      </a:r>
                    </a:p>
                  </a:txBody>
                  <a:tcPr marL="46800" marR="468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  <a:p>
                      <a:pPr marL="0" marR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10 (32.3)</a:t>
                      </a:r>
                    </a:p>
                    <a:p>
                      <a:pPr marL="0" marR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21 (67.7)</a:t>
                      </a:r>
                    </a:p>
                  </a:txBody>
                  <a:tcPr marL="46800" marR="468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9868732"/>
                  </a:ext>
                </a:extLst>
              </a:tr>
              <a:tr h="12038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kern="1200" noProof="0" dirty="0">
                          <a:solidFill>
                            <a:schemeClr val="tx1"/>
                          </a:solidFill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Disease stage at entry, n (%)</a:t>
                      </a:r>
                    </a:p>
                    <a:p>
                      <a:pPr marL="180975" marR="0" lvl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kern="1200" noProof="0" dirty="0">
                          <a:solidFill>
                            <a:schemeClr val="tx1"/>
                          </a:solidFill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Stage I</a:t>
                      </a:r>
                    </a:p>
                    <a:p>
                      <a:pPr marL="180975" marR="0" lvl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kern="1200" noProof="0" dirty="0">
                          <a:solidFill>
                            <a:schemeClr val="tx1"/>
                          </a:solidFill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Stage II</a:t>
                      </a:r>
                    </a:p>
                    <a:p>
                      <a:pPr marL="180975" marR="0" lvl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kern="1200" noProof="0" dirty="0">
                          <a:solidFill>
                            <a:schemeClr val="tx1"/>
                          </a:solidFill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Stage III</a:t>
                      </a:r>
                    </a:p>
                    <a:p>
                      <a:pPr marL="180975" marR="0" lvl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kern="1200" noProof="0" dirty="0">
                          <a:solidFill>
                            <a:schemeClr val="tx1"/>
                          </a:solidFill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Stage IV</a:t>
                      </a:r>
                    </a:p>
                    <a:p>
                      <a:pPr marL="180975" marR="0" lvl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kern="1200" noProof="0" dirty="0">
                          <a:solidFill>
                            <a:schemeClr val="tx1"/>
                          </a:solidFill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Unknown</a:t>
                      </a:r>
                    </a:p>
                  </a:txBody>
                  <a:tcPr marL="46800" marR="468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2 (6.5)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4 (12.9)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5 (16.1)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18 (58.1)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2 (6.5)</a:t>
                      </a:r>
                    </a:p>
                  </a:txBody>
                  <a:tcPr marL="46800" marR="468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46684">
                <a:tc>
                  <a:txBody>
                    <a:bodyPr/>
                    <a:lstStyle/>
                    <a:p>
                      <a:pPr marL="0" indent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300" b="1" i="0" noProof="0" dirty="0">
                          <a:solidFill>
                            <a:schemeClr val="tx1"/>
                          </a:solidFill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Disease type</a:t>
                      </a:r>
                      <a:r>
                        <a:rPr lang="en-US" sz="1300" b="1" i="0" baseline="30000" noProof="0" dirty="0">
                          <a:solidFill>
                            <a:schemeClr val="tx1"/>
                          </a:solidFill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a</a:t>
                      </a:r>
                      <a:r>
                        <a:rPr lang="en-US" sz="1300" b="1" i="0" noProof="0" dirty="0">
                          <a:solidFill>
                            <a:schemeClr val="tx1"/>
                          </a:solidFill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, n (%)</a:t>
                      </a:r>
                    </a:p>
                    <a:p>
                      <a:pPr marL="180975" indent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300" b="0" i="0" noProof="0" dirty="0">
                          <a:solidFill>
                            <a:schemeClr val="tx1"/>
                          </a:solidFill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DLBCL (not otherwise specified)</a:t>
                      </a:r>
                    </a:p>
                    <a:p>
                      <a:pPr marL="180975" indent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300" b="0" i="0" noProof="0" dirty="0">
                          <a:solidFill>
                            <a:schemeClr val="tx1"/>
                          </a:solidFill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DLBCL/high-grade BCL (all triple-hit)</a:t>
                      </a:r>
                    </a:p>
                    <a:p>
                      <a:pPr marL="180975" indent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300" b="0" i="0" noProof="0" dirty="0">
                          <a:solidFill>
                            <a:schemeClr val="tx1"/>
                          </a:solidFill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FL  </a:t>
                      </a:r>
                    </a:p>
                  </a:txBody>
                  <a:tcPr marL="46800" marR="468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1300" b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</a:br>
                      <a:r>
                        <a:rPr lang="en-US" sz="1300" b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14 (45.2)</a:t>
                      </a:r>
                    </a:p>
                    <a:p>
                      <a:pPr marL="0" marR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5 (16.1)</a:t>
                      </a:r>
                    </a:p>
                    <a:p>
                      <a:pPr marL="0" marR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10 (32.3)</a:t>
                      </a:r>
                    </a:p>
                  </a:txBody>
                  <a:tcPr marL="46800" marR="468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3429221"/>
                  </a:ext>
                </a:extLst>
              </a:tr>
              <a:tr h="833454">
                <a:tc>
                  <a:txBody>
                    <a:bodyPr/>
                    <a:lstStyle/>
                    <a:p>
                      <a:pPr marL="0" indent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300" b="1" noProof="0" dirty="0">
                          <a:solidFill>
                            <a:schemeClr val="tx1"/>
                          </a:solidFill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Cell of origin, n (%)</a:t>
                      </a:r>
                    </a:p>
                    <a:p>
                      <a:pPr marL="180975" indent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300" b="0" noProof="0" dirty="0">
                          <a:solidFill>
                            <a:schemeClr val="tx1"/>
                          </a:solidFill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ABC, non-GCB</a:t>
                      </a:r>
                    </a:p>
                    <a:p>
                      <a:pPr marL="180975" indent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300" b="0" noProof="0" dirty="0">
                          <a:solidFill>
                            <a:schemeClr val="tx1"/>
                          </a:solidFill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GCB</a:t>
                      </a:r>
                    </a:p>
                    <a:p>
                      <a:pPr marL="180975" indent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300" b="0" noProof="0" dirty="0">
                          <a:solidFill>
                            <a:schemeClr val="tx1"/>
                          </a:solidFill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Unknown</a:t>
                      </a:r>
                    </a:p>
                  </a:txBody>
                  <a:tcPr marL="46800" marR="468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5 (16.1)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7 (22.6)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9 (29.0)</a:t>
                      </a:r>
                    </a:p>
                  </a:txBody>
                  <a:tcPr marL="46800" marR="468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636552"/>
                  </a:ext>
                </a:extLst>
              </a:tr>
              <a:tr h="1018666">
                <a:tc>
                  <a:txBody>
                    <a:bodyPr/>
                    <a:lstStyle/>
                    <a:p>
                      <a:pPr marL="0" indent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300" b="1" noProof="0" dirty="0">
                          <a:solidFill>
                            <a:schemeClr val="tx1"/>
                          </a:solidFill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Risk category for IPI (DLBCL), n/N (%)</a:t>
                      </a:r>
                    </a:p>
                    <a:p>
                      <a:pPr marL="180975" indent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300" b="0" noProof="0" dirty="0">
                          <a:solidFill>
                            <a:schemeClr val="tx1"/>
                          </a:solidFill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High (3–5)</a:t>
                      </a:r>
                    </a:p>
                    <a:p>
                      <a:pPr marL="180975" indent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300" b="0" noProof="0" dirty="0">
                          <a:solidFill>
                            <a:schemeClr val="tx1"/>
                          </a:solidFill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Low-intermediate (2)</a:t>
                      </a:r>
                    </a:p>
                    <a:p>
                      <a:pPr marL="180975" indent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300" b="0" noProof="0" dirty="0">
                          <a:solidFill>
                            <a:schemeClr val="tx1"/>
                          </a:solidFill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Low (0–1)</a:t>
                      </a:r>
                    </a:p>
                  </a:txBody>
                  <a:tcPr marL="46800" marR="468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7/19 (36.8)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9/19 (47.4)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3/19 (15.8)</a:t>
                      </a:r>
                    </a:p>
                  </a:txBody>
                  <a:tcPr marL="46800" marR="468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1344023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75996E0-0A2E-5E84-190A-DE0E093955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2394956"/>
              </p:ext>
            </p:extLst>
          </p:nvPr>
        </p:nvGraphicFramePr>
        <p:xfrm>
          <a:off x="6261905" y="994681"/>
          <a:ext cx="5481814" cy="4248806"/>
        </p:xfrm>
        <a:graphic>
          <a:graphicData uri="http://schemas.openxmlformats.org/drawingml/2006/table">
            <a:tbl>
              <a:tblPr firstRow="1">
                <a:tableStyleId>{B301B821-A1FF-4177-AEE7-76D212191A09}</a:tableStyleId>
              </a:tblPr>
              <a:tblGrid>
                <a:gridCol w="43298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21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 pitchFamily="34" charset="0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 pitchFamily="34" charset="0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 pitchFamily="34" charset="0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 pitchFamily="34" charset="0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 pitchFamily="34" charset="0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 pitchFamily="34" charset="0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 pitchFamily="34" charset="0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 pitchFamily="34" charset="0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indent="0" algn="l" defTabSz="1218895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endParaRPr lang="en-US" sz="1300" b="1" kern="1200" noProof="0" dirty="0">
                        <a:solidFill>
                          <a:schemeClr val="bg1"/>
                        </a:solidFill>
                        <a:latin typeface="+mn-lt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46800" marR="468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 pitchFamily="34" charset="0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 pitchFamily="34" charset="0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 pitchFamily="34" charset="0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 pitchFamily="34" charset="0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 pitchFamily="34" charset="0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 pitchFamily="34" charset="0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 pitchFamily="34" charset="0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 pitchFamily="34" charset="0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indent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300" b="1" noProof="0" dirty="0">
                          <a:solidFill>
                            <a:schemeClr val="bg1"/>
                          </a:solidFill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N = 31</a:t>
                      </a:r>
                    </a:p>
                  </a:txBody>
                  <a:tcPr marL="46800" marR="468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682">
                <a:tc>
                  <a:txBody>
                    <a:bodyPr/>
                    <a:lstStyle/>
                    <a:p>
                      <a:pPr marL="0" indent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300" b="1" i="0" noProof="0" dirty="0">
                          <a:solidFill>
                            <a:schemeClr val="tx1"/>
                          </a:solidFill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Risk category for FLIPI (FL), n/N (%)</a:t>
                      </a:r>
                    </a:p>
                    <a:p>
                      <a:pPr marL="180975" indent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300" b="0" i="0" noProof="0" dirty="0">
                          <a:solidFill>
                            <a:schemeClr val="tx1"/>
                          </a:solidFill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High (3–5)</a:t>
                      </a:r>
                    </a:p>
                    <a:p>
                      <a:pPr marL="180975" indent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300" b="0" i="0" noProof="0" dirty="0">
                          <a:solidFill>
                            <a:schemeClr val="tx1"/>
                          </a:solidFill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Intermediate (2)</a:t>
                      </a:r>
                    </a:p>
                    <a:p>
                      <a:pPr marL="180975" indent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300" b="0" i="0" noProof="0" dirty="0">
                          <a:solidFill>
                            <a:schemeClr val="tx1"/>
                          </a:solidFill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Low (0–1)</a:t>
                      </a:r>
                    </a:p>
                    <a:p>
                      <a:pPr marL="180975" indent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300" b="0" i="0" noProof="0" dirty="0">
                          <a:solidFill>
                            <a:schemeClr val="tx1"/>
                          </a:solidFill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Unknown</a:t>
                      </a:r>
                    </a:p>
                  </a:txBody>
                  <a:tcPr marL="46800" marR="468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  <a:p>
                      <a:pPr marL="0" marR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6/10 (60.0)</a:t>
                      </a:r>
                    </a:p>
                    <a:p>
                      <a:pPr marL="0" marR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1/10 (10.0)</a:t>
                      </a:r>
                    </a:p>
                    <a:p>
                      <a:pPr marL="0" marR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2/10 (20.0)</a:t>
                      </a:r>
                    </a:p>
                    <a:p>
                      <a:pPr marL="0" marR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1/10 (10.0)</a:t>
                      </a:r>
                    </a:p>
                  </a:txBody>
                  <a:tcPr marL="46800" marR="468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5064870"/>
                  </a:ext>
                </a:extLst>
              </a:tr>
              <a:tr h="379598">
                <a:tc>
                  <a:txBody>
                    <a:bodyPr/>
                    <a:lstStyle/>
                    <a:p>
                      <a:pPr marL="0" indent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300" b="1" i="0" noProof="0" dirty="0">
                          <a:solidFill>
                            <a:schemeClr val="tx1"/>
                          </a:solidFill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ECOG PS, n (%)</a:t>
                      </a:r>
                    </a:p>
                    <a:p>
                      <a:pPr marL="180975" indent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300" b="0" i="0" noProof="0" dirty="0">
                          <a:solidFill>
                            <a:schemeClr val="tx1"/>
                          </a:solidFill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0</a:t>
                      </a:r>
                    </a:p>
                    <a:p>
                      <a:pPr marL="180975" indent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300" b="0" i="0" noProof="0" dirty="0">
                          <a:solidFill>
                            <a:schemeClr val="tx1"/>
                          </a:solidFill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1</a:t>
                      </a:r>
                    </a:p>
                  </a:txBody>
                  <a:tcPr marL="46800" marR="468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  <a:p>
                      <a:pPr marL="0" marR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11 (35.5)</a:t>
                      </a:r>
                    </a:p>
                    <a:p>
                      <a:pPr marL="0" marR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20 (64.5)</a:t>
                      </a:r>
                    </a:p>
                  </a:txBody>
                  <a:tcPr marL="46800" marR="468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0154346"/>
                  </a:ext>
                </a:extLst>
              </a:tr>
              <a:tr h="470161">
                <a:tc>
                  <a:txBody>
                    <a:bodyPr/>
                    <a:lstStyle/>
                    <a:p>
                      <a:pPr marL="0" indent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300" b="1" i="0" noProof="0" dirty="0">
                          <a:solidFill>
                            <a:schemeClr val="tx1"/>
                          </a:solidFill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Prior lines of therapy, n (%)</a:t>
                      </a:r>
                      <a:endParaRPr lang="en-US" sz="1300" b="0" i="0" noProof="0" dirty="0">
                        <a:solidFill>
                          <a:schemeClr val="tx1"/>
                        </a:solidFill>
                        <a:latin typeface="+mn-lt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  <a:p>
                      <a:pPr marL="180975" indent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300" b="0" i="0" noProof="0" dirty="0">
                          <a:solidFill>
                            <a:schemeClr val="tx1"/>
                          </a:solidFill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2</a:t>
                      </a:r>
                    </a:p>
                    <a:p>
                      <a:pPr marL="180975" indent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300" b="0" i="0" noProof="0" dirty="0">
                          <a:solidFill>
                            <a:schemeClr val="tx1"/>
                          </a:solidFill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3</a:t>
                      </a:r>
                    </a:p>
                    <a:p>
                      <a:pPr marL="180975" indent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300" b="0" i="0" noProof="0" dirty="0">
                          <a:solidFill>
                            <a:schemeClr val="tx1"/>
                          </a:solidFill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≥ 4</a:t>
                      </a:r>
                    </a:p>
                  </a:txBody>
                  <a:tcPr marL="46800" marR="468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  <a:p>
                      <a:pPr marL="0" marR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4 (12.9)</a:t>
                      </a:r>
                    </a:p>
                    <a:p>
                      <a:pPr marL="0" marR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6 (19.4)</a:t>
                      </a:r>
                    </a:p>
                    <a:p>
                      <a:pPr marL="0" marR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21 (67.7)</a:t>
                      </a:r>
                    </a:p>
                  </a:txBody>
                  <a:tcPr marL="46800" marR="468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1677026"/>
                  </a:ext>
                </a:extLst>
              </a:tr>
              <a:tr h="173052">
                <a:tc>
                  <a:txBody>
                    <a:bodyPr/>
                    <a:lstStyle/>
                    <a:p>
                      <a:pPr marL="0" indent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300" b="1" i="0" noProof="0" dirty="0">
                          <a:solidFill>
                            <a:schemeClr val="tx1"/>
                          </a:solidFill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Median of prior lines of therapy (range)</a:t>
                      </a:r>
                    </a:p>
                  </a:txBody>
                  <a:tcPr marL="46800" marR="46800" marT="46800" marB="46800" anchor="ctr">
                    <a:lnL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4 (2-12)</a:t>
                      </a:r>
                    </a:p>
                  </a:txBody>
                  <a:tcPr marL="46800" marR="468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6826446"/>
                  </a:ext>
                </a:extLst>
              </a:tr>
              <a:tr h="438464">
                <a:tc>
                  <a:txBody>
                    <a:bodyPr/>
                    <a:lstStyle/>
                    <a:p>
                      <a:pPr marL="0" indent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300" b="1" i="0" noProof="0" dirty="0">
                          <a:solidFill>
                            <a:schemeClr val="tx1"/>
                          </a:solidFill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Types of prior anticancer therapy, n (%)</a:t>
                      </a:r>
                    </a:p>
                    <a:p>
                      <a:pPr marL="180975" indent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300" b="0" i="0" noProof="0" dirty="0">
                          <a:solidFill>
                            <a:schemeClr val="tx1"/>
                          </a:solidFill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CAR T cell therapy</a:t>
                      </a:r>
                    </a:p>
                    <a:p>
                      <a:pPr marL="180975" indent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300" b="0" i="0" noProof="0" dirty="0">
                          <a:solidFill>
                            <a:schemeClr val="tx1"/>
                          </a:solidFill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Bi-/tri-specific mAb</a:t>
                      </a:r>
                    </a:p>
                    <a:p>
                      <a:pPr marL="180975" indent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300" b="0" i="0" noProof="0" dirty="0">
                          <a:solidFill>
                            <a:schemeClr val="tx1"/>
                          </a:solidFill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IMiD/CELMoD™ agent</a:t>
                      </a:r>
                    </a:p>
                  </a:txBody>
                  <a:tcPr marL="46800" marR="46800" marT="46800" marB="46800" anchor="ctr">
                    <a:lnL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  <a:p>
                      <a:pPr marL="0" marR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24 (77.4)</a:t>
                      </a:r>
                    </a:p>
                    <a:p>
                      <a:pPr marL="0" marR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18 (58.1)</a:t>
                      </a:r>
                    </a:p>
                    <a:p>
                      <a:pPr marL="0" marR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19 (61.3)</a:t>
                      </a:r>
                    </a:p>
                  </a:txBody>
                  <a:tcPr marL="46800" marR="468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0427314"/>
                  </a:ext>
                </a:extLst>
              </a:tr>
              <a:tr h="299354">
                <a:tc>
                  <a:txBody>
                    <a:bodyPr/>
                    <a:lstStyle/>
                    <a:p>
                      <a:pPr marL="0" indent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300" b="1" i="0" noProof="0" dirty="0">
                          <a:solidFill>
                            <a:schemeClr val="tx1"/>
                          </a:solidFill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Refractory to prior therapy, n (%)</a:t>
                      </a:r>
                    </a:p>
                  </a:txBody>
                  <a:tcPr marL="46800" marR="46800" marT="46800" marB="46800" anchor="ctr">
                    <a:lnL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22 (71.0)</a:t>
                      </a:r>
                    </a:p>
                  </a:txBody>
                  <a:tcPr marL="46800" marR="468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948520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86C449E-2F01-5B73-0B99-5F5E1A4C2C8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78462" y="6338890"/>
            <a:ext cx="11214924" cy="461665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sz="1000" baseline="30000" noProof="0" dirty="0">
                <a:solidFill>
                  <a:srgbClr val="595454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a</a:t>
            </a:r>
            <a:r>
              <a:rPr lang="en-US" sz="1000" noProof="0" dirty="0">
                <a:solidFill>
                  <a:srgbClr val="595454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Two patients with high-grade BCL were entered after data cutoff. Cutoff date: April 10, 2025. ABC, activated B-cell-like; CELMoD, cereblon E3 ligase modulator; DLBCL, diffuse large </a:t>
            </a:r>
            <a:br>
              <a:rPr lang="en-US" sz="1000" noProof="0" dirty="0">
                <a:solidFill>
                  <a:srgbClr val="595454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</a:br>
            <a:r>
              <a:rPr lang="en-US" sz="1000" noProof="0" dirty="0">
                <a:solidFill>
                  <a:srgbClr val="595454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B-cell lymphoma; ECOG PS, Eastern Cooperative Oncology Group performance status; FL, follicular lymphoma; FLIPI, Follicular Lymphoma </a:t>
            </a:r>
            <a:r>
              <a:rPr lang="en-US" sz="1000" noProof="0" dirty="0"/>
              <a:t>International Prognostic Index; GCB, germinal </a:t>
            </a:r>
            <a:br>
              <a:rPr lang="en-US" sz="1000" noProof="0" dirty="0"/>
            </a:br>
            <a:r>
              <a:rPr lang="en-US" sz="1000" noProof="0" dirty="0"/>
              <a:t>center B-cell-like; IMiD, immunomodulatory imide drug; IPI, International Prognostic Index; mAb, monoclonal antibody. </a:t>
            </a:r>
          </a:p>
        </p:txBody>
      </p:sp>
    </p:spTree>
    <p:extLst>
      <p:ext uri="{BB962C8B-B14F-4D97-AF65-F5344CB8AC3E}">
        <p14:creationId xmlns:p14="http://schemas.microsoft.com/office/powerpoint/2010/main" val="26596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8FE4B-21C1-E4A6-6B9F-E07AD071A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A8B09-6C55-19CE-C696-459606D73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00" y="162000"/>
            <a:ext cx="11034089" cy="677333"/>
          </a:xfrm>
        </p:spPr>
        <p:txBody>
          <a:bodyPr/>
          <a:lstStyle/>
          <a:p>
            <a:r>
              <a:rPr lang="en-US" sz="2400" dirty="0">
                <a:solidFill>
                  <a:srgbClr val="595454"/>
                </a:solidFill>
              </a:rPr>
              <a:t>BMS-986458 was well tolerated with mainly low-grade adverse events</a:t>
            </a:r>
            <a:endParaRPr lang="en-US" sz="2400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344315-D513-887D-DA48-FD57E7B2EC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AFCDA-ABCC-4704-AB71-48FDE4F2FA4C}" type="slidenum">
              <a:rPr lang="en-US" noProof="0" smtClean="0"/>
              <a:pPr/>
              <a:t>9</a:t>
            </a:fld>
            <a:endParaRPr lang="en-US" noProof="0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8E906F0-9AD4-FBBA-D274-51BB6253F6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6473" y="1364400"/>
            <a:ext cx="5342616" cy="4755148"/>
          </a:xfrm>
        </p:spPr>
        <p:txBody>
          <a:bodyPr wrap="square">
            <a:spAutoFit/>
          </a:bodyPr>
          <a:lstStyle/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sz="1700" dirty="0"/>
              <a:t>M</a:t>
            </a:r>
            <a:r>
              <a:rPr lang="en-US" sz="1700" noProof="0" dirty="0"/>
              <a:t>ost common TRAEs</a:t>
            </a:r>
            <a:r>
              <a:rPr lang="en-US" sz="1700" dirty="0"/>
              <a:t> were</a:t>
            </a:r>
            <a:r>
              <a:rPr lang="en-US" sz="1700" noProof="0" dirty="0"/>
              <a:t> arthralgia (n = 6, 19.4%) </a:t>
            </a:r>
            <a:br>
              <a:rPr lang="en-US" sz="1700" noProof="0" dirty="0"/>
            </a:br>
            <a:r>
              <a:rPr lang="en-US" sz="1700" noProof="0" dirty="0"/>
              <a:t>and fatigue (n = 5, 16.1%)</a:t>
            </a:r>
          </a:p>
          <a:p>
            <a:pPr lvl="2">
              <a:spcBef>
                <a:spcPts val="0"/>
              </a:spcBef>
              <a:spcAft>
                <a:spcPts val="400"/>
              </a:spcAft>
            </a:pPr>
            <a:r>
              <a:rPr lang="en-US" sz="1600" noProof="0" dirty="0"/>
              <a:t>Grade 3/4 TRAEs occurred in 5 (16.1%) treated patients </a:t>
            </a:r>
          </a:p>
          <a:p>
            <a:pPr lvl="3">
              <a:spcBef>
                <a:spcPts val="0"/>
              </a:spcBef>
              <a:spcAft>
                <a:spcPts val="400"/>
              </a:spcAft>
            </a:pPr>
            <a:r>
              <a:rPr lang="en-US" sz="1200" dirty="0"/>
              <a:t>P</a:t>
            </a:r>
            <a:r>
              <a:rPr lang="en-US" sz="1200" noProof="0" dirty="0"/>
              <a:t>neumonia, arthritis, bone pain, peripheral neuropathy, prolonged QT interval (n = 1 each</a:t>
            </a:r>
            <a:r>
              <a:rPr lang="en-US" sz="1200" dirty="0"/>
              <a:t>)</a:t>
            </a:r>
            <a:r>
              <a:rPr lang="en-US" sz="1200" noProof="0" dirty="0"/>
              <a:t>, and myalgia </a:t>
            </a:r>
            <a:r>
              <a:rPr lang="en-US" sz="1200" dirty="0"/>
              <a:t>(</a:t>
            </a:r>
            <a:r>
              <a:rPr lang="en-US" sz="1200" noProof="0" dirty="0"/>
              <a:t>n = 2</a:t>
            </a:r>
            <a:r>
              <a:rPr lang="en-US" sz="1200" dirty="0"/>
              <a:t>)</a:t>
            </a:r>
            <a:endParaRPr lang="en-US" sz="1200" noProof="0" dirty="0"/>
          </a:p>
          <a:p>
            <a:pPr lvl="2">
              <a:spcBef>
                <a:spcPts val="0"/>
              </a:spcBef>
              <a:spcAft>
                <a:spcPts val="400"/>
              </a:spcAft>
            </a:pPr>
            <a:r>
              <a:rPr lang="en-US" sz="1600" noProof="0" dirty="0"/>
              <a:t>Serious TRAEs</a:t>
            </a:r>
            <a:r>
              <a:rPr lang="en-US" sz="1600" dirty="0"/>
              <a:t> occurred in</a:t>
            </a:r>
            <a:r>
              <a:rPr lang="en-US" sz="1600" noProof="0" dirty="0"/>
              <a:t> 2 (6.5%) patients</a:t>
            </a:r>
          </a:p>
          <a:p>
            <a:pPr lvl="3">
              <a:spcBef>
                <a:spcPts val="0"/>
              </a:spcBef>
              <a:spcAft>
                <a:spcPts val="400"/>
              </a:spcAft>
            </a:pPr>
            <a:r>
              <a:rPr lang="en-US" sz="1200" dirty="0"/>
              <a:t>P</a:t>
            </a:r>
            <a:r>
              <a:rPr lang="en-US" sz="1200" noProof="0" dirty="0"/>
              <a:t>neumonia and prolonged QT interval (n = 1 each)</a:t>
            </a:r>
          </a:p>
          <a:p>
            <a:pPr lvl="2">
              <a:spcBef>
                <a:spcPts val="0"/>
              </a:spcBef>
              <a:spcAft>
                <a:spcPts val="400"/>
              </a:spcAft>
            </a:pPr>
            <a:r>
              <a:rPr lang="en-US" sz="1600" dirty="0"/>
              <a:t>N</a:t>
            </a:r>
            <a:r>
              <a:rPr lang="en-US" sz="1600" noProof="0" dirty="0"/>
              <a:t>o grade ≥ 3 hematologic TRAEs, and no dose discontinuations or deaths due to TRAEs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700" noProof="0" dirty="0"/>
              <a:t>TEAEs led to dose interruption in 15 (48.4%) patients, dose reduction in 2 (6.5%) patients, and discontinuation in 5 (16.1%) patients</a:t>
            </a:r>
          </a:p>
          <a:p>
            <a:pPr marR="0" lvl="1" fontAlgn="auto">
              <a:spcBef>
                <a:spcPts val="0"/>
              </a:spcBef>
              <a:spcAft>
                <a:spcPts val="600"/>
              </a:spcAft>
              <a:buSzTx/>
              <a:tabLst/>
              <a:defRPr/>
            </a:pPr>
            <a:r>
              <a:rPr lang="en-US" sz="1700" dirty="0"/>
              <a:t>A total of 2/25</a:t>
            </a:r>
            <a:r>
              <a:rPr lang="en-US" sz="1700" noProof="0" dirty="0"/>
              <a:t> (8%) experienced a </a:t>
            </a:r>
            <a:r>
              <a:rPr lang="en-US" sz="1700" noProof="0" dirty="0" err="1"/>
              <a:t>DLT</a:t>
            </a:r>
            <a:r>
              <a:rPr lang="en-US" sz="1700" baseline="30000" noProof="0" dirty="0" err="1"/>
              <a:t>b</a:t>
            </a:r>
            <a:endParaRPr lang="en-US" sz="1700" baseline="30000" noProof="0" dirty="0"/>
          </a:p>
          <a:p>
            <a:pPr lvl="2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500" dirty="0"/>
              <a:t>DLTs were arthritis and bone pain in one patient dosed at 40 mg twice daily (BID), and a prolonged QT interval in a patient dosed at 260 mg once daily (QD)</a:t>
            </a:r>
            <a:endParaRPr lang="en-US" sz="1500" noProof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5EDCE8-0EAB-756F-E5A6-2E757E6C9547}"/>
              </a:ext>
            </a:extLst>
          </p:cNvPr>
          <p:cNvSpPr txBox="1"/>
          <p:nvPr/>
        </p:nvSpPr>
        <p:spPr>
          <a:xfrm>
            <a:off x="311096" y="914229"/>
            <a:ext cx="6446573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noProof="0" dirty="0"/>
              <a:t>Most frequent TRAEs and TEAEs (</a:t>
            </a:r>
            <a:r>
              <a:rPr lang="en-US" sz="1600" b="1" noProof="0" dirty="0">
                <a:latin typeface="Trebuchet MS" panose="020B0603020202020204" pitchFamily="34" charset="0"/>
              </a:rPr>
              <a:t>≥ 3 patients in either category)</a:t>
            </a:r>
            <a:r>
              <a:rPr lang="en-US" sz="1600" b="1" baseline="30000" noProof="0" dirty="0">
                <a:latin typeface="Trebuchet MS" panose="020B0603020202020204" pitchFamily="34" charset="0"/>
              </a:rPr>
              <a:t>a</a:t>
            </a:r>
            <a:endParaRPr lang="en-US" sz="1600" b="1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7DAF6-39D5-829B-EA4B-2321253DEF62}"/>
              </a:ext>
            </a:extLst>
          </p:cNvPr>
          <p:cNvSpPr txBox="1"/>
          <p:nvPr/>
        </p:nvSpPr>
        <p:spPr>
          <a:xfrm>
            <a:off x="1869944" y="1223581"/>
            <a:ext cx="585097" cy="33855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r"/>
            <a:r>
              <a:rPr lang="en-US" sz="1600" b="1" noProof="0"/>
              <a:t>TRAEs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C24DF4-A0C3-B5A3-F70B-A15B848C94C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83212" y="6297676"/>
            <a:ext cx="11214924" cy="307777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sz="1000" noProof="0" dirty="0">
                <a:solidFill>
                  <a:srgbClr val="595454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Cutoff date: April 10, 2025. </a:t>
            </a:r>
            <a:r>
              <a:rPr lang="en-US" sz="1000" baseline="30000" dirty="0">
                <a:solidFill>
                  <a:srgbClr val="595454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a</a:t>
            </a:r>
            <a:r>
              <a:rPr lang="en-US" sz="1000" dirty="0">
                <a:solidFill>
                  <a:srgbClr val="595454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n = 31 enrolled patients; </a:t>
            </a:r>
            <a:r>
              <a:rPr lang="en-US" sz="1000" baseline="30000" dirty="0">
                <a:solidFill>
                  <a:srgbClr val="595454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b</a:t>
            </a:r>
            <a:r>
              <a:rPr lang="en-US" sz="1000" dirty="0">
                <a:solidFill>
                  <a:srgbClr val="595454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n = 25 DLT-evaluable patients</a:t>
            </a:r>
            <a:br>
              <a:rPr lang="en-US" sz="1000" noProof="0" dirty="0"/>
            </a:br>
            <a:r>
              <a:rPr lang="en-US" sz="1000" noProof="0" dirty="0"/>
              <a:t>DLT, dose-limiting toxicity; TEAE, treatment-emergent adverse event; TRAE, treatment-related adverse event.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1C64A1-30AF-8E58-E571-F28667CEA9E8}"/>
              </a:ext>
            </a:extLst>
          </p:cNvPr>
          <p:cNvSpPr txBox="1"/>
          <p:nvPr/>
        </p:nvSpPr>
        <p:spPr>
          <a:xfrm>
            <a:off x="3842469" y="1223581"/>
            <a:ext cx="577081" cy="33855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600" b="1" noProof="0"/>
              <a:t>TEAEs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50C08755-FB0C-E341-709C-6E6223583F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0577332"/>
              </p:ext>
            </p:extLst>
          </p:nvPr>
        </p:nvGraphicFramePr>
        <p:xfrm>
          <a:off x="3724186" y="1487297"/>
          <a:ext cx="2286000" cy="469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1262AA7-0078-3E61-98F2-C73E990CE1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8946322"/>
              </p:ext>
            </p:extLst>
          </p:nvPr>
        </p:nvGraphicFramePr>
        <p:xfrm>
          <a:off x="272407" y="1487297"/>
          <a:ext cx="2286000" cy="475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FEBB7F06-7A1E-46BE-06BF-99CCF666F02F}"/>
              </a:ext>
            </a:extLst>
          </p:cNvPr>
          <p:cNvSpPr txBox="1"/>
          <p:nvPr/>
        </p:nvSpPr>
        <p:spPr>
          <a:xfrm>
            <a:off x="2372804" y="1507416"/>
            <a:ext cx="1554480" cy="246221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1000" b="1" noProof="0"/>
              <a:t>Anemia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9E5657-9F7B-7B00-6474-356BF8D16463}"/>
              </a:ext>
            </a:extLst>
          </p:cNvPr>
          <p:cNvSpPr txBox="1"/>
          <p:nvPr/>
        </p:nvSpPr>
        <p:spPr>
          <a:xfrm>
            <a:off x="2372804" y="1728533"/>
            <a:ext cx="1554480" cy="246221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1000" b="1" noProof="0"/>
              <a:t>Fatigue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A9E525B-761A-A28D-CC77-0E9758B6CE6F}"/>
              </a:ext>
            </a:extLst>
          </p:cNvPr>
          <p:cNvSpPr txBox="1"/>
          <p:nvPr/>
        </p:nvSpPr>
        <p:spPr>
          <a:xfrm>
            <a:off x="2372804" y="1971420"/>
            <a:ext cx="1554480" cy="246221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1000" b="1" noProof="0"/>
              <a:t>Arthralgia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21F181-432A-8835-E480-23953190131A}"/>
              </a:ext>
            </a:extLst>
          </p:cNvPr>
          <p:cNvSpPr txBox="1"/>
          <p:nvPr/>
        </p:nvSpPr>
        <p:spPr>
          <a:xfrm>
            <a:off x="2372804" y="2203422"/>
            <a:ext cx="1554480" cy="246221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1000" b="1" noProof="0"/>
              <a:t>Hypercalcemia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4F5A422-DAE2-3C9B-809C-645739C8113D}"/>
              </a:ext>
            </a:extLst>
          </p:cNvPr>
          <p:cNvSpPr txBox="1"/>
          <p:nvPr/>
        </p:nvSpPr>
        <p:spPr>
          <a:xfrm>
            <a:off x="2372804" y="2435424"/>
            <a:ext cx="1554480" cy="246221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1000" b="1" noProof="0"/>
              <a:t>Pyrexia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BB285E6-D803-AB88-866D-AC0E4ED410F8}"/>
              </a:ext>
            </a:extLst>
          </p:cNvPr>
          <p:cNvSpPr txBox="1"/>
          <p:nvPr/>
        </p:nvSpPr>
        <p:spPr>
          <a:xfrm>
            <a:off x="2372804" y="2667426"/>
            <a:ext cx="1554480" cy="246221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1000" b="1" noProof="0"/>
              <a:t>Diarrhea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03A3BFD-E45A-AB2C-C901-FCBE8476B6EA}"/>
              </a:ext>
            </a:extLst>
          </p:cNvPr>
          <p:cNvSpPr txBox="1"/>
          <p:nvPr/>
        </p:nvSpPr>
        <p:spPr>
          <a:xfrm>
            <a:off x="2372804" y="2899428"/>
            <a:ext cx="1554480" cy="246221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1000" b="1" noProof="0"/>
              <a:t>Nausea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F0E4E05-78C9-48D9-E35E-A95E341385F3}"/>
              </a:ext>
            </a:extLst>
          </p:cNvPr>
          <p:cNvSpPr txBox="1"/>
          <p:nvPr/>
        </p:nvSpPr>
        <p:spPr>
          <a:xfrm>
            <a:off x="2372804" y="3385430"/>
            <a:ext cx="1554480" cy="246221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1000" b="1" noProof="0"/>
              <a:t>Constipation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36613A4-234B-128C-59C9-67796063A642}"/>
              </a:ext>
            </a:extLst>
          </p:cNvPr>
          <p:cNvSpPr txBox="1"/>
          <p:nvPr/>
        </p:nvSpPr>
        <p:spPr>
          <a:xfrm>
            <a:off x="2340147" y="3164465"/>
            <a:ext cx="1554480" cy="246221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1000" b="1" noProof="0"/>
              <a:t>Cough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ADFB859-3776-5C1D-574B-0B56AEFE1BBC}"/>
              </a:ext>
            </a:extLst>
          </p:cNvPr>
          <p:cNvSpPr txBox="1"/>
          <p:nvPr/>
        </p:nvSpPr>
        <p:spPr>
          <a:xfrm>
            <a:off x="2340147" y="3608134"/>
            <a:ext cx="1554480" cy="246221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1000" b="1" noProof="0"/>
              <a:t>Headache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E933DB8-E304-083F-0C9C-969B7D0AC4EE}"/>
              </a:ext>
            </a:extLst>
          </p:cNvPr>
          <p:cNvSpPr txBox="1"/>
          <p:nvPr/>
        </p:nvSpPr>
        <p:spPr>
          <a:xfrm>
            <a:off x="2362181" y="3840136"/>
            <a:ext cx="1554480" cy="246221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1000" b="1" noProof="0" dirty="0"/>
              <a:t>Peripheral neuropathy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A0C015C-42F3-49F9-A639-5AF5D79A377C}"/>
              </a:ext>
            </a:extLst>
          </p:cNvPr>
          <p:cNvSpPr txBox="1"/>
          <p:nvPr/>
        </p:nvSpPr>
        <p:spPr>
          <a:xfrm>
            <a:off x="2340147" y="4093305"/>
            <a:ext cx="1554480" cy="246221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1000" b="1" noProof="0"/>
              <a:t>Pneumonia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BB2C9C-75AD-99DC-6657-08823B37D2F0}"/>
              </a:ext>
            </a:extLst>
          </p:cNvPr>
          <p:cNvSpPr txBox="1"/>
          <p:nvPr/>
        </p:nvSpPr>
        <p:spPr>
          <a:xfrm>
            <a:off x="2340147" y="4304140"/>
            <a:ext cx="1554480" cy="246221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1000" b="1" noProof="0"/>
              <a:t>Hemorrhoids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D43BD44-1C53-817B-4932-4FDE1097A740}"/>
              </a:ext>
            </a:extLst>
          </p:cNvPr>
          <p:cNvSpPr txBox="1"/>
          <p:nvPr/>
        </p:nvSpPr>
        <p:spPr>
          <a:xfrm>
            <a:off x="2340147" y="4536142"/>
            <a:ext cx="1554480" cy="246221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1000" b="1" noProof="0"/>
              <a:t>Bronchitis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A021883-81E3-9EBC-2504-852DE48FDEDC}"/>
              </a:ext>
            </a:extLst>
          </p:cNvPr>
          <p:cNvSpPr txBox="1"/>
          <p:nvPr/>
        </p:nvSpPr>
        <p:spPr>
          <a:xfrm>
            <a:off x="2340147" y="4746977"/>
            <a:ext cx="1554480" cy="246221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1000" b="1" noProof="0"/>
              <a:t>Decreased appetite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E7204C7-88B4-2531-1567-385CD6C76EAF}"/>
              </a:ext>
            </a:extLst>
          </p:cNvPr>
          <p:cNvSpPr txBox="1"/>
          <p:nvPr/>
        </p:nvSpPr>
        <p:spPr>
          <a:xfrm>
            <a:off x="2340147" y="4978979"/>
            <a:ext cx="1554480" cy="246221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1000" b="1" noProof="0"/>
              <a:t>Peripheral edema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C0C99AA-A952-CBE3-7C7A-DDD5C2361266}"/>
              </a:ext>
            </a:extLst>
          </p:cNvPr>
          <p:cNvSpPr txBox="1"/>
          <p:nvPr/>
        </p:nvSpPr>
        <p:spPr>
          <a:xfrm>
            <a:off x="2340147" y="5210981"/>
            <a:ext cx="1554480" cy="246221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1000" b="1" noProof="0"/>
              <a:t>Pain in extremity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8ECBFBA-9AD6-9D03-9689-45DE167886F9}"/>
              </a:ext>
            </a:extLst>
          </p:cNvPr>
          <p:cNvSpPr txBox="1"/>
          <p:nvPr/>
        </p:nvSpPr>
        <p:spPr>
          <a:xfrm>
            <a:off x="2340147" y="5464150"/>
            <a:ext cx="1554480" cy="246221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1000" b="1" noProof="0"/>
              <a:t>Myalgia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C291CD8-D383-1611-A46D-677CBE56268E}"/>
              </a:ext>
            </a:extLst>
          </p:cNvPr>
          <p:cNvSpPr txBox="1"/>
          <p:nvPr/>
        </p:nvSpPr>
        <p:spPr>
          <a:xfrm>
            <a:off x="2340147" y="5696148"/>
            <a:ext cx="1554480" cy="246221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1000" b="1" noProof="0"/>
              <a:t>Neutropenia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5A893A93-9AF9-2A58-E0CC-BCD449BA5DB3}"/>
              </a:ext>
            </a:extLst>
          </p:cNvPr>
          <p:cNvGrpSpPr/>
          <p:nvPr/>
        </p:nvGrpSpPr>
        <p:grpSpPr>
          <a:xfrm>
            <a:off x="5313144" y="4105897"/>
            <a:ext cx="998079" cy="1295433"/>
            <a:chOff x="2483642" y="9111790"/>
            <a:chExt cx="1628153" cy="2113217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54C9AD3D-0E45-73AD-D59A-29BFBCF85E69}"/>
                </a:ext>
              </a:extLst>
            </p:cNvPr>
            <p:cNvGrpSpPr/>
            <p:nvPr/>
          </p:nvGrpSpPr>
          <p:grpSpPr>
            <a:xfrm>
              <a:off x="2483642" y="9111790"/>
              <a:ext cx="1628153" cy="338897"/>
              <a:chOff x="2483642" y="9111790"/>
              <a:chExt cx="1628153" cy="338897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C4FF354E-27A0-5EB2-4AE3-04D8F21DB399}"/>
                  </a:ext>
                </a:extLst>
              </p:cNvPr>
              <p:cNvSpPr/>
              <p:nvPr/>
            </p:nvSpPr>
            <p:spPr>
              <a:xfrm>
                <a:off x="2483642" y="9191774"/>
                <a:ext cx="185268" cy="185933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noProof="0"/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620040A1-23F4-0B5F-E848-942EB351D2DA}"/>
                  </a:ext>
                </a:extLst>
              </p:cNvPr>
              <p:cNvSpPr txBox="1"/>
              <p:nvPr/>
            </p:nvSpPr>
            <p:spPr>
              <a:xfrm>
                <a:off x="2638595" y="9111790"/>
                <a:ext cx="1473200" cy="338897"/>
              </a:xfrm>
              <a:prstGeom prst="rect">
                <a:avLst/>
              </a:prstGeom>
              <a:noFill/>
            </p:spPr>
            <p:txBody>
              <a:bodyPr wrap="square" lIns="72000" rtlCol="0" anchor="ctr">
                <a:spAutoFit/>
              </a:bodyPr>
              <a:lstStyle/>
              <a:p>
                <a:r>
                  <a:rPr lang="en-US" sz="750" b="1" noProof="0"/>
                  <a:t>Grade 1</a:t>
                </a: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C4A7D087-D717-28CE-DFE8-59F03607AC1E}"/>
                </a:ext>
              </a:extLst>
            </p:cNvPr>
            <p:cNvGrpSpPr/>
            <p:nvPr/>
          </p:nvGrpSpPr>
          <p:grpSpPr>
            <a:xfrm>
              <a:off x="2483642" y="9555370"/>
              <a:ext cx="1628153" cy="338897"/>
              <a:chOff x="2483642" y="9531162"/>
              <a:chExt cx="1628153" cy="338897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34886A53-8DEC-FE7D-FE4D-4B55B068FBB5}"/>
                  </a:ext>
                </a:extLst>
              </p:cNvPr>
              <p:cNvSpPr/>
              <p:nvPr/>
            </p:nvSpPr>
            <p:spPr>
              <a:xfrm>
                <a:off x="2483642" y="9611146"/>
                <a:ext cx="185268" cy="185933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noProof="0"/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936F6033-42FA-94B2-80BF-71262CE52404}"/>
                  </a:ext>
                </a:extLst>
              </p:cNvPr>
              <p:cNvSpPr txBox="1"/>
              <p:nvPr/>
            </p:nvSpPr>
            <p:spPr>
              <a:xfrm>
                <a:off x="2638595" y="9531162"/>
                <a:ext cx="1473200" cy="338897"/>
              </a:xfrm>
              <a:prstGeom prst="rect">
                <a:avLst/>
              </a:prstGeom>
              <a:noFill/>
            </p:spPr>
            <p:txBody>
              <a:bodyPr wrap="square" lIns="72000" rtlCol="0" anchor="ctr">
                <a:spAutoFit/>
              </a:bodyPr>
              <a:lstStyle/>
              <a:p>
                <a:r>
                  <a:rPr lang="en-US" sz="750" b="1" noProof="0"/>
                  <a:t>Grade 2</a:t>
                </a:r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5F25A3B2-BA53-8A2E-486C-90A46A1BC90D}"/>
                </a:ext>
              </a:extLst>
            </p:cNvPr>
            <p:cNvGrpSpPr/>
            <p:nvPr/>
          </p:nvGrpSpPr>
          <p:grpSpPr>
            <a:xfrm>
              <a:off x="2483642" y="9998950"/>
              <a:ext cx="1628153" cy="338897"/>
              <a:chOff x="2483642" y="9950192"/>
              <a:chExt cx="1628153" cy="338897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122B7E24-2BE4-607B-5D96-2E90D81CA82C}"/>
                  </a:ext>
                </a:extLst>
              </p:cNvPr>
              <p:cNvSpPr/>
              <p:nvPr/>
            </p:nvSpPr>
            <p:spPr>
              <a:xfrm>
                <a:off x="2483642" y="10030176"/>
                <a:ext cx="185268" cy="185933"/>
              </a:xfrm>
              <a:prstGeom prst="rect">
                <a:avLst/>
              </a:prstGeom>
              <a:solidFill>
                <a:srgbClr val="FDA9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noProof="0"/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FCA03F16-E5EE-5D94-569F-6CD7BE7E8618}"/>
                  </a:ext>
                </a:extLst>
              </p:cNvPr>
              <p:cNvSpPr txBox="1"/>
              <p:nvPr/>
            </p:nvSpPr>
            <p:spPr>
              <a:xfrm>
                <a:off x="2638595" y="9950192"/>
                <a:ext cx="1473200" cy="338897"/>
              </a:xfrm>
              <a:prstGeom prst="rect">
                <a:avLst/>
              </a:prstGeom>
              <a:noFill/>
            </p:spPr>
            <p:txBody>
              <a:bodyPr wrap="square" lIns="72000" rtlCol="0" anchor="ctr">
                <a:spAutoFit/>
              </a:bodyPr>
              <a:lstStyle/>
              <a:p>
                <a:r>
                  <a:rPr lang="en-US" sz="750" b="1" noProof="0"/>
                  <a:t>Grade 3</a:t>
                </a:r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EB0DC8C9-41E7-B273-0D9E-EDED909F5444}"/>
                </a:ext>
              </a:extLst>
            </p:cNvPr>
            <p:cNvGrpSpPr/>
            <p:nvPr/>
          </p:nvGrpSpPr>
          <p:grpSpPr>
            <a:xfrm>
              <a:off x="2483642" y="10442528"/>
              <a:ext cx="1628153" cy="338897"/>
              <a:chOff x="2483642" y="10377222"/>
              <a:chExt cx="1628153" cy="338897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CD585AE5-62FA-99B4-BB5A-E1EB30F99E88}"/>
                  </a:ext>
                </a:extLst>
              </p:cNvPr>
              <p:cNvSpPr/>
              <p:nvPr/>
            </p:nvSpPr>
            <p:spPr>
              <a:xfrm>
                <a:off x="2483642" y="10457206"/>
                <a:ext cx="185268" cy="18593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noProof="0"/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B1E036FE-CD5D-4830-4E58-EDF259301A99}"/>
                  </a:ext>
                </a:extLst>
              </p:cNvPr>
              <p:cNvSpPr txBox="1"/>
              <p:nvPr/>
            </p:nvSpPr>
            <p:spPr>
              <a:xfrm>
                <a:off x="2638595" y="10377222"/>
                <a:ext cx="1473200" cy="338897"/>
              </a:xfrm>
              <a:prstGeom prst="rect">
                <a:avLst/>
              </a:prstGeom>
              <a:noFill/>
            </p:spPr>
            <p:txBody>
              <a:bodyPr wrap="square" lIns="72000" rtlCol="0" anchor="ctr">
                <a:spAutoFit/>
              </a:bodyPr>
              <a:lstStyle/>
              <a:p>
                <a:r>
                  <a:rPr lang="en-US" sz="750" b="1" noProof="0"/>
                  <a:t>Grade 4</a:t>
                </a:r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D7C23D0A-7F52-3AAC-CD9A-2A29498B5263}"/>
                </a:ext>
              </a:extLst>
            </p:cNvPr>
            <p:cNvGrpSpPr/>
            <p:nvPr/>
          </p:nvGrpSpPr>
          <p:grpSpPr>
            <a:xfrm>
              <a:off x="2483642" y="10886110"/>
              <a:ext cx="1628153" cy="338897"/>
              <a:chOff x="2483642" y="10886110"/>
              <a:chExt cx="1628153" cy="338897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10160B56-B210-3D1F-557A-54ADF5DCFA5D}"/>
                  </a:ext>
                </a:extLst>
              </p:cNvPr>
              <p:cNvSpPr/>
              <p:nvPr/>
            </p:nvSpPr>
            <p:spPr>
              <a:xfrm>
                <a:off x="2483642" y="10966094"/>
                <a:ext cx="185268" cy="185933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noProof="0"/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B2F625F9-5F49-E27D-B630-DC99C17B7621}"/>
                  </a:ext>
                </a:extLst>
              </p:cNvPr>
              <p:cNvSpPr txBox="1"/>
              <p:nvPr/>
            </p:nvSpPr>
            <p:spPr>
              <a:xfrm>
                <a:off x="2638595" y="10886110"/>
                <a:ext cx="1473200" cy="338897"/>
              </a:xfrm>
              <a:prstGeom prst="rect">
                <a:avLst/>
              </a:prstGeom>
              <a:noFill/>
            </p:spPr>
            <p:txBody>
              <a:bodyPr wrap="square" lIns="72000" rtlCol="0" anchor="ctr">
                <a:spAutoFit/>
              </a:bodyPr>
              <a:lstStyle/>
              <a:p>
                <a:r>
                  <a:rPr lang="en-US" sz="750" b="1" noProof="0"/>
                  <a:t>Grade 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4380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ESMO 2017 TEMPLATE" val="6c2IbO84"/>
  <p:tag name="ARTICULATE_SLIDE_COUNT" val="12"/>
  <p:tag name="ARTICULATE_PROJECT_OPEN" val="0"/>
  <p:tag name="PRESGUID" val="3ad30903-6541-4bda-97b5-3b74e771e6b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Footno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Footno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Footno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Footno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Footno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Footno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Footno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Footno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Footno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Footno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ESMO 2017 template">
  <a:themeElements>
    <a:clrScheme name="Custom 3">
      <a:dk1>
        <a:srgbClr val="595454"/>
      </a:dk1>
      <a:lt1>
        <a:srgbClr val="FFFFFF"/>
      </a:lt1>
      <a:dk2>
        <a:srgbClr val="A69F9F"/>
      </a:dk2>
      <a:lt2>
        <a:srgbClr val="EEE7E7"/>
      </a:lt2>
      <a:accent1>
        <a:srgbClr val="BE2BBB"/>
      </a:accent1>
      <a:accent2>
        <a:srgbClr val="33D6F1"/>
      </a:accent2>
      <a:accent3>
        <a:srgbClr val="59FFB9"/>
      </a:accent3>
      <a:accent4>
        <a:srgbClr val="FDA97D"/>
      </a:accent4>
      <a:accent5>
        <a:srgbClr val="FFD186"/>
      </a:accent5>
      <a:accent6>
        <a:srgbClr val="CB7C78"/>
      </a:accent6>
      <a:hlink>
        <a:srgbClr val="595454"/>
      </a:hlink>
      <a:folHlink>
        <a:srgbClr val="595454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C49BB0D049314FBEAAFAD8F622127D" ma:contentTypeVersion="12" ma:contentTypeDescription="Create a new document." ma:contentTypeScope="" ma:versionID="df572b46af2e409517ddc04b2838c3b2">
  <xsd:schema xmlns:xsd="http://www.w3.org/2001/XMLSchema" xmlns:xs="http://www.w3.org/2001/XMLSchema" xmlns:p="http://schemas.microsoft.com/office/2006/metadata/properties" xmlns:ns2="cb909718-c4c5-461c-97ad-bb5337e50749" xmlns:ns3="5fd73f81-e661-40d0-9c7f-821f2b09df6a" targetNamespace="http://schemas.microsoft.com/office/2006/metadata/properties" ma:root="true" ma:fieldsID="1ec4eb416f857a855b5375b3cf0c4959" ns2:_="" ns3:_="">
    <xsd:import namespace="cb909718-c4c5-461c-97ad-bb5337e50749"/>
    <xsd:import namespace="5fd73f81-e661-40d0-9c7f-821f2b09df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909718-c4c5-461c-97ad-bb5337e507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5" nillable="true" ma:displayName="MediaServiceBillingMetadata" ma:hidden="true" ma:internalName="MediaServiceBillingMetadata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fe078bdb-18a8-4b38-96d3-955d15450c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d73f81-e661-40d0-9c7f-821f2b09df6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f620e22d-ad7f-4d74-a410-965ca7202e19}" ma:internalName="TaxCatchAll" ma:showField="CatchAllData" ma:web="5fd73f81-e661-40d0-9c7f-821f2b09df6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fd73f81-e661-40d0-9c7f-821f2b09df6a" xsi:nil="true"/>
    <lcf76f155ced4ddcb4097134ff3c332f xmlns="cb909718-c4c5-461c-97ad-bb5337e5074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247958C-3011-4043-90BF-A2286B556A6D}">
  <ds:schemaRefs>
    <ds:schemaRef ds:uri="5fd73f81-e661-40d0-9c7f-821f2b09df6a"/>
    <ds:schemaRef ds:uri="cb909718-c4c5-461c-97ad-bb5337e5074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ED6503A-0A85-4A5A-95A5-73BF29F2E27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5937BBB-369A-4C2B-8ADB-5B228A0707AF}">
  <ds:schemaRefs>
    <ds:schemaRef ds:uri="http://schemas.microsoft.com/office/2006/documentManagement/types"/>
    <ds:schemaRef ds:uri="http://purl.org/dc/terms/"/>
    <ds:schemaRef ds:uri="5fd73f81-e661-40d0-9c7f-821f2b09df6a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  <ds:schemaRef ds:uri="cb909718-c4c5-461c-97ad-bb5337e50749"/>
    <ds:schemaRef ds:uri="http://schemas.microsoft.com/office/infopath/2007/PartnerControls"/>
    <ds:schemaRef ds:uri="http://purl.org/dc/elements/1.1/"/>
  </ds:schemaRefs>
</ds:datastoreItem>
</file>

<file path=docMetadata/LabelInfo.xml><?xml version="1.0" encoding="utf-8"?>
<clbl:labelList xmlns:clbl="http://schemas.microsoft.com/office/2020/mipLabelMetadata">
  <clbl:label id="{71e34cb8-3a56-4fd5-a259-4acadab6e4ac}" enabled="0" method="" siteId="{71e34cb8-3a56-4fd5-a259-4acadab6e4a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BMS 2021 Theme</Template>
  <TotalTime>1673</TotalTime>
  <Words>2959</Words>
  <Application>Microsoft Office PowerPoint</Application>
  <PresentationFormat>Widescreen</PresentationFormat>
  <Paragraphs>382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Trebuchet MS</vt:lpstr>
      <vt:lpstr>Wingdings</vt:lpstr>
      <vt:lpstr>ESMO 2017 template</vt:lpstr>
      <vt:lpstr>PowerPoint Presentation</vt:lpstr>
      <vt:lpstr>BMS-986458, a first-in-class, bifunctional,  cereblon-dependent ligand-directed degrader of B-cell lymphoma 6 (BCL6) in patients with relapsed/refractory non-Hodgkin lymphoma:  initial phase 1 results</vt:lpstr>
      <vt:lpstr>Disclosures for Franck Morschhauser</vt:lpstr>
      <vt:lpstr>Introduction</vt:lpstr>
      <vt:lpstr>BMS-986458 is a first-in-class, highly selective, BCL6 degrader1</vt:lpstr>
      <vt:lpstr>Phase 1/2 study (CA123-1000): dose escalation of BMS-986458 in patients with R/R NHL1</vt:lpstr>
      <vt:lpstr>Patient disposition</vt:lpstr>
      <vt:lpstr>Patient characteristics: a heavily pre-treated population</vt:lpstr>
      <vt:lpstr>BMS-986458 was well tolerated with mainly low-grade adverse events</vt:lpstr>
      <vt:lpstr>BID and QD dosing of BMS-986458 produced efficacious exposures on  day 1 and at steady state</vt:lpstr>
      <vt:lpstr>BMS-986458 induces rapid and sustained BCL6 degradation in peripheral blood and in the tumor</vt:lpstr>
      <vt:lpstr>BMS-986458 induces deep and rapid antitumor activity</vt:lpstr>
      <vt:lpstr>Conclusions</vt:lpstr>
      <vt:lpstr>Acknowledgments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Sandra Page</dc:creator>
  <cp:lastModifiedBy>Padodara, Krishna</cp:lastModifiedBy>
  <cp:revision>14</cp:revision>
  <dcterms:created xsi:type="dcterms:W3CDTF">2018-05-24T17:23:23Z</dcterms:created>
  <dcterms:modified xsi:type="dcterms:W3CDTF">2025-06-20T17:59:03Z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0x01010053C49BB0D049314FBEAAFAD8F622127D</vt:lpwstr>
  </property>
  <property fmtid="{D5CDD505-2E9C-101B-9397-08002B2CF9AE}" pid="3" name="_dlc_DocIdItemGuid">
    <vt:lpwstr>13359718-f484-442a-af2c-833cc3978ff7</vt:lpwstr>
  </property>
  <property fmtid="{D5CDD505-2E9C-101B-9397-08002B2CF9AE}" pid="4" name="ArticulateGUID">
    <vt:lpwstr>C9861EE8-7F86-4C23-8075-F1C90370FE57</vt:lpwstr>
  </property>
  <property fmtid="{D5CDD505-2E9C-101B-9397-08002B2CF9AE}" pid="5" name="ArticulatePath">
    <vt:lpwstr>2020 BMS Master Oral PPT Template_3MAR_SH_LDS</vt:lpwstr>
  </property>
  <property fmtid="{D5CDD505-2E9C-101B-9397-08002B2CF9AE}" pid="6" name="Order">
    <vt:r8>132400</vt:r8>
  </property>
  <property fmtid="{D5CDD505-2E9C-101B-9397-08002B2CF9AE}" pid="7" name="MediaServiceImageTags">
    <vt:lpwstr/>
  </property>
  <property fmtid="{D5CDD505-2E9C-101B-9397-08002B2CF9AE}" pid="8" name="xd_Signature">
    <vt:bool>false</vt:bool>
  </property>
  <property fmtid="{D5CDD505-2E9C-101B-9397-08002B2CF9AE}" pid="9" name="xd_ProgID">
    <vt:lpwstr/>
  </property>
  <property fmtid="{D5CDD505-2E9C-101B-9397-08002B2CF9AE}" pid="10" name="TriggerFlowInfo">
    <vt:lpwstr/>
  </property>
  <property fmtid="{D5CDD505-2E9C-101B-9397-08002B2CF9AE}" pid="11" name="ComplianceAssetId">
    <vt:lpwstr/>
  </property>
  <property fmtid="{D5CDD505-2E9C-101B-9397-08002B2CF9AE}" pid="12" name="TemplateUrl">
    <vt:lpwstr/>
  </property>
  <property fmtid="{D5CDD505-2E9C-101B-9397-08002B2CF9AE}" pid="13" name="_ExtendedDescription">
    <vt:lpwstr/>
  </property>
</Properties>
</file>