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0.xml" ContentType="application/vnd.openxmlformats-officedocument.presentationml.tags+xml"/>
  <Override PartName="/ppt/notesSlides/notesSlide1.xml" ContentType="application/vnd.openxmlformats-officedocument.presentationml.notesSlide+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3.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4.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5.xml" ContentType="application/vnd.openxmlformats-officedocument.presentationml.notesSlide+xml"/>
  <Override PartName="/ppt/tags/tag18.xml" ContentType="application/vnd.openxmlformats-officedocument.presentationml.tags+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9.xml" ContentType="application/vnd.openxmlformats-officedocument.presentationml.tags+xml"/>
  <Override PartName="/ppt/notesSlides/notesSlide7.xml" ContentType="application/vnd.openxmlformats-officedocument.presentationml.notesSlide+xml"/>
  <Override PartName="/ppt/tags/tag20.xml" ContentType="application/vnd.openxmlformats-officedocument.presentationml.tags+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21.xml" ContentType="application/vnd.openxmlformats-officedocument.presentationml.tags+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22.xml" ContentType="application/vnd.openxmlformats-officedocument.presentationml.tags+xml"/>
  <Override PartName="/ppt/tags/tag23.xml" ContentType="application/vnd.openxmlformats-officedocument.presentationml.tags+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ags/tag24.xml" ContentType="application/vnd.openxmlformats-officedocument.presentationml.tags+xml"/>
  <Override PartName="/ppt/tags/tag25.xml" ContentType="application/vnd.openxmlformats-officedocument.presentationml.tags+xml"/>
  <Override PartName="/ppt/notesSlides/notesSlide1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ags/tag26.xml" ContentType="application/vnd.openxmlformats-officedocument.presentationml.tags+xml"/>
  <Override PartName="/ppt/tags/tag27.xml" ContentType="application/vnd.openxmlformats-officedocument.presentationml.tags+xml"/>
  <Override PartName="/ppt/notesSlides/notesSlide12.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ags/tag28.xml" ContentType="application/vnd.openxmlformats-officedocument.presentationml.tags+xml"/>
  <Override PartName="/ppt/notesSlides/notesSlide13.xml" ContentType="application/vnd.openxmlformats-officedocument.presentationml.notesSlide+xml"/>
  <Override PartName="/ppt/tags/tag29.xml" ContentType="application/vnd.openxmlformats-officedocument.presentationml.tags+xml"/>
  <Override PartName="/ppt/notesSlides/notesSlide14.xml" ContentType="application/vnd.openxmlformats-officedocument.presentationml.notesSlide+xml"/>
  <Override PartName="/ppt/tags/tag30.xml" ContentType="application/vnd.openxmlformats-officedocument.presentationml.tags+xml"/>
  <Override PartName="/ppt/notesSlides/notesSlide15.xml" ContentType="application/vnd.openxmlformats-officedocument.presentationml.notesSlide+xml"/>
  <Override PartName="/ppt/tags/tag31.xml" ContentType="application/vnd.openxmlformats-officedocument.presentationml.tags+xml"/>
  <Override PartName="/ppt/notesSlides/notesSlide1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handoutMasterIdLst>
    <p:handoutMasterId r:id="rId23"/>
  </p:handoutMasterIdLst>
  <p:sldIdLst>
    <p:sldId id="256" r:id="rId5"/>
    <p:sldId id="365" r:id="rId6"/>
    <p:sldId id="373" r:id="rId7"/>
    <p:sldId id="328" r:id="rId8"/>
    <p:sldId id="2147482560" r:id="rId9"/>
    <p:sldId id="2147482578" r:id="rId10"/>
    <p:sldId id="2147482566" r:id="rId11"/>
    <p:sldId id="2147482554" r:id="rId12"/>
    <p:sldId id="2147482565" r:id="rId13"/>
    <p:sldId id="2147482557" r:id="rId14"/>
    <p:sldId id="2147482573" r:id="rId15"/>
    <p:sldId id="2147482575" r:id="rId16"/>
    <p:sldId id="2147482574" r:id="rId17"/>
    <p:sldId id="2147482580" r:id="rId18"/>
    <p:sldId id="2147482569" r:id="rId19"/>
    <p:sldId id="2147482564" r:id="rId20"/>
    <p:sldId id="370" r:id="rId21"/>
  </p:sldIdLst>
  <p:sldSz cx="12192000" cy="6858000"/>
  <p:notesSz cx="7010400" cy="9296400"/>
  <p:custDataLst>
    <p:tags r:id="rId24"/>
  </p:custDataLst>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60C0BF1-DA51-445B-AD55-504E0AB86A27}">
          <p14:sldIdLst>
            <p14:sldId id="256"/>
            <p14:sldId id="365"/>
            <p14:sldId id="373"/>
            <p14:sldId id="328"/>
            <p14:sldId id="2147482560"/>
            <p14:sldId id="2147482578"/>
            <p14:sldId id="2147482566"/>
            <p14:sldId id="2147482554"/>
            <p14:sldId id="2147482565"/>
            <p14:sldId id="2147482557"/>
            <p14:sldId id="2147482573"/>
            <p14:sldId id="2147482575"/>
            <p14:sldId id="2147482574"/>
            <p14:sldId id="2147482580"/>
            <p14:sldId id="2147482569"/>
            <p14:sldId id="2147482564"/>
            <p14:sldId id="370"/>
          </p14:sldIdLst>
        </p14:section>
      </p14:sectionLst>
    </p:ext>
    <p:ext uri="{EFAFB233-063F-42B5-8137-9DF3F51BA10A}">
      <p15:sldGuideLst xmlns:p15="http://schemas.microsoft.com/office/powerpoint/2012/main">
        <p15:guide id="15" pos="288" userDrawn="1">
          <p15:clr>
            <a:srgbClr val="A4A3A4"/>
          </p15:clr>
        </p15:guide>
        <p15:guide id="16" orient="horz" pos="32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5A032704-418E-7728-149B-7568E8C6C08C}" name="Alanna Kahhan" initials="AK" userId="S::Alanna.Kahhan@lumanity.com::f243da5a-107a-4ffb-a0c5-a89ae1ec74c2" providerId="AD"/>
  <p188:author id="{661ED733-A04B-C314-9BBF-0F964945EB80}" name="Alex Dimitri" initials="AD" userId="Alex Dimitri" providerId="None"/>
  <p188:author id="{99EE9766-CD0D-0097-BADD-B821C6503AF2}" name="Holly C. Cappelli" initials="hcc" userId="Holly C. Cappelli" providerId="None"/>
  <p188:author id="{20A03E8A-534A-D403-5322-9707F2EE265D}" name="Melissa Brunckhorst" initials="MB" userId="S::MBrunckh@its.jnj.com::d16f9eea-b5e5-4bbd-8875-30e69c832cfb" providerId="AD"/>
  <p188:author id="{BB55ABDF-1E41-0775-CEC6-C95A42F6F25A}" name="Lumanity" initials="L" userId="Lumanity"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4" name="Alex Dimitri" initials="AD" lastIdx="71" clrIdx="13">
    <p:extLst>
      <p:ext uri="{19B8F6BF-5375-455C-9EA6-DF929625EA0E}">
        <p15:presenceInfo xmlns:p15="http://schemas.microsoft.com/office/powerpoint/2012/main" userId="Alex Dimitri" providerId="None"/>
      </p:ext>
    </p:extLst>
  </p:cmAuthor>
  <p:cmAuthor id="15" name="Holly C. Cappelli" initials="hcc" lastIdx="49" clrIdx="14">
    <p:extLst>
      <p:ext uri="{19B8F6BF-5375-455C-9EA6-DF929625EA0E}">
        <p15:presenceInfo xmlns:p15="http://schemas.microsoft.com/office/powerpoint/2012/main" userId="Holly C. Cappelli" providerId="None"/>
      </p:ext>
    </p:extLst>
  </p:cmAuthor>
  <p:cmAuthor id="16" name="Alex Dimitri" initials="AD [2]" lastIdx="1" clrIdx="15">
    <p:extLst>
      <p:ext uri="{19B8F6BF-5375-455C-9EA6-DF929625EA0E}">
        <p15:presenceInfo xmlns:p15="http://schemas.microsoft.com/office/powerpoint/2012/main" userId="S::alex.dimitri@lumanity.com::a31a1905-225c-4078-9e2e-8c8e83d9df6b" providerId="AD"/>
      </p:ext>
    </p:extLst>
  </p:cmAuthor>
  <p:cmAuthor id="12" name="Author" initials="A" lastIdx="206" clrIdx="11"/>
  <p:cmAuthor id="13" name="Charlotte Majerczyk" initials="CM" lastIdx="25" clrIdx="12">
    <p:extLst>
      <p:ext uri="{19B8F6BF-5375-455C-9EA6-DF929625EA0E}">
        <p15:presenceInfo xmlns:p15="http://schemas.microsoft.com/office/powerpoint/2012/main" userId="S::Charlotte.Majerczyk@lumanity.com::cfb69bc2-5c2b-4339-8e64-d84f34545ca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454"/>
    <a:srgbClr val="772A28"/>
    <a:srgbClr val="EDECEC"/>
    <a:srgbClr val="A69F9F"/>
    <a:srgbClr val="DAC5C5"/>
    <a:srgbClr val="938F8E"/>
    <a:srgbClr val="EEE7E7"/>
    <a:srgbClr val="A99F9F"/>
    <a:srgbClr val="BE2BBB"/>
    <a:srgbClr val="1389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41" autoAdjust="0"/>
    <p:restoredTop sz="96247" autoAdjust="0"/>
  </p:normalViewPr>
  <p:slideViewPr>
    <p:cSldViewPr snapToGrid="0" showGuides="1">
      <p:cViewPr varScale="1">
        <p:scale>
          <a:sx n="70" d="100"/>
          <a:sy n="70" d="100"/>
        </p:scale>
        <p:origin x="584" y="52"/>
      </p:cViewPr>
      <p:guideLst>
        <p:guide pos="288"/>
        <p:guide orient="horz" pos="3240"/>
      </p:guideLst>
    </p:cSldViewPr>
  </p:slideViewPr>
  <p:outlineViewPr>
    <p:cViewPr>
      <p:scale>
        <a:sx n="33" d="100"/>
        <a:sy n="33" d="100"/>
      </p:scale>
      <p:origin x="0" y="0"/>
    </p:cViewPr>
  </p:outlineViewPr>
  <p:notesTextViewPr>
    <p:cViewPr>
      <p:scale>
        <a:sx n="3" d="2"/>
        <a:sy n="3" d="2"/>
      </p:scale>
      <p:origin x="0" y="0"/>
    </p:cViewPr>
  </p:notesTextViewPr>
  <p:sorterViewPr>
    <p:cViewPr>
      <p:scale>
        <a:sx n="126" d="100"/>
        <a:sy n="126" d="100"/>
      </p:scale>
      <p:origin x="0" y="-3714"/>
    </p:cViewPr>
  </p:sorterViewPr>
  <p:notesViewPr>
    <p:cSldViewPr snapToGrid="0" showGuides="1">
      <p:cViewPr>
        <p:scale>
          <a:sx n="125" d="100"/>
          <a:sy n="125" d="100"/>
        </p:scale>
        <p:origin x="1902" y="-1212"/>
      </p:cViewPr>
      <p:guideLst>
        <p:guide orient="horz" pos="2928"/>
        <p:guide pos="2208"/>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Dimitri" userId="4480.lumanity.egnyte.com_tp_egnyte_plus" providerId="OAuth2" clId="{0B143284-3F82-4702-98DE-5E4009C441EA}"/>
    <pc:docChg chg="undo custSel modSld">
      <pc:chgData name="Alex Dimitri" userId="4480.lumanity.egnyte.com_tp_egnyte_plus" providerId="OAuth2" clId="{0B143284-3F82-4702-98DE-5E4009C441EA}" dt="2025-06-13T15:10:06.049" v="10" actId="20577"/>
      <pc:docMkLst>
        <pc:docMk/>
      </pc:docMkLst>
      <pc:sldChg chg="modSp mod">
        <pc:chgData name="Alex Dimitri" userId="4480.lumanity.egnyte.com_tp_egnyte_plus" providerId="OAuth2" clId="{0B143284-3F82-4702-98DE-5E4009C441EA}" dt="2025-06-13T14:43:24.832" v="1"/>
        <pc:sldMkLst>
          <pc:docMk/>
          <pc:sldMk cId="2560680383" sldId="328"/>
        </pc:sldMkLst>
        <pc:spChg chg="mod">
          <ac:chgData name="Alex Dimitri" userId="4480.lumanity.egnyte.com_tp_egnyte_plus" providerId="OAuth2" clId="{0B143284-3F82-4702-98DE-5E4009C441EA}" dt="2025-06-13T14:43:24.832" v="1"/>
          <ac:spMkLst>
            <pc:docMk/>
            <pc:sldMk cId="2560680383" sldId="328"/>
            <ac:spMk id="3" creationId="{00000000-0000-0000-0000-000000000000}"/>
          </ac:spMkLst>
        </pc:spChg>
      </pc:sldChg>
      <pc:sldChg chg="modSp mod">
        <pc:chgData name="Alex Dimitri" userId="4480.lumanity.egnyte.com_tp_egnyte_plus" providerId="OAuth2" clId="{0B143284-3F82-4702-98DE-5E4009C441EA}" dt="2025-06-13T15:10:06.049" v="10" actId="20577"/>
        <pc:sldMkLst>
          <pc:docMk/>
          <pc:sldMk cId="2489320314" sldId="2147482565"/>
        </pc:sldMkLst>
        <pc:spChg chg="mod">
          <ac:chgData name="Alex Dimitri" userId="4480.lumanity.egnyte.com_tp_egnyte_plus" providerId="OAuth2" clId="{0B143284-3F82-4702-98DE-5E4009C441EA}" dt="2025-06-13T15:10:06.049" v="10" actId="20577"/>
          <ac:spMkLst>
            <pc:docMk/>
            <pc:sldMk cId="2489320314" sldId="2147482565"/>
            <ac:spMk id="3" creationId="{D8E7CF3A-B5EB-06E7-37AE-892546E8C95F}"/>
          </ac:spMkLst>
        </pc:spChg>
      </pc:sldChg>
      <pc:sldChg chg="modSp mod">
        <pc:chgData name="Alex Dimitri" userId="4480.lumanity.egnyte.com_tp_egnyte_plus" providerId="OAuth2" clId="{0B143284-3F82-4702-98DE-5E4009C441EA}" dt="2025-06-13T14:49:47.649" v="2" actId="14100"/>
        <pc:sldMkLst>
          <pc:docMk/>
          <pc:sldMk cId="1882047384" sldId="2147482566"/>
        </pc:sldMkLst>
        <pc:spChg chg="mod">
          <ac:chgData name="Alex Dimitri" userId="4480.lumanity.egnyte.com_tp_egnyte_plus" providerId="OAuth2" clId="{0B143284-3F82-4702-98DE-5E4009C441EA}" dt="2025-06-13T14:49:47.649" v="2" actId="14100"/>
          <ac:spMkLst>
            <pc:docMk/>
            <pc:sldMk cId="1882047384" sldId="2147482566"/>
            <ac:spMk id="25" creationId="{ABFA684B-679C-6CF2-EFE4-4701724CAE9B}"/>
          </ac:spMkLst>
        </pc:spChg>
      </pc:sldChg>
    </pc:docChg>
  </pc:docChgLst>
  <pc:docChgLst>
    <pc:chgData name="Holly Cappelli" userId="4588.lumanity.egnyte.com_tp_egnyte_plus" providerId="OAuth2" clId="{E5431AB8-370F-4197-BE43-E97937F3888C}"/>
    <pc:docChg chg="custSel modSld">
      <pc:chgData name="Holly Cappelli" userId="4588.lumanity.egnyte.com_tp_egnyte_plus" providerId="OAuth2" clId="{E5431AB8-370F-4197-BE43-E97937F3888C}" dt="2025-06-13T19:45:07.889" v="0" actId="478"/>
      <pc:docMkLst>
        <pc:docMk/>
      </pc:docMkLst>
      <pc:sldChg chg="delSp mod">
        <pc:chgData name="Holly Cappelli" userId="4588.lumanity.egnyte.com_tp_egnyte_plus" providerId="OAuth2" clId="{E5431AB8-370F-4197-BE43-E97937F3888C}" dt="2025-06-13T19:45:07.889" v="0" actId="478"/>
        <pc:sldMkLst>
          <pc:docMk/>
          <pc:sldMk cId="886766382" sldId="365"/>
        </pc:sldMkLst>
        <pc:spChg chg="del">
          <ac:chgData name="Holly Cappelli" userId="4588.lumanity.egnyte.com_tp_egnyte_plus" providerId="OAuth2" clId="{E5431AB8-370F-4197-BE43-E97937F3888C}" dt="2025-06-13T19:45:07.889" v="0" actId="478"/>
          <ac:spMkLst>
            <pc:docMk/>
            <pc:sldMk cId="886766382" sldId="365"/>
            <ac:spMk id="6" creationId="{20C4E571-BECD-EBB7-EEAB-6F441A455C92}"/>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8649285484108"/>
          <c:y val="5.7680442711592742E-2"/>
          <c:w val="0.75788069255200408"/>
          <c:h val="0.73162536591239169"/>
        </c:manualLayout>
      </c:layout>
      <c:scatterChart>
        <c:scatterStyle val="lineMarker"/>
        <c:varyColors val="0"/>
        <c:ser>
          <c:idx val="0"/>
          <c:order val="0"/>
          <c:tx>
            <c:strRef>
              <c:f>Sheet1!$B$1</c:f>
              <c:strCache>
                <c:ptCount val="1"/>
                <c:pt idx="0">
                  <c:v>Y-Values</c:v>
                </c:pt>
              </c:strCache>
            </c:strRef>
          </c:tx>
          <c:spPr>
            <a:ln w="9525" cap="rnd">
              <a:solidFill>
                <a:srgbClr val="413D3D"/>
              </a:solidFill>
              <a:prstDash val="dash"/>
              <a:round/>
            </a:ln>
            <a:effectLst/>
          </c:spPr>
          <c:marker>
            <c:symbol val="circle"/>
            <c:size val="5"/>
            <c:spPr>
              <a:solidFill>
                <a:schemeClr val="bg1">
                  <a:alpha val="0"/>
                </a:schemeClr>
              </a:solidFill>
              <a:ln w="9525">
                <a:noFill/>
              </a:ln>
              <a:effectLst/>
            </c:spPr>
          </c:marker>
          <c:dPt>
            <c:idx val="1"/>
            <c:marker>
              <c:symbol val="circle"/>
              <c:size val="5"/>
              <c:spPr>
                <a:solidFill>
                  <a:schemeClr val="bg1">
                    <a:alpha val="0"/>
                  </a:schemeClr>
                </a:solidFill>
                <a:ln w="9525">
                  <a:solidFill>
                    <a:schemeClr val="bg1"/>
                  </a:solidFill>
                </a:ln>
                <a:effectLst/>
              </c:spPr>
            </c:marker>
            <c:bubble3D val="0"/>
            <c:spPr>
              <a:ln w="9525" cap="rnd">
                <a:solidFill>
                  <a:schemeClr val="bg1"/>
                </a:solidFill>
                <a:prstDash val="dash"/>
                <a:round/>
              </a:ln>
              <a:effectLst/>
            </c:spPr>
            <c:extLst>
              <c:ext xmlns:c16="http://schemas.microsoft.com/office/drawing/2014/chart" uri="{C3380CC4-5D6E-409C-BE32-E72D297353CC}">
                <c16:uniqueId val="{00000001-CBFB-462F-8249-766D6090CAD6}"/>
              </c:ext>
            </c:extLst>
          </c:dPt>
          <c:dPt>
            <c:idx val="7"/>
            <c:marker>
              <c:symbol val="circle"/>
              <c:size val="5"/>
              <c:spPr>
                <a:solidFill>
                  <a:schemeClr val="bg1">
                    <a:alpha val="0"/>
                  </a:schemeClr>
                </a:solidFill>
                <a:ln w="9525">
                  <a:solidFill>
                    <a:schemeClr val="bg1"/>
                  </a:solidFill>
                </a:ln>
                <a:effectLst/>
              </c:spPr>
            </c:marker>
            <c:bubble3D val="0"/>
            <c:spPr>
              <a:ln w="9525" cap="rnd">
                <a:solidFill>
                  <a:schemeClr val="bg1"/>
                </a:solidFill>
                <a:prstDash val="dash"/>
                <a:round/>
              </a:ln>
              <a:effectLst/>
            </c:spPr>
            <c:extLst>
              <c:ext xmlns:c16="http://schemas.microsoft.com/office/drawing/2014/chart" uri="{C3380CC4-5D6E-409C-BE32-E72D297353CC}">
                <c16:uniqueId val="{00000003-CBFB-462F-8249-766D6090CAD6}"/>
              </c:ext>
            </c:extLst>
          </c:dPt>
          <c:xVal>
            <c:numRef>
              <c:f>Sheet1!$A$2:$A$10</c:f>
              <c:numCache>
                <c:formatCode>General</c:formatCode>
                <c:ptCount val="9"/>
                <c:pt idx="0">
                  <c:v>36</c:v>
                </c:pt>
                <c:pt idx="1">
                  <c:v>36</c:v>
                </c:pt>
                <c:pt idx="3">
                  <c:v>0</c:v>
                </c:pt>
                <c:pt idx="4">
                  <c:v>78</c:v>
                </c:pt>
                <c:pt idx="6">
                  <c:v>54</c:v>
                </c:pt>
                <c:pt idx="7">
                  <c:v>54</c:v>
                </c:pt>
              </c:numCache>
            </c:numRef>
          </c:xVal>
          <c:yVal>
            <c:numRef>
              <c:f>Sheet1!$B$2:$B$10</c:f>
              <c:numCache>
                <c:formatCode>General</c:formatCode>
                <c:ptCount val="9"/>
                <c:pt idx="0">
                  <c:v>0</c:v>
                </c:pt>
                <c:pt idx="1">
                  <c:v>100</c:v>
                </c:pt>
                <c:pt idx="3">
                  <c:v>50</c:v>
                </c:pt>
                <c:pt idx="4">
                  <c:v>50</c:v>
                </c:pt>
                <c:pt idx="6">
                  <c:v>0</c:v>
                </c:pt>
                <c:pt idx="7">
                  <c:v>100</c:v>
                </c:pt>
              </c:numCache>
            </c:numRef>
          </c:yVal>
          <c:smooth val="0"/>
          <c:extLst>
            <c:ext xmlns:c16="http://schemas.microsoft.com/office/drawing/2014/chart" uri="{C3380CC4-5D6E-409C-BE32-E72D297353CC}">
              <c16:uniqueId val="{00000004-CBFB-462F-8249-766D6090CAD6}"/>
            </c:ext>
          </c:extLst>
        </c:ser>
        <c:dLbls>
          <c:showLegendKey val="0"/>
          <c:showVal val="0"/>
          <c:showCatName val="0"/>
          <c:showSerName val="0"/>
          <c:showPercent val="0"/>
          <c:showBubbleSize val="0"/>
        </c:dLbls>
        <c:axId val="1601810271"/>
        <c:axId val="1601807391"/>
      </c:scatterChart>
      <c:valAx>
        <c:axId val="1601810271"/>
        <c:scaling>
          <c:orientation val="minMax"/>
          <c:max val="78"/>
          <c:min val="0"/>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sz="1200" b="1" i="0" u="none" strike="noStrike" kern="1200" baseline="0" dirty="0">
                    <a:solidFill>
                      <a:schemeClr val="tx1"/>
                    </a:solidFill>
                    <a:latin typeface="+mn-lt"/>
                    <a:ea typeface="+mn-ea"/>
                    <a:cs typeface="+mn-cs"/>
                  </a:rPr>
                  <a:t>Time from treatment initiation </a:t>
                </a:r>
                <a:r>
                  <a:rPr lang="en-US" sz="1200" b="1" dirty="0">
                    <a:solidFill>
                      <a:schemeClr val="tx1"/>
                    </a:solidFill>
                  </a:rPr>
                  <a:t>(months)</a:t>
                </a:r>
              </a:p>
            </c:rich>
          </c:tx>
          <c:layout>
            <c:manualLayout>
              <c:xMode val="edge"/>
              <c:yMode val="edge"/>
              <c:x val="0.36682459648207716"/>
              <c:y val="0.88472139946095518"/>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12700" cap="flat" cmpd="sng" algn="ctr">
            <a:solidFill>
              <a:schemeClr val="tx1"/>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01807391"/>
        <c:crosses val="autoZero"/>
        <c:crossBetween val="midCat"/>
        <c:majorUnit val="6"/>
        <c:minorUnit val="3"/>
      </c:valAx>
      <c:valAx>
        <c:axId val="1601807391"/>
        <c:scaling>
          <c:orientation val="minMax"/>
          <c:max val="100"/>
        </c:scaling>
        <c:delete val="0"/>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b="1" dirty="0">
                    <a:solidFill>
                      <a:schemeClr val="tx1"/>
                    </a:solidFill>
                  </a:rPr>
                  <a:t>Overall survival (%)</a:t>
                </a:r>
              </a:p>
            </c:rich>
          </c:tx>
          <c:layout>
            <c:manualLayout>
              <c:xMode val="edge"/>
              <c:yMode val="edge"/>
              <c:x val="6.5346494209472861E-2"/>
              <c:y val="0.13697595799624643"/>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01810271"/>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025215758836322E-2"/>
          <c:y val="4.6212768925273338E-2"/>
          <c:w val="0.87886153167389236"/>
          <c:h val="0.57783632090415826"/>
        </c:manualLayout>
      </c:layout>
      <c:scatterChart>
        <c:scatterStyle val="lineMarker"/>
        <c:varyColors val="0"/>
        <c:ser>
          <c:idx val="0"/>
          <c:order val="0"/>
          <c:tx>
            <c:strRef>
              <c:f>Sheet1!$B$1</c:f>
              <c:strCache>
                <c:ptCount val="1"/>
                <c:pt idx="0">
                  <c:v>Y-Values</c:v>
                </c:pt>
              </c:strCache>
            </c:strRef>
          </c:tx>
          <c:spPr>
            <a:ln w="28575" cap="rnd">
              <a:noFill/>
              <a:round/>
            </a:ln>
            <a:effectLst/>
          </c:spPr>
          <c:marker>
            <c:symbol val="circle"/>
            <c:size val="5"/>
            <c:spPr>
              <a:solidFill>
                <a:schemeClr val="bg1">
                  <a:alpha val="0"/>
                </a:schemeClr>
              </a:solidFill>
              <a:ln w="9525">
                <a:noFill/>
              </a:ln>
              <a:effectLst/>
            </c:spPr>
          </c:marker>
          <c:xVal>
            <c:numRef>
              <c:f>Sheet1!$A$2:$A$4</c:f>
              <c:numCache>
                <c:formatCode>General</c:formatCode>
                <c:ptCount val="3"/>
                <c:pt idx="0">
                  <c:v>0</c:v>
                </c:pt>
              </c:numCache>
            </c:numRef>
          </c:xVal>
          <c:yVal>
            <c:numRef>
              <c:f>Sheet1!$B$2:$B$4</c:f>
              <c:numCache>
                <c:formatCode>General</c:formatCode>
                <c:ptCount val="3"/>
                <c:pt idx="0">
                  <c:v>1</c:v>
                </c:pt>
                <c:pt idx="2">
                  <c:v>0.8</c:v>
                </c:pt>
              </c:numCache>
            </c:numRef>
          </c:yVal>
          <c:smooth val="0"/>
          <c:extLst>
            <c:ext xmlns:c16="http://schemas.microsoft.com/office/drawing/2014/chart" uri="{C3380CC4-5D6E-409C-BE32-E72D297353CC}">
              <c16:uniqueId val="{00000000-99C8-4191-90C5-3F2B985EA01F}"/>
            </c:ext>
          </c:extLst>
        </c:ser>
        <c:dLbls>
          <c:showLegendKey val="0"/>
          <c:showVal val="0"/>
          <c:showCatName val="0"/>
          <c:showSerName val="0"/>
          <c:showPercent val="0"/>
          <c:showBubbleSize val="0"/>
        </c:dLbls>
        <c:axId val="1601810271"/>
        <c:axId val="1601807391"/>
      </c:scatterChart>
      <c:valAx>
        <c:axId val="1601810271"/>
        <c:scaling>
          <c:orientation val="minMax"/>
          <c:max val="300"/>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sz="1100" b="1" dirty="0">
                    <a:solidFill>
                      <a:schemeClr val="tx1"/>
                    </a:solidFill>
                  </a:rPr>
                  <a:t>Cumulative duration of RBC-TI (weeks)</a:t>
                </a:r>
              </a:p>
            </c:rich>
          </c:tx>
          <c:layout>
            <c:manualLayout>
              <c:xMode val="edge"/>
              <c:yMode val="edge"/>
              <c:x val="0.27132012443556047"/>
              <c:y val="0.678704088650957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out"/>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07391"/>
        <c:crosses val="autoZero"/>
        <c:crossBetween val="midCat"/>
        <c:majorUnit val="20"/>
        <c:minorUnit val="10"/>
      </c:valAx>
      <c:valAx>
        <c:axId val="1601807391"/>
        <c:scaling>
          <c:orientation val="minMax"/>
          <c:max val="1"/>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100" b="1" dirty="0">
                    <a:solidFill>
                      <a:schemeClr val="tx1"/>
                    </a:solidFill>
                  </a:rPr>
                  <a:t>Probability</a:t>
                </a:r>
              </a:p>
            </c:rich>
          </c:tx>
          <c:layout>
            <c:manualLayout>
              <c:xMode val="edge"/>
              <c:yMode val="edge"/>
              <c:x val="3.1315982586224748E-3"/>
              <c:y val="0.23019748659717174"/>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out"/>
        <c:minorTickMark val="none"/>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10271"/>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8649285484108"/>
          <c:y val="5.7680442711592742E-2"/>
          <c:w val="0.75788069255200408"/>
          <c:h val="0.73162536591239169"/>
        </c:manualLayout>
      </c:layout>
      <c:scatterChart>
        <c:scatterStyle val="lineMarker"/>
        <c:varyColors val="0"/>
        <c:dLbls>
          <c:showLegendKey val="0"/>
          <c:showVal val="0"/>
          <c:showCatName val="0"/>
          <c:showSerName val="0"/>
          <c:showPercent val="0"/>
          <c:showBubbleSize val="0"/>
        </c:dLbls>
        <c:axId val="1601810271"/>
        <c:axId val="1601807391"/>
      </c:scatterChart>
      <c:valAx>
        <c:axId val="1601810271"/>
        <c:scaling>
          <c:orientation val="minMax"/>
          <c:max val="42"/>
          <c:min val="0"/>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sz="1200" b="1" dirty="0">
                    <a:solidFill>
                      <a:schemeClr val="tx1"/>
                    </a:solidFill>
                  </a:rPr>
                  <a:t>Time (months)</a:t>
                </a:r>
              </a:p>
            </c:rich>
          </c:tx>
          <c:layout>
            <c:manualLayout>
              <c:xMode val="edge"/>
              <c:yMode val="edge"/>
              <c:x val="0.44996163040408171"/>
              <c:y val="0.8807175770893064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12700" cap="flat" cmpd="sng" algn="ctr">
            <a:solidFill>
              <a:schemeClr val="tx1"/>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01807391"/>
        <c:crosses val="autoZero"/>
        <c:crossBetween val="midCat"/>
        <c:majorUnit val="6"/>
        <c:minorUnit val="3"/>
      </c:valAx>
      <c:valAx>
        <c:axId val="1601807391"/>
        <c:scaling>
          <c:orientation val="minMax"/>
          <c:max val="100"/>
        </c:scaling>
        <c:delete val="1"/>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b="1" dirty="0">
                    <a:solidFill>
                      <a:schemeClr val="tx1"/>
                    </a:solidFill>
                  </a:rPr>
                  <a:t>Overall survival (%)</a:t>
                </a:r>
              </a:p>
            </c:rich>
          </c:tx>
          <c:layout>
            <c:manualLayout>
              <c:xMode val="edge"/>
              <c:yMode val="edge"/>
              <c:x val="6.5346494209472861E-2"/>
              <c:y val="0.16900716193759779"/>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out"/>
        <c:minorTickMark val="none"/>
        <c:tickLblPos val="nextTo"/>
        <c:crossAx val="1601810271"/>
        <c:crosses val="autoZero"/>
        <c:crossBetween val="midCat"/>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497342233403753"/>
          <c:y val="6.1684343204261666E-2"/>
          <c:w val="0.75788069255200408"/>
          <c:h val="0.73162536591239169"/>
        </c:manualLayout>
      </c:layout>
      <c:scatterChart>
        <c:scatterStyle val="lineMarker"/>
        <c:varyColors val="0"/>
        <c:ser>
          <c:idx val="0"/>
          <c:order val="0"/>
          <c:tx>
            <c:strRef>
              <c:f>Sheet1!$B$1</c:f>
              <c:strCache>
                <c:ptCount val="1"/>
                <c:pt idx="0">
                  <c:v>Y-Values</c:v>
                </c:pt>
              </c:strCache>
            </c:strRef>
          </c:tx>
          <c:spPr>
            <a:ln w="9525" cap="rnd">
              <a:solidFill>
                <a:srgbClr val="413D3D"/>
              </a:solidFill>
              <a:prstDash val="dash"/>
              <a:round/>
            </a:ln>
            <a:effectLst/>
          </c:spPr>
          <c:marker>
            <c:symbol val="circle"/>
            <c:size val="5"/>
            <c:spPr>
              <a:solidFill>
                <a:schemeClr val="bg1">
                  <a:alpha val="0"/>
                </a:schemeClr>
              </a:solidFill>
              <a:ln w="9525">
                <a:noFill/>
              </a:ln>
              <a:effectLst/>
            </c:spPr>
          </c:marker>
          <c:dPt>
            <c:idx val="1"/>
            <c:marker>
              <c:symbol val="circle"/>
              <c:size val="5"/>
              <c:spPr>
                <a:solidFill>
                  <a:schemeClr val="bg1">
                    <a:alpha val="0"/>
                  </a:schemeClr>
                </a:solidFill>
                <a:ln w="9525">
                  <a:solidFill>
                    <a:schemeClr val="bg1"/>
                  </a:solidFill>
                </a:ln>
                <a:effectLst/>
              </c:spPr>
            </c:marker>
            <c:bubble3D val="0"/>
            <c:spPr>
              <a:ln w="9525" cap="rnd">
                <a:solidFill>
                  <a:schemeClr val="bg1"/>
                </a:solidFill>
                <a:prstDash val="dash"/>
                <a:round/>
              </a:ln>
              <a:effectLst/>
            </c:spPr>
            <c:extLst>
              <c:ext xmlns:c16="http://schemas.microsoft.com/office/drawing/2014/chart" uri="{C3380CC4-5D6E-409C-BE32-E72D297353CC}">
                <c16:uniqueId val="{00000001-030E-4BEC-BC27-656D90BAFEBC}"/>
              </c:ext>
            </c:extLst>
          </c:dPt>
          <c:dPt>
            <c:idx val="7"/>
            <c:marker>
              <c:symbol val="circle"/>
              <c:size val="5"/>
              <c:spPr>
                <a:solidFill>
                  <a:schemeClr val="bg1">
                    <a:alpha val="0"/>
                  </a:schemeClr>
                </a:solidFill>
                <a:ln w="9525">
                  <a:solidFill>
                    <a:schemeClr val="bg1"/>
                  </a:solidFill>
                </a:ln>
                <a:effectLst/>
              </c:spPr>
            </c:marker>
            <c:bubble3D val="0"/>
            <c:spPr>
              <a:ln w="9525" cap="rnd">
                <a:solidFill>
                  <a:schemeClr val="bg1"/>
                </a:solidFill>
                <a:prstDash val="dash"/>
                <a:round/>
              </a:ln>
              <a:effectLst/>
            </c:spPr>
            <c:extLst>
              <c:ext xmlns:c16="http://schemas.microsoft.com/office/drawing/2014/chart" uri="{C3380CC4-5D6E-409C-BE32-E72D297353CC}">
                <c16:uniqueId val="{00000003-030E-4BEC-BC27-656D90BAFEBC}"/>
              </c:ext>
            </c:extLst>
          </c:dPt>
          <c:xVal>
            <c:numRef>
              <c:f>Sheet1!$A$2:$A$10</c:f>
              <c:numCache>
                <c:formatCode>General</c:formatCode>
                <c:ptCount val="9"/>
                <c:pt idx="0">
                  <c:v>36</c:v>
                </c:pt>
                <c:pt idx="1">
                  <c:v>36</c:v>
                </c:pt>
                <c:pt idx="3">
                  <c:v>0</c:v>
                </c:pt>
                <c:pt idx="4">
                  <c:v>78</c:v>
                </c:pt>
                <c:pt idx="6">
                  <c:v>54</c:v>
                </c:pt>
                <c:pt idx="7">
                  <c:v>54</c:v>
                </c:pt>
              </c:numCache>
            </c:numRef>
          </c:xVal>
          <c:yVal>
            <c:numRef>
              <c:f>Sheet1!$B$2:$B$10</c:f>
              <c:numCache>
                <c:formatCode>General</c:formatCode>
                <c:ptCount val="9"/>
                <c:pt idx="0">
                  <c:v>0</c:v>
                </c:pt>
                <c:pt idx="1">
                  <c:v>100</c:v>
                </c:pt>
                <c:pt idx="3">
                  <c:v>50</c:v>
                </c:pt>
                <c:pt idx="4">
                  <c:v>50</c:v>
                </c:pt>
                <c:pt idx="6">
                  <c:v>0</c:v>
                </c:pt>
                <c:pt idx="7">
                  <c:v>100</c:v>
                </c:pt>
              </c:numCache>
            </c:numRef>
          </c:yVal>
          <c:smooth val="0"/>
          <c:extLst>
            <c:ext xmlns:c16="http://schemas.microsoft.com/office/drawing/2014/chart" uri="{C3380CC4-5D6E-409C-BE32-E72D297353CC}">
              <c16:uniqueId val="{00000004-030E-4BEC-BC27-656D90BAFEBC}"/>
            </c:ext>
          </c:extLst>
        </c:ser>
        <c:dLbls>
          <c:showLegendKey val="0"/>
          <c:showVal val="0"/>
          <c:showCatName val="0"/>
          <c:showSerName val="0"/>
          <c:showPercent val="0"/>
          <c:showBubbleSize val="0"/>
        </c:dLbls>
        <c:axId val="1601810271"/>
        <c:axId val="1601807391"/>
      </c:scatterChart>
      <c:valAx>
        <c:axId val="1601810271"/>
        <c:scaling>
          <c:orientation val="minMax"/>
          <c:max val="42"/>
          <c:min val="0"/>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sz="1400" b="1" dirty="0">
                    <a:solidFill>
                      <a:schemeClr val="tx1"/>
                    </a:solidFill>
                  </a:rPr>
                  <a:t>Time (months)</a:t>
                </a:r>
              </a:p>
            </c:rich>
          </c:tx>
          <c:layout>
            <c:manualLayout>
              <c:xMode val="edge"/>
              <c:yMode val="edge"/>
              <c:x val="0.44996163040408171"/>
              <c:y val="0.8807175770893064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12700" cap="sq" cmpd="sng" algn="ctr">
            <a:solidFill>
              <a:srgbClr val="595454"/>
            </a:solidFill>
            <a:prstDash val="solid"/>
            <a:miter lim="800000"/>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01807391"/>
        <c:crosses val="autoZero"/>
        <c:crossBetween val="midCat"/>
        <c:majorUnit val="6"/>
        <c:minorUnit val="3"/>
      </c:valAx>
      <c:valAx>
        <c:axId val="1601807391"/>
        <c:scaling>
          <c:orientation val="minMax"/>
          <c:max val="100"/>
        </c:scaling>
        <c:delete val="0"/>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b="1" dirty="0">
                    <a:solidFill>
                      <a:schemeClr val="tx1"/>
                    </a:solidFill>
                  </a:rPr>
                  <a:t>Overall survival (%)</a:t>
                </a:r>
              </a:p>
            </c:rich>
          </c:tx>
          <c:layout>
            <c:manualLayout>
              <c:xMode val="edge"/>
              <c:yMode val="edge"/>
              <c:x val="6.5346494209472861E-2"/>
              <c:y val="0.14898765947425316"/>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out"/>
        <c:minorTickMark val="none"/>
        <c:tickLblPos val="nextTo"/>
        <c:spPr>
          <a:noFill/>
          <a:ln w="12700" cap="sq" cmpd="sng" algn="ctr">
            <a:solidFill>
              <a:schemeClr val="tx1"/>
            </a:solidFill>
            <a:miter lim="800000"/>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01810271"/>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275641613128203"/>
          <c:y val="0.13730025165610263"/>
          <c:w val="0.84101776101940162"/>
          <c:h val="0.62809142915052962"/>
        </c:manualLayout>
      </c:layout>
      <c:scatterChart>
        <c:scatterStyle val="lineMarker"/>
        <c:varyColors val="0"/>
        <c:ser>
          <c:idx val="0"/>
          <c:order val="0"/>
          <c:tx>
            <c:strRef>
              <c:f>Sheet1!$B$1</c:f>
              <c:strCache>
                <c:ptCount val="1"/>
                <c:pt idx="0">
                  <c:v>Y-Values</c:v>
                </c:pt>
              </c:strCache>
            </c:strRef>
          </c:tx>
          <c:spPr>
            <a:ln w="28575" cap="rnd">
              <a:noFill/>
              <a:round/>
            </a:ln>
            <a:effectLst/>
          </c:spPr>
          <c:marker>
            <c:symbol val="circle"/>
            <c:size val="5"/>
            <c:spPr>
              <a:solidFill>
                <a:schemeClr val="bg1">
                  <a:alpha val="0"/>
                </a:schemeClr>
              </a:solidFill>
              <a:ln w="9525">
                <a:noFill/>
              </a:ln>
              <a:effectLst/>
            </c:spPr>
          </c:marker>
          <c:xVal>
            <c:numRef>
              <c:f>Sheet1!$A$2:$A$4</c:f>
              <c:numCache>
                <c:formatCode>General</c:formatCode>
                <c:ptCount val="3"/>
                <c:pt idx="0">
                  <c:v>0</c:v>
                </c:pt>
              </c:numCache>
            </c:numRef>
          </c:xVal>
          <c:yVal>
            <c:numRef>
              <c:f>Sheet1!$B$2:$B$4</c:f>
              <c:numCache>
                <c:formatCode>General</c:formatCode>
                <c:ptCount val="3"/>
                <c:pt idx="0">
                  <c:v>1</c:v>
                </c:pt>
                <c:pt idx="2">
                  <c:v>0.8</c:v>
                </c:pt>
              </c:numCache>
            </c:numRef>
          </c:yVal>
          <c:smooth val="0"/>
          <c:extLst>
            <c:ext xmlns:c16="http://schemas.microsoft.com/office/drawing/2014/chart" uri="{C3380CC4-5D6E-409C-BE32-E72D297353CC}">
              <c16:uniqueId val="{00000000-E212-4201-90A4-F44DA91D9FC5}"/>
            </c:ext>
          </c:extLst>
        </c:ser>
        <c:dLbls>
          <c:showLegendKey val="0"/>
          <c:showVal val="0"/>
          <c:showCatName val="0"/>
          <c:showSerName val="0"/>
          <c:showPercent val="0"/>
          <c:showBubbleSize val="0"/>
        </c:dLbls>
        <c:axId val="1601810271"/>
        <c:axId val="1601807391"/>
      </c:scatterChart>
      <c:valAx>
        <c:axId val="1601810271"/>
        <c:scaling>
          <c:orientation val="minMax"/>
          <c:max val="300"/>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sz="1200" b="1" dirty="0">
                    <a:solidFill>
                      <a:schemeClr val="tx1"/>
                    </a:solidFill>
                  </a:rPr>
                  <a:t>Cumulative duration of RBC-TI (weeks)</a:t>
                </a:r>
              </a:p>
            </c:rich>
          </c:tx>
          <c:layout>
            <c:manualLayout>
              <c:xMode val="edge"/>
              <c:yMode val="edge"/>
              <c:x val="0.40396737201808441"/>
              <c:y val="0.876584043455188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601807391"/>
        <c:crosses val="autoZero"/>
        <c:crossBetween val="midCat"/>
        <c:majorUnit val="10"/>
        <c:minorUnit val="5"/>
      </c:valAx>
      <c:valAx>
        <c:axId val="1601807391"/>
        <c:scaling>
          <c:orientation val="minMax"/>
          <c:max val="1"/>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b="1" dirty="0">
                    <a:solidFill>
                      <a:schemeClr val="tx1"/>
                    </a:solidFill>
                  </a:rPr>
                  <a:t>Probability</a:t>
                </a:r>
              </a:p>
            </c:rich>
          </c:tx>
          <c:layout>
            <c:manualLayout>
              <c:xMode val="edge"/>
              <c:yMode val="edge"/>
              <c:x val="6.0307055859646623E-2"/>
              <c:y val="0.32128512244244206"/>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out"/>
        <c:minorTickMark val="none"/>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601810271"/>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025215758836322E-2"/>
          <c:y val="4.6212768925273338E-2"/>
          <c:w val="0.87886153167389236"/>
          <c:h val="0.57783632090415826"/>
        </c:manualLayout>
      </c:layout>
      <c:scatterChart>
        <c:scatterStyle val="lineMarker"/>
        <c:varyColors val="0"/>
        <c:ser>
          <c:idx val="0"/>
          <c:order val="0"/>
          <c:tx>
            <c:strRef>
              <c:f>Sheet1!$B$1</c:f>
              <c:strCache>
                <c:ptCount val="1"/>
                <c:pt idx="0">
                  <c:v>Y-Values</c:v>
                </c:pt>
              </c:strCache>
            </c:strRef>
          </c:tx>
          <c:spPr>
            <a:ln w="28575" cap="rnd">
              <a:noFill/>
              <a:round/>
            </a:ln>
            <a:effectLst/>
          </c:spPr>
          <c:marker>
            <c:symbol val="circle"/>
            <c:size val="5"/>
            <c:spPr>
              <a:solidFill>
                <a:schemeClr val="bg1">
                  <a:alpha val="0"/>
                </a:schemeClr>
              </a:solidFill>
              <a:ln w="9525">
                <a:noFill/>
              </a:ln>
              <a:effectLst/>
            </c:spPr>
          </c:marker>
          <c:xVal>
            <c:numRef>
              <c:f>Sheet1!$A$2:$A$4</c:f>
              <c:numCache>
                <c:formatCode>General</c:formatCode>
                <c:ptCount val="3"/>
                <c:pt idx="0">
                  <c:v>0</c:v>
                </c:pt>
              </c:numCache>
            </c:numRef>
          </c:xVal>
          <c:yVal>
            <c:numRef>
              <c:f>Sheet1!$B$2:$B$4</c:f>
              <c:numCache>
                <c:formatCode>General</c:formatCode>
                <c:ptCount val="3"/>
                <c:pt idx="0">
                  <c:v>1</c:v>
                </c:pt>
                <c:pt idx="2">
                  <c:v>0.8</c:v>
                </c:pt>
              </c:numCache>
            </c:numRef>
          </c:yVal>
          <c:smooth val="0"/>
          <c:extLst>
            <c:ext xmlns:c16="http://schemas.microsoft.com/office/drawing/2014/chart" uri="{C3380CC4-5D6E-409C-BE32-E72D297353CC}">
              <c16:uniqueId val="{00000000-364C-48A2-B072-18CDBF918EB7}"/>
            </c:ext>
          </c:extLst>
        </c:ser>
        <c:dLbls>
          <c:showLegendKey val="0"/>
          <c:showVal val="0"/>
          <c:showCatName val="0"/>
          <c:showSerName val="0"/>
          <c:showPercent val="0"/>
          <c:showBubbleSize val="0"/>
        </c:dLbls>
        <c:axId val="1601810271"/>
        <c:axId val="1601807391"/>
      </c:scatterChart>
      <c:valAx>
        <c:axId val="1601810271"/>
        <c:scaling>
          <c:orientation val="minMax"/>
          <c:max val="300"/>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sz="1100" b="1" dirty="0">
                    <a:solidFill>
                      <a:schemeClr val="tx1"/>
                    </a:solidFill>
                  </a:rPr>
                  <a:t>Cumulative duration of RBC-TI (weeks)</a:t>
                </a:r>
              </a:p>
            </c:rich>
          </c:tx>
          <c:layout>
            <c:manualLayout>
              <c:xMode val="edge"/>
              <c:yMode val="edge"/>
              <c:x val="0.27132012443556047"/>
              <c:y val="0.678704088650957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out"/>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07391"/>
        <c:crosses val="autoZero"/>
        <c:crossBetween val="midCat"/>
        <c:majorUnit val="20"/>
        <c:minorUnit val="10"/>
      </c:valAx>
      <c:valAx>
        <c:axId val="1601807391"/>
        <c:scaling>
          <c:orientation val="minMax"/>
          <c:max val="1"/>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100" b="1" dirty="0">
                    <a:solidFill>
                      <a:schemeClr val="tx1"/>
                    </a:solidFill>
                  </a:rPr>
                  <a:t>Probability</a:t>
                </a:r>
              </a:p>
            </c:rich>
          </c:tx>
          <c:layout>
            <c:manualLayout>
              <c:xMode val="edge"/>
              <c:yMode val="edge"/>
              <c:x val="3.1315982586224748E-3"/>
              <c:y val="0.23019748659717174"/>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out"/>
        <c:minorTickMark val="none"/>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10271"/>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025215758836322E-2"/>
          <c:y val="4.6212768925273338E-2"/>
          <c:w val="0.87886153167389236"/>
          <c:h val="0.57783632090415826"/>
        </c:manualLayout>
      </c:layout>
      <c:scatterChart>
        <c:scatterStyle val="lineMarker"/>
        <c:varyColors val="0"/>
        <c:ser>
          <c:idx val="0"/>
          <c:order val="0"/>
          <c:tx>
            <c:strRef>
              <c:f>Sheet1!$B$1</c:f>
              <c:strCache>
                <c:ptCount val="1"/>
                <c:pt idx="0">
                  <c:v>Y-Values</c:v>
                </c:pt>
              </c:strCache>
            </c:strRef>
          </c:tx>
          <c:spPr>
            <a:ln w="28575" cap="rnd">
              <a:noFill/>
              <a:round/>
            </a:ln>
            <a:effectLst/>
          </c:spPr>
          <c:marker>
            <c:symbol val="circle"/>
            <c:size val="5"/>
            <c:spPr>
              <a:solidFill>
                <a:schemeClr val="bg1">
                  <a:alpha val="0"/>
                </a:schemeClr>
              </a:solidFill>
              <a:ln w="9525">
                <a:noFill/>
              </a:ln>
              <a:effectLst/>
            </c:spPr>
          </c:marker>
          <c:xVal>
            <c:numRef>
              <c:f>Sheet1!$A$2:$A$4</c:f>
              <c:numCache>
                <c:formatCode>General</c:formatCode>
                <c:ptCount val="3"/>
                <c:pt idx="0">
                  <c:v>0</c:v>
                </c:pt>
              </c:numCache>
            </c:numRef>
          </c:xVal>
          <c:yVal>
            <c:numRef>
              <c:f>Sheet1!$B$2:$B$4</c:f>
              <c:numCache>
                <c:formatCode>General</c:formatCode>
                <c:ptCount val="3"/>
                <c:pt idx="0">
                  <c:v>1</c:v>
                </c:pt>
                <c:pt idx="2">
                  <c:v>0.8</c:v>
                </c:pt>
              </c:numCache>
            </c:numRef>
          </c:yVal>
          <c:smooth val="0"/>
          <c:extLst>
            <c:ext xmlns:c16="http://schemas.microsoft.com/office/drawing/2014/chart" uri="{C3380CC4-5D6E-409C-BE32-E72D297353CC}">
              <c16:uniqueId val="{00000000-A466-44DB-9CF4-5E5060628FF8}"/>
            </c:ext>
          </c:extLst>
        </c:ser>
        <c:dLbls>
          <c:showLegendKey val="0"/>
          <c:showVal val="0"/>
          <c:showCatName val="0"/>
          <c:showSerName val="0"/>
          <c:showPercent val="0"/>
          <c:showBubbleSize val="0"/>
        </c:dLbls>
        <c:axId val="1601810271"/>
        <c:axId val="1601807391"/>
      </c:scatterChart>
      <c:valAx>
        <c:axId val="1601810271"/>
        <c:scaling>
          <c:orientation val="minMax"/>
          <c:max val="300"/>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sz="1100" b="1" dirty="0">
                    <a:solidFill>
                      <a:schemeClr val="tx1"/>
                    </a:solidFill>
                  </a:rPr>
                  <a:t>Cumulative duration of RBC-TI (weeks)</a:t>
                </a:r>
              </a:p>
            </c:rich>
          </c:tx>
          <c:layout>
            <c:manualLayout>
              <c:xMode val="edge"/>
              <c:yMode val="edge"/>
              <c:x val="0.27132012443556047"/>
              <c:y val="0.678704088650957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out"/>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07391"/>
        <c:crosses val="autoZero"/>
        <c:crossBetween val="midCat"/>
        <c:majorUnit val="20"/>
        <c:minorUnit val="10"/>
      </c:valAx>
      <c:valAx>
        <c:axId val="1601807391"/>
        <c:scaling>
          <c:orientation val="minMax"/>
          <c:max val="1"/>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100" b="1" dirty="0">
                    <a:solidFill>
                      <a:schemeClr val="tx1"/>
                    </a:solidFill>
                  </a:rPr>
                  <a:t>Probability</a:t>
                </a:r>
              </a:p>
            </c:rich>
          </c:tx>
          <c:layout>
            <c:manualLayout>
              <c:xMode val="edge"/>
              <c:yMode val="edge"/>
              <c:x val="3.1315982586224748E-3"/>
              <c:y val="0.23019748659717174"/>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out"/>
        <c:minorTickMark val="none"/>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10271"/>
        <c:crosses val="autoZero"/>
        <c:crossBetween val="midCat"/>
      </c:valAx>
      <c:spPr>
        <a:noFill/>
        <a:ln w="1905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025215758836322E-2"/>
          <c:y val="4.6212768925273338E-2"/>
          <c:w val="0.87886153167389236"/>
          <c:h val="0.57783632090415826"/>
        </c:manualLayout>
      </c:layout>
      <c:scatterChart>
        <c:scatterStyle val="lineMarker"/>
        <c:varyColors val="0"/>
        <c:ser>
          <c:idx val="0"/>
          <c:order val="0"/>
          <c:tx>
            <c:strRef>
              <c:f>Sheet1!$B$1</c:f>
              <c:strCache>
                <c:ptCount val="1"/>
                <c:pt idx="0">
                  <c:v>Y-Values</c:v>
                </c:pt>
              </c:strCache>
            </c:strRef>
          </c:tx>
          <c:spPr>
            <a:ln w="28575" cap="rnd">
              <a:noFill/>
              <a:round/>
            </a:ln>
            <a:effectLst/>
          </c:spPr>
          <c:marker>
            <c:symbol val="circle"/>
            <c:size val="5"/>
            <c:spPr>
              <a:solidFill>
                <a:schemeClr val="bg1">
                  <a:alpha val="0"/>
                </a:schemeClr>
              </a:solidFill>
              <a:ln w="9525">
                <a:noFill/>
              </a:ln>
              <a:effectLst/>
            </c:spPr>
          </c:marker>
          <c:xVal>
            <c:numRef>
              <c:f>Sheet1!$A$2:$A$4</c:f>
              <c:numCache>
                <c:formatCode>General</c:formatCode>
                <c:ptCount val="3"/>
                <c:pt idx="0">
                  <c:v>0</c:v>
                </c:pt>
              </c:numCache>
            </c:numRef>
          </c:xVal>
          <c:yVal>
            <c:numRef>
              <c:f>Sheet1!$B$2:$B$4</c:f>
              <c:numCache>
                <c:formatCode>General</c:formatCode>
                <c:ptCount val="3"/>
                <c:pt idx="0">
                  <c:v>1</c:v>
                </c:pt>
                <c:pt idx="2">
                  <c:v>0.8</c:v>
                </c:pt>
              </c:numCache>
            </c:numRef>
          </c:yVal>
          <c:smooth val="0"/>
          <c:extLst>
            <c:ext xmlns:c16="http://schemas.microsoft.com/office/drawing/2014/chart" uri="{C3380CC4-5D6E-409C-BE32-E72D297353CC}">
              <c16:uniqueId val="{00000000-DB7D-41C3-8833-FD42BDC3FCCE}"/>
            </c:ext>
          </c:extLst>
        </c:ser>
        <c:dLbls>
          <c:showLegendKey val="0"/>
          <c:showVal val="0"/>
          <c:showCatName val="0"/>
          <c:showSerName val="0"/>
          <c:showPercent val="0"/>
          <c:showBubbleSize val="0"/>
        </c:dLbls>
        <c:axId val="1601810271"/>
        <c:axId val="1601807391"/>
      </c:scatterChart>
      <c:valAx>
        <c:axId val="1601810271"/>
        <c:scaling>
          <c:orientation val="minMax"/>
          <c:max val="300"/>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sz="1100" b="1" dirty="0">
                    <a:solidFill>
                      <a:schemeClr val="tx1"/>
                    </a:solidFill>
                  </a:rPr>
                  <a:t>Cumulative duration of RBC-TI (weeks)</a:t>
                </a:r>
              </a:p>
            </c:rich>
          </c:tx>
          <c:layout>
            <c:manualLayout>
              <c:xMode val="edge"/>
              <c:yMode val="edge"/>
              <c:x val="0.27132012443556047"/>
              <c:y val="0.678704088650957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out"/>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07391"/>
        <c:crosses val="autoZero"/>
        <c:crossBetween val="midCat"/>
        <c:majorUnit val="20"/>
        <c:minorUnit val="10"/>
      </c:valAx>
      <c:valAx>
        <c:axId val="1601807391"/>
        <c:scaling>
          <c:orientation val="minMax"/>
          <c:max val="1"/>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100" b="1" dirty="0">
                    <a:solidFill>
                      <a:schemeClr val="tx1"/>
                    </a:solidFill>
                  </a:rPr>
                  <a:t>Probability</a:t>
                </a:r>
              </a:p>
            </c:rich>
          </c:tx>
          <c:layout>
            <c:manualLayout>
              <c:xMode val="edge"/>
              <c:yMode val="edge"/>
              <c:x val="3.1315982586224748E-3"/>
              <c:y val="0.23019748659717174"/>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out"/>
        <c:minorTickMark val="none"/>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10271"/>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025215758836322E-2"/>
          <c:y val="4.6212768925273338E-2"/>
          <c:w val="0.87886153167389236"/>
          <c:h val="0.57783632090415826"/>
        </c:manualLayout>
      </c:layout>
      <c:scatterChart>
        <c:scatterStyle val="lineMarker"/>
        <c:varyColors val="0"/>
        <c:ser>
          <c:idx val="0"/>
          <c:order val="0"/>
          <c:tx>
            <c:strRef>
              <c:f>Sheet1!$B$1</c:f>
              <c:strCache>
                <c:ptCount val="1"/>
                <c:pt idx="0">
                  <c:v>Y-Values</c:v>
                </c:pt>
              </c:strCache>
            </c:strRef>
          </c:tx>
          <c:spPr>
            <a:ln w="28575" cap="rnd">
              <a:noFill/>
              <a:round/>
            </a:ln>
            <a:effectLst/>
          </c:spPr>
          <c:marker>
            <c:symbol val="circle"/>
            <c:size val="5"/>
            <c:spPr>
              <a:solidFill>
                <a:schemeClr val="bg1">
                  <a:alpha val="0"/>
                </a:schemeClr>
              </a:solidFill>
              <a:ln w="9525">
                <a:noFill/>
              </a:ln>
              <a:effectLst/>
            </c:spPr>
          </c:marker>
          <c:xVal>
            <c:numRef>
              <c:f>Sheet1!$A$2:$A$4</c:f>
              <c:numCache>
                <c:formatCode>General</c:formatCode>
                <c:ptCount val="3"/>
                <c:pt idx="0">
                  <c:v>0</c:v>
                </c:pt>
              </c:numCache>
            </c:numRef>
          </c:xVal>
          <c:yVal>
            <c:numRef>
              <c:f>Sheet1!$B$2:$B$4</c:f>
              <c:numCache>
                <c:formatCode>General</c:formatCode>
                <c:ptCount val="3"/>
                <c:pt idx="0">
                  <c:v>1</c:v>
                </c:pt>
                <c:pt idx="2">
                  <c:v>0.8</c:v>
                </c:pt>
              </c:numCache>
            </c:numRef>
          </c:yVal>
          <c:smooth val="0"/>
          <c:extLst>
            <c:ext xmlns:c16="http://schemas.microsoft.com/office/drawing/2014/chart" uri="{C3380CC4-5D6E-409C-BE32-E72D297353CC}">
              <c16:uniqueId val="{00000000-C4C7-4D38-BB03-4C8E47AC6CC6}"/>
            </c:ext>
          </c:extLst>
        </c:ser>
        <c:dLbls>
          <c:showLegendKey val="0"/>
          <c:showVal val="0"/>
          <c:showCatName val="0"/>
          <c:showSerName val="0"/>
          <c:showPercent val="0"/>
          <c:showBubbleSize val="0"/>
        </c:dLbls>
        <c:axId val="1601810271"/>
        <c:axId val="1601807391"/>
      </c:scatterChart>
      <c:valAx>
        <c:axId val="1601810271"/>
        <c:scaling>
          <c:orientation val="minMax"/>
          <c:max val="300"/>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sz="1100" b="1" dirty="0">
                    <a:solidFill>
                      <a:schemeClr val="tx1"/>
                    </a:solidFill>
                  </a:rPr>
                  <a:t>Cumulative duration of RBC-TI (weeks)</a:t>
                </a:r>
              </a:p>
            </c:rich>
          </c:tx>
          <c:layout>
            <c:manualLayout>
              <c:xMode val="edge"/>
              <c:yMode val="edge"/>
              <c:x val="0.27132012443556047"/>
              <c:y val="0.678704088650957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out"/>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07391"/>
        <c:crosses val="autoZero"/>
        <c:crossBetween val="midCat"/>
        <c:majorUnit val="20"/>
        <c:minorUnit val="10"/>
      </c:valAx>
      <c:valAx>
        <c:axId val="1601807391"/>
        <c:scaling>
          <c:orientation val="minMax"/>
          <c:max val="1"/>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100" b="1" dirty="0">
                    <a:solidFill>
                      <a:schemeClr val="tx1"/>
                    </a:solidFill>
                  </a:rPr>
                  <a:t>Probability</a:t>
                </a:r>
              </a:p>
            </c:rich>
          </c:tx>
          <c:layout>
            <c:manualLayout>
              <c:xMode val="edge"/>
              <c:yMode val="edge"/>
              <c:x val="3.1315982586224748E-3"/>
              <c:y val="0.23019748659717174"/>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out"/>
        <c:minorTickMark val="none"/>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10271"/>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025215758836322E-2"/>
          <c:y val="4.6212768925273338E-2"/>
          <c:w val="0.87886153167389236"/>
          <c:h val="0.57783632090415826"/>
        </c:manualLayout>
      </c:layout>
      <c:scatterChart>
        <c:scatterStyle val="lineMarker"/>
        <c:varyColors val="0"/>
        <c:ser>
          <c:idx val="0"/>
          <c:order val="0"/>
          <c:tx>
            <c:strRef>
              <c:f>Sheet1!$B$1</c:f>
              <c:strCache>
                <c:ptCount val="1"/>
                <c:pt idx="0">
                  <c:v>Y-Values</c:v>
                </c:pt>
              </c:strCache>
            </c:strRef>
          </c:tx>
          <c:spPr>
            <a:ln w="28575" cap="rnd">
              <a:noFill/>
              <a:round/>
            </a:ln>
            <a:effectLst/>
          </c:spPr>
          <c:marker>
            <c:symbol val="circle"/>
            <c:size val="5"/>
            <c:spPr>
              <a:solidFill>
                <a:schemeClr val="bg1">
                  <a:alpha val="0"/>
                </a:schemeClr>
              </a:solidFill>
              <a:ln w="9525">
                <a:noFill/>
              </a:ln>
              <a:effectLst/>
            </c:spPr>
          </c:marker>
          <c:xVal>
            <c:numRef>
              <c:f>Sheet1!$A$2:$A$4</c:f>
              <c:numCache>
                <c:formatCode>General</c:formatCode>
                <c:ptCount val="3"/>
                <c:pt idx="0">
                  <c:v>0</c:v>
                </c:pt>
              </c:numCache>
            </c:numRef>
          </c:xVal>
          <c:yVal>
            <c:numRef>
              <c:f>Sheet1!$B$2:$B$4</c:f>
              <c:numCache>
                <c:formatCode>General</c:formatCode>
                <c:ptCount val="3"/>
                <c:pt idx="0">
                  <c:v>1</c:v>
                </c:pt>
                <c:pt idx="2">
                  <c:v>0.8</c:v>
                </c:pt>
              </c:numCache>
            </c:numRef>
          </c:yVal>
          <c:smooth val="0"/>
          <c:extLst>
            <c:ext xmlns:c16="http://schemas.microsoft.com/office/drawing/2014/chart" uri="{C3380CC4-5D6E-409C-BE32-E72D297353CC}">
              <c16:uniqueId val="{00000000-AA47-419B-8262-D116F6AA6959}"/>
            </c:ext>
          </c:extLst>
        </c:ser>
        <c:dLbls>
          <c:showLegendKey val="0"/>
          <c:showVal val="0"/>
          <c:showCatName val="0"/>
          <c:showSerName val="0"/>
          <c:showPercent val="0"/>
          <c:showBubbleSize val="0"/>
        </c:dLbls>
        <c:axId val="1601810271"/>
        <c:axId val="1601807391"/>
      </c:scatterChart>
      <c:valAx>
        <c:axId val="1601810271"/>
        <c:scaling>
          <c:orientation val="minMax"/>
          <c:max val="300"/>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sz="1100" b="1" dirty="0">
                    <a:solidFill>
                      <a:schemeClr val="tx1"/>
                    </a:solidFill>
                  </a:rPr>
                  <a:t>Cumulative duration of RBC-TI (weeks)</a:t>
                </a:r>
              </a:p>
            </c:rich>
          </c:tx>
          <c:layout>
            <c:manualLayout>
              <c:xMode val="edge"/>
              <c:yMode val="edge"/>
              <c:x val="0.27132012443556047"/>
              <c:y val="0.678704088650957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out"/>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07391"/>
        <c:crosses val="autoZero"/>
        <c:crossBetween val="midCat"/>
        <c:majorUnit val="20"/>
        <c:minorUnit val="10"/>
      </c:valAx>
      <c:valAx>
        <c:axId val="1601807391"/>
        <c:scaling>
          <c:orientation val="minMax"/>
          <c:max val="1"/>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100" b="1" dirty="0">
                    <a:solidFill>
                      <a:schemeClr val="tx1"/>
                    </a:solidFill>
                  </a:rPr>
                  <a:t>Probability</a:t>
                </a:r>
              </a:p>
            </c:rich>
          </c:tx>
          <c:layout>
            <c:manualLayout>
              <c:xMode val="edge"/>
              <c:yMode val="edge"/>
              <c:x val="3.1315982586224748E-3"/>
              <c:y val="0.23019748659717174"/>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out"/>
        <c:minorTickMark val="none"/>
        <c:tickLblPos val="nextTo"/>
        <c:spPr>
          <a:noFill/>
          <a:ln w="9525" cap="sq" cmpd="sng" algn="ctr">
            <a:solidFill>
              <a:schemeClr val="tx1"/>
            </a:solidFill>
            <a:miter lim="800000"/>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en-US"/>
          </a:p>
        </c:txPr>
        <c:crossAx val="1601810271"/>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099EC43-D21C-488A-B0BC-B079BD50EF96}" type="datetimeFigureOut">
              <a:rPr lang="en-US" smtClean="0"/>
              <a:t>6/19/2025</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6" name="Slide Number Placeholder 5">
            <a:extLst>
              <a:ext uri="{FF2B5EF4-FFF2-40B4-BE49-F238E27FC236}">
                <a16:creationId xmlns:a16="http://schemas.microsoft.com/office/drawing/2014/main" id="{03F00D00-A0AD-4069-B03D-2F98A64623F4}"/>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5247401-2C39-4A12-A7B6-319058A08305}" type="slidenum">
              <a:rPr lang="en-US" smtClean="0"/>
              <a:t>‹#›</a:t>
            </a:fld>
            <a:endParaRPr lang="en-US" dirty="0"/>
          </a:p>
        </p:txBody>
      </p:sp>
    </p:spTree>
    <p:extLst>
      <p:ext uri="{BB962C8B-B14F-4D97-AF65-F5344CB8AC3E}">
        <p14:creationId xmlns:p14="http://schemas.microsoft.com/office/powerpoint/2010/main" val="25952958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FE326E3-24A8-4CF3-8448-08CD0D1B4CF9}" type="datetimeFigureOut">
              <a:rPr lang="en-US" smtClean="0"/>
              <a:t>6/19/2025</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2E4953F-501C-498F-811F-52E153962CB2}" type="slidenum">
              <a:rPr lang="en-US" smtClean="0"/>
              <a:t>‹#›</a:t>
            </a:fld>
            <a:endParaRPr lang="en-US" dirty="0"/>
          </a:p>
        </p:txBody>
      </p:sp>
    </p:spTree>
    <p:extLst>
      <p:ext uri="{BB962C8B-B14F-4D97-AF65-F5344CB8AC3E}">
        <p14:creationId xmlns:p14="http://schemas.microsoft.com/office/powerpoint/2010/main" val="130079193"/>
      </p:ext>
    </p:extLst>
  </p:cSld>
  <p:clrMap bg1="lt1" tx1="dk1" bg2="lt2" tx2="dk2" accent1="accent1" accent2="accent2" accent3="accent3" accent4="accent4" accent5="accent5" accent6="accent6" hlink="hlink" folHlink="folHlink"/>
  <p:hf hdr="0" ftr="0" dt="0"/>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4470E7FA-1659-4724-B04D-9C5482A4424C}" type="slidenum">
              <a:rPr lang="en-US" smtClean="0">
                <a:solidFill>
                  <a:prstClr val="black"/>
                </a:solidFill>
              </a:rPr>
              <a:pPr/>
              <a:t>2</a:t>
            </a:fld>
            <a:endParaRPr lang="en-US" dirty="0">
              <a:solidFill>
                <a:prstClr val="black"/>
              </a:solidFill>
            </a:endParaRPr>
          </a:p>
        </p:txBody>
      </p:sp>
      <p:sp>
        <p:nvSpPr>
          <p:cNvPr id="3" name="Notes Placeholder 2">
            <a:extLst>
              <a:ext uri="{FF2B5EF4-FFF2-40B4-BE49-F238E27FC236}">
                <a16:creationId xmlns:a16="http://schemas.microsoft.com/office/drawing/2014/main" id="{A9B6B8CA-1C54-75B4-BEDD-8D657BFC126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97290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9B174-B4D3-8F14-8951-D153E1294E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DD980-99BE-8010-9894-FBB6C3993AAD}"/>
              </a:ext>
            </a:extLst>
          </p:cNvPr>
          <p:cNvSpPr>
            <a:spLocks noGrp="1" noRot="1" noChangeAspect="1"/>
          </p:cNvSpPr>
          <p:nvPr>
            <p:ph type="sldImg"/>
          </p:nvPr>
        </p:nvSpPr>
        <p:spPr>
          <a:xfrm>
            <a:off x="422275" y="703263"/>
            <a:ext cx="6257925" cy="3521075"/>
          </a:xfrm>
        </p:spPr>
      </p:sp>
      <p:sp>
        <p:nvSpPr>
          <p:cNvPr id="4" name="Slide Number Placeholder 3">
            <a:extLst>
              <a:ext uri="{FF2B5EF4-FFF2-40B4-BE49-F238E27FC236}">
                <a16:creationId xmlns:a16="http://schemas.microsoft.com/office/drawing/2014/main" id="{C467341B-6B1C-9C00-14B3-C0CE57323A5E}"/>
              </a:ext>
            </a:extLst>
          </p:cNvPr>
          <p:cNvSpPr>
            <a:spLocks noGrp="1"/>
          </p:cNvSpPr>
          <p:nvPr>
            <p:ph type="sldNum" sz="quarter" idx="10"/>
          </p:nvPr>
        </p:nvSpPr>
        <p:spPr/>
        <p:txBody>
          <a:bodyPr/>
          <a:lstStyle/>
          <a:p>
            <a:fld id="{F2E4953F-501C-498F-811F-52E153962CB2}" type="slidenum">
              <a:rPr lang="en-US" smtClean="0"/>
              <a:t>11</a:t>
            </a:fld>
            <a:endParaRPr lang="en-US" dirty="0"/>
          </a:p>
        </p:txBody>
      </p:sp>
    </p:spTree>
    <p:extLst>
      <p:ext uri="{BB962C8B-B14F-4D97-AF65-F5344CB8AC3E}">
        <p14:creationId xmlns:p14="http://schemas.microsoft.com/office/powerpoint/2010/main" val="3176588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D3190-24AB-103D-7245-CD1D4F25C7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20E67D-20C9-A5E3-1DDD-3E0C2E63A9E2}"/>
              </a:ext>
            </a:extLst>
          </p:cNvPr>
          <p:cNvSpPr>
            <a:spLocks noGrp="1" noRot="1" noChangeAspect="1"/>
          </p:cNvSpPr>
          <p:nvPr>
            <p:ph type="sldImg"/>
          </p:nvPr>
        </p:nvSpPr>
        <p:spPr>
          <a:xfrm>
            <a:off x="422275" y="703263"/>
            <a:ext cx="6257925" cy="3521075"/>
          </a:xfrm>
        </p:spPr>
      </p:sp>
      <p:sp>
        <p:nvSpPr>
          <p:cNvPr id="4" name="Slide Number Placeholder 3">
            <a:extLst>
              <a:ext uri="{FF2B5EF4-FFF2-40B4-BE49-F238E27FC236}">
                <a16:creationId xmlns:a16="http://schemas.microsoft.com/office/drawing/2014/main" id="{A43CF087-A174-88E9-A82D-4F83342B506E}"/>
              </a:ext>
            </a:extLst>
          </p:cNvPr>
          <p:cNvSpPr>
            <a:spLocks noGrp="1"/>
          </p:cNvSpPr>
          <p:nvPr>
            <p:ph type="sldNum" sz="quarter" idx="10"/>
          </p:nvPr>
        </p:nvSpPr>
        <p:spPr/>
        <p:txBody>
          <a:bodyPr/>
          <a:lstStyle/>
          <a:p>
            <a:fld id="{F2E4953F-501C-498F-811F-52E153962CB2}" type="slidenum">
              <a:rPr lang="en-US" smtClean="0"/>
              <a:t>12</a:t>
            </a:fld>
            <a:endParaRPr lang="en-US" dirty="0"/>
          </a:p>
        </p:txBody>
      </p:sp>
    </p:spTree>
    <p:extLst>
      <p:ext uri="{BB962C8B-B14F-4D97-AF65-F5344CB8AC3E}">
        <p14:creationId xmlns:p14="http://schemas.microsoft.com/office/powerpoint/2010/main" val="770690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0AFAE-7B5E-D1AE-DFE6-E3D2E94135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4BE39D-EE9C-3529-1CA5-076F28240B8C}"/>
              </a:ext>
            </a:extLst>
          </p:cNvPr>
          <p:cNvSpPr>
            <a:spLocks noGrp="1" noRot="1" noChangeAspect="1"/>
          </p:cNvSpPr>
          <p:nvPr>
            <p:ph type="sldImg"/>
          </p:nvPr>
        </p:nvSpPr>
        <p:spPr>
          <a:xfrm>
            <a:off x="422275" y="703263"/>
            <a:ext cx="6257925" cy="3521075"/>
          </a:xfrm>
        </p:spPr>
      </p:sp>
      <p:sp>
        <p:nvSpPr>
          <p:cNvPr id="4" name="Slide Number Placeholder 3">
            <a:extLst>
              <a:ext uri="{FF2B5EF4-FFF2-40B4-BE49-F238E27FC236}">
                <a16:creationId xmlns:a16="http://schemas.microsoft.com/office/drawing/2014/main" id="{03AB2162-333A-9893-1506-878B48891044}"/>
              </a:ext>
            </a:extLst>
          </p:cNvPr>
          <p:cNvSpPr>
            <a:spLocks noGrp="1"/>
          </p:cNvSpPr>
          <p:nvPr>
            <p:ph type="sldNum" sz="quarter" idx="10"/>
          </p:nvPr>
        </p:nvSpPr>
        <p:spPr/>
        <p:txBody>
          <a:bodyPr/>
          <a:lstStyle/>
          <a:p>
            <a:fld id="{F2E4953F-501C-498F-811F-52E153962CB2}" type="slidenum">
              <a:rPr lang="en-US" smtClean="0"/>
              <a:t>13</a:t>
            </a:fld>
            <a:endParaRPr lang="en-US" dirty="0"/>
          </a:p>
        </p:txBody>
      </p:sp>
      <p:sp>
        <p:nvSpPr>
          <p:cNvPr id="6" name="Notes Placeholder 5">
            <a:extLst>
              <a:ext uri="{FF2B5EF4-FFF2-40B4-BE49-F238E27FC236}">
                <a16:creationId xmlns:a16="http://schemas.microsoft.com/office/drawing/2014/main" id="{B862AD84-F08D-CDA6-3663-F3D951A7C180}"/>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2110271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FD767-B959-113A-CAE1-F7F44C6BF9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1A3589-8AEA-0635-F731-53EB3A816209}"/>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6CB8C9D6-8B82-6950-BBC7-6619AD519A55}"/>
              </a:ext>
            </a:extLst>
          </p:cNvPr>
          <p:cNvSpPr>
            <a:spLocks noGrp="1"/>
          </p:cNvSpPr>
          <p:nvPr>
            <p:ph type="sldNum" sz="quarter" idx="5"/>
          </p:nvPr>
        </p:nvSpPr>
        <p:spPr/>
        <p:txBody>
          <a:bodyPr/>
          <a:lstStyle/>
          <a:p>
            <a:fld id="{F2E4953F-501C-498F-811F-52E153962CB2}" type="slidenum">
              <a:rPr lang="en-US" smtClean="0"/>
              <a:t>14</a:t>
            </a:fld>
            <a:endParaRPr lang="en-US" dirty="0"/>
          </a:p>
        </p:txBody>
      </p:sp>
    </p:spTree>
    <p:extLst>
      <p:ext uri="{BB962C8B-B14F-4D97-AF65-F5344CB8AC3E}">
        <p14:creationId xmlns:p14="http://schemas.microsoft.com/office/powerpoint/2010/main" val="1625851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D404F-E16B-9938-22B4-40C049F125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7B063B-2BEC-6833-6FD1-02713D0FD012}"/>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E1F0D6C0-CD5B-8D66-6853-E289FBAC4D33}"/>
              </a:ext>
            </a:extLst>
          </p:cNvPr>
          <p:cNvSpPr>
            <a:spLocks noGrp="1"/>
          </p:cNvSpPr>
          <p:nvPr>
            <p:ph type="sldNum" sz="quarter" idx="5"/>
          </p:nvPr>
        </p:nvSpPr>
        <p:spPr/>
        <p:txBody>
          <a:bodyPr/>
          <a:lstStyle/>
          <a:p>
            <a:fld id="{F2E4953F-501C-498F-811F-52E153962CB2}" type="slidenum">
              <a:rPr lang="en-US" smtClean="0"/>
              <a:t>15</a:t>
            </a:fld>
            <a:endParaRPr lang="en-US" dirty="0"/>
          </a:p>
        </p:txBody>
      </p:sp>
    </p:spTree>
    <p:extLst>
      <p:ext uri="{BB962C8B-B14F-4D97-AF65-F5344CB8AC3E}">
        <p14:creationId xmlns:p14="http://schemas.microsoft.com/office/powerpoint/2010/main" val="26252535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703263"/>
            <a:ext cx="6257925" cy="3521075"/>
          </a:xfrm>
        </p:spPr>
      </p:sp>
      <p:sp>
        <p:nvSpPr>
          <p:cNvPr id="4" name="Slide Number Placeholder 3"/>
          <p:cNvSpPr>
            <a:spLocks noGrp="1"/>
          </p:cNvSpPr>
          <p:nvPr>
            <p:ph type="sldNum" sz="quarter" idx="10"/>
          </p:nvPr>
        </p:nvSpPr>
        <p:spPr/>
        <p:txBody>
          <a:bodyPr/>
          <a:lstStyle/>
          <a:p>
            <a:fld id="{F2E4953F-501C-498F-811F-52E153962CB2}" type="slidenum">
              <a:rPr lang="en-US" smtClean="0"/>
              <a:t>16</a:t>
            </a:fld>
            <a:endParaRPr lang="en-US" dirty="0"/>
          </a:p>
        </p:txBody>
      </p:sp>
    </p:spTree>
    <p:extLst>
      <p:ext uri="{BB962C8B-B14F-4D97-AF65-F5344CB8AC3E}">
        <p14:creationId xmlns:p14="http://schemas.microsoft.com/office/powerpoint/2010/main" val="13621197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953F-501C-498F-811F-52E153962CB2}" type="slidenum">
              <a:rPr lang="en-US" smtClean="0"/>
              <a:t>17</a:t>
            </a:fld>
            <a:endParaRPr lang="en-US" dirty="0"/>
          </a:p>
        </p:txBody>
      </p:sp>
    </p:spTree>
    <p:extLst>
      <p:ext uri="{BB962C8B-B14F-4D97-AF65-F5344CB8AC3E}">
        <p14:creationId xmlns:p14="http://schemas.microsoft.com/office/powerpoint/2010/main" val="3741927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a:prstGeom prst="rect">
            <a:avLst/>
          </a:prstGeom>
        </p:spPr>
      </p:sp>
      <p:sp>
        <p:nvSpPr>
          <p:cNvPr id="3" name="Notes Placeholder 2"/>
          <p:cNvSpPr>
            <a:spLocks noGrp="1"/>
          </p:cNvSpPr>
          <p:nvPr>
            <p:ph type="body" idx="1"/>
          </p:nvPr>
        </p:nvSpPr>
        <p:spPr/>
        <p:txBody>
          <a:bodyPr/>
          <a:lstStyle/>
          <a:p>
            <a:pPr defTabSz="1402040">
              <a:defRPr/>
            </a:pPr>
            <a:endParaRPr lang="en-US" baseline="0" dirty="0"/>
          </a:p>
        </p:txBody>
      </p:sp>
      <p:sp>
        <p:nvSpPr>
          <p:cNvPr id="4" name="Slide Number Placeholder 3"/>
          <p:cNvSpPr>
            <a:spLocks noGrp="1"/>
          </p:cNvSpPr>
          <p:nvPr>
            <p:ph type="sldNum" sz="quarter" idx="10"/>
          </p:nvPr>
        </p:nvSpPr>
        <p:spPr/>
        <p:txBody>
          <a:bodyPr/>
          <a:lstStyle/>
          <a:p>
            <a:fld id="{4470E7FA-1659-4724-B04D-9C5482A4424C}" type="slidenum">
              <a:rPr lang="en-US" smtClean="0"/>
              <a:pPr/>
              <a:t>3</a:t>
            </a:fld>
            <a:endParaRPr lang="en-US" dirty="0"/>
          </a:p>
        </p:txBody>
      </p:sp>
    </p:spTree>
    <p:extLst>
      <p:ext uri="{BB962C8B-B14F-4D97-AF65-F5344CB8AC3E}">
        <p14:creationId xmlns:p14="http://schemas.microsoft.com/office/powerpoint/2010/main" val="3265854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2E4953F-501C-498F-811F-52E153962CB2}" type="slidenum">
              <a:rPr lang="en-US" smtClean="0"/>
              <a:t>4</a:t>
            </a:fld>
            <a:endParaRPr lang="en-US" dirty="0"/>
          </a:p>
        </p:txBody>
      </p:sp>
      <p:sp>
        <p:nvSpPr>
          <p:cNvPr id="5" name="TextBox 4">
            <a:extLst>
              <a:ext uri="{FF2B5EF4-FFF2-40B4-BE49-F238E27FC236}">
                <a16:creationId xmlns:a16="http://schemas.microsoft.com/office/drawing/2014/main" id="{3543CA8E-932C-76F5-4E3A-3AC8A423404A}"/>
              </a:ext>
            </a:extLst>
          </p:cNvPr>
          <p:cNvSpPr txBox="1"/>
          <p:nvPr/>
        </p:nvSpPr>
        <p:spPr>
          <a:xfrm>
            <a:off x="533400" y="4457700"/>
            <a:ext cx="5684520" cy="577081"/>
          </a:xfrm>
          <a:prstGeom prst="rect">
            <a:avLst/>
          </a:prstGeom>
          <a:noFill/>
        </p:spPr>
        <p:txBody>
          <a:bodyPr wrap="square" rtlCol="0">
            <a:spAutoFit/>
          </a:bodyPr>
          <a:lstStyle/>
          <a:p>
            <a:pPr marL="171450" indent="-171450">
              <a:buFont typeface="Arial" panose="020B0604020202020204" pitchFamily="34" charset="0"/>
              <a:buChar char="•"/>
            </a:pPr>
            <a:r>
              <a:rPr lang="en-US" sz="1050" b="1" dirty="0"/>
              <a:t>Shivani Srivastava:</a:t>
            </a:r>
          </a:p>
          <a:p>
            <a:pPr marL="781035" lvl="1" indent="-171450">
              <a:buFont typeface="Arial" panose="020B0604020202020204" pitchFamily="34" charset="0"/>
              <a:buChar char="•"/>
            </a:pPr>
            <a:r>
              <a:rPr lang="en-US" sz="1050" dirty="0"/>
              <a:t>May consider spelling out TD, lesser known acronym. </a:t>
            </a:r>
          </a:p>
          <a:p>
            <a:pPr marL="171450" indent="-171450">
              <a:buFont typeface="Arial" panose="020B0604020202020204" pitchFamily="34" charset="0"/>
              <a:buChar char="•"/>
            </a:pPr>
            <a:endParaRPr lang="en-US" sz="1050" b="1" dirty="0"/>
          </a:p>
        </p:txBody>
      </p:sp>
    </p:spTree>
    <p:extLst>
      <p:ext uri="{BB962C8B-B14F-4D97-AF65-F5344CB8AC3E}">
        <p14:creationId xmlns:p14="http://schemas.microsoft.com/office/powerpoint/2010/main" val="820880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B1028-464B-C8B8-020D-0B4C94FEE3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A8D60-35D0-1931-97A8-29EE84DEBE31}"/>
              </a:ext>
            </a:extLst>
          </p:cNvPr>
          <p:cNvSpPr>
            <a:spLocks noGrp="1" noRot="1" noChangeAspect="1"/>
          </p:cNvSpPr>
          <p:nvPr>
            <p:ph type="sldImg"/>
          </p:nvPr>
        </p:nvSpPr>
        <p:spPr>
          <a:xfrm>
            <a:off x="422275" y="703263"/>
            <a:ext cx="6257925" cy="3521075"/>
          </a:xfrm>
        </p:spPr>
      </p:sp>
      <p:sp>
        <p:nvSpPr>
          <p:cNvPr id="4" name="Slide Number Placeholder 3">
            <a:extLst>
              <a:ext uri="{FF2B5EF4-FFF2-40B4-BE49-F238E27FC236}">
                <a16:creationId xmlns:a16="http://schemas.microsoft.com/office/drawing/2014/main" id="{5FC4F19F-AA96-FB03-AC1D-73570EA3E88F}"/>
              </a:ext>
            </a:extLst>
          </p:cNvPr>
          <p:cNvSpPr>
            <a:spLocks noGrp="1"/>
          </p:cNvSpPr>
          <p:nvPr>
            <p:ph type="sldNum" sz="quarter" idx="10"/>
          </p:nvPr>
        </p:nvSpPr>
        <p:spPr/>
        <p:txBody>
          <a:bodyPr/>
          <a:lstStyle/>
          <a:p>
            <a:fld id="{F2E4953F-501C-498F-811F-52E153962CB2}" type="slidenum">
              <a:rPr lang="en-US" smtClean="0"/>
              <a:t>5</a:t>
            </a:fld>
            <a:endParaRPr lang="en-US" dirty="0"/>
          </a:p>
        </p:txBody>
      </p:sp>
    </p:spTree>
    <p:extLst>
      <p:ext uri="{BB962C8B-B14F-4D97-AF65-F5344CB8AC3E}">
        <p14:creationId xmlns:p14="http://schemas.microsoft.com/office/powerpoint/2010/main" val="336211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B8320-92F0-727F-2354-1FA1576426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634F86-B41F-7FC3-51A1-B33EA8CD33B9}"/>
              </a:ext>
            </a:extLst>
          </p:cNvPr>
          <p:cNvSpPr>
            <a:spLocks noGrp="1" noRot="1" noChangeAspect="1"/>
          </p:cNvSpPr>
          <p:nvPr>
            <p:ph type="sldImg"/>
          </p:nvPr>
        </p:nvSpPr>
        <p:spPr>
          <a:xfrm>
            <a:off x="422275" y="703263"/>
            <a:ext cx="6257925" cy="3521075"/>
          </a:xfrm>
        </p:spPr>
      </p:sp>
      <p:sp>
        <p:nvSpPr>
          <p:cNvPr id="4" name="Slide Number Placeholder 3">
            <a:extLst>
              <a:ext uri="{FF2B5EF4-FFF2-40B4-BE49-F238E27FC236}">
                <a16:creationId xmlns:a16="http://schemas.microsoft.com/office/drawing/2014/main" id="{5D7431D3-94AF-C587-8DF6-89041846C5F4}"/>
              </a:ext>
            </a:extLst>
          </p:cNvPr>
          <p:cNvSpPr>
            <a:spLocks noGrp="1"/>
          </p:cNvSpPr>
          <p:nvPr>
            <p:ph type="sldNum" sz="quarter" idx="10"/>
          </p:nvPr>
        </p:nvSpPr>
        <p:spPr/>
        <p:txBody>
          <a:bodyPr/>
          <a:lstStyle/>
          <a:p>
            <a:fld id="{F2E4953F-501C-498F-811F-52E153962CB2}" type="slidenum">
              <a:rPr lang="en-US" smtClean="0"/>
              <a:t>6</a:t>
            </a:fld>
            <a:endParaRPr lang="en-US" dirty="0"/>
          </a:p>
        </p:txBody>
      </p:sp>
    </p:spTree>
    <p:extLst>
      <p:ext uri="{BB962C8B-B14F-4D97-AF65-F5344CB8AC3E}">
        <p14:creationId xmlns:p14="http://schemas.microsoft.com/office/powerpoint/2010/main" val="3147977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BEFEF-B73D-1157-E582-D24BD70C75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D226E3-1B7A-5B98-57FB-309D5263BF1B}"/>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B2585FE5-EA9F-07A0-37B2-3902E7D4E185}"/>
              </a:ext>
            </a:extLst>
          </p:cNvPr>
          <p:cNvSpPr>
            <a:spLocks noGrp="1"/>
          </p:cNvSpPr>
          <p:nvPr>
            <p:ph type="sldNum" sz="quarter" idx="5"/>
          </p:nvPr>
        </p:nvSpPr>
        <p:spPr/>
        <p:txBody>
          <a:bodyPr/>
          <a:lstStyle/>
          <a:p>
            <a:fld id="{F2E4953F-501C-498F-811F-52E153962CB2}" type="slidenum">
              <a:rPr lang="en-US" smtClean="0"/>
              <a:t>7</a:t>
            </a:fld>
            <a:endParaRPr lang="en-US" dirty="0"/>
          </a:p>
        </p:txBody>
      </p:sp>
    </p:spTree>
    <p:extLst>
      <p:ext uri="{BB962C8B-B14F-4D97-AF65-F5344CB8AC3E}">
        <p14:creationId xmlns:p14="http://schemas.microsoft.com/office/powerpoint/2010/main" val="3856634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A72D8-78BA-EA7D-A28D-7885A9773C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DD196F-F5B5-75E3-9212-D2906F0C6CFE}"/>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4F3A3FB4-58F2-EFEC-3293-7AE518488DB2}"/>
              </a:ext>
            </a:extLst>
          </p:cNvPr>
          <p:cNvSpPr>
            <a:spLocks noGrp="1"/>
          </p:cNvSpPr>
          <p:nvPr>
            <p:ph type="sldNum" sz="quarter" idx="5"/>
          </p:nvPr>
        </p:nvSpPr>
        <p:spPr/>
        <p:txBody>
          <a:bodyPr/>
          <a:lstStyle/>
          <a:p>
            <a:fld id="{F2E4953F-501C-498F-811F-52E153962CB2}" type="slidenum">
              <a:rPr lang="en-US" smtClean="0"/>
              <a:t>8</a:t>
            </a:fld>
            <a:endParaRPr lang="en-US" dirty="0"/>
          </a:p>
        </p:txBody>
      </p:sp>
      <p:sp>
        <p:nvSpPr>
          <p:cNvPr id="6" name="Notes Placeholder 5">
            <a:extLst>
              <a:ext uri="{FF2B5EF4-FFF2-40B4-BE49-F238E27FC236}">
                <a16:creationId xmlns:a16="http://schemas.microsoft.com/office/drawing/2014/main" id="{823E2FC4-78D8-B7AB-B8C0-14E050F64737}"/>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1105969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2E4953F-501C-498F-811F-52E153962CB2}" type="slidenum">
              <a:rPr lang="en-US" smtClean="0"/>
              <a:t>9</a:t>
            </a:fld>
            <a:endParaRPr lang="en-US" dirty="0"/>
          </a:p>
        </p:txBody>
      </p:sp>
    </p:spTree>
    <p:extLst>
      <p:ext uri="{BB962C8B-B14F-4D97-AF65-F5344CB8AC3E}">
        <p14:creationId xmlns:p14="http://schemas.microsoft.com/office/powerpoint/2010/main" val="160932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BE60C-4B47-0B55-D065-DF75D6F894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8500ED-18D4-E316-98D5-6646BAA6A0A3}"/>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A41B5B7F-6D84-D472-029A-E4445EF8EB5C}"/>
              </a:ext>
            </a:extLst>
          </p:cNvPr>
          <p:cNvSpPr>
            <a:spLocks noGrp="1"/>
          </p:cNvSpPr>
          <p:nvPr>
            <p:ph type="sldNum" sz="quarter" idx="5"/>
          </p:nvPr>
        </p:nvSpPr>
        <p:spPr/>
        <p:txBody>
          <a:bodyPr/>
          <a:lstStyle/>
          <a:p>
            <a:fld id="{F2E4953F-501C-498F-811F-52E153962CB2}" type="slidenum">
              <a:rPr lang="en-US" smtClean="0"/>
              <a:t>10</a:t>
            </a:fld>
            <a:endParaRPr lang="en-US" dirty="0"/>
          </a:p>
        </p:txBody>
      </p:sp>
      <p:sp>
        <p:nvSpPr>
          <p:cNvPr id="8" name="Notes Placeholder 7">
            <a:extLst>
              <a:ext uri="{FF2B5EF4-FFF2-40B4-BE49-F238E27FC236}">
                <a16:creationId xmlns:a16="http://schemas.microsoft.com/office/drawing/2014/main" id="{58D2CA2D-B36F-0EFE-F65E-88CCDC287CCF}"/>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33633942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Text Placeholder 7"/>
          <p:cNvSpPr>
            <a:spLocks noGrp="1"/>
          </p:cNvSpPr>
          <p:nvPr>
            <p:ph type="body" sz="quarter" idx="11" hasCustomPrompt="1"/>
          </p:nvPr>
        </p:nvSpPr>
        <p:spPr>
          <a:xfrm>
            <a:off x="9851136" y="1"/>
            <a:ext cx="2340864" cy="267175"/>
          </a:xfrm>
        </p:spPr>
        <p:txBody>
          <a:bodyPr/>
          <a:lstStyle>
            <a:lvl1pPr algn="r">
              <a:defRPr sz="1400" b="0">
                <a:solidFill>
                  <a:schemeClr val="bg2"/>
                </a:solidFill>
              </a:defRPr>
            </a:lvl1pPr>
          </a:lstStyle>
          <a:p>
            <a:pPr lvl="0"/>
            <a:r>
              <a:rPr lang="en-US" dirty="0"/>
              <a:t>HIGHLY CONFIDENTIAL</a:t>
            </a:r>
          </a:p>
        </p:txBody>
      </p:sp>
      <p:cxnSp>
        <p:nvCxnSpPr>
          <p:cNvPr id="8" name="Straight Connector 7">
            <a:extLst>
              <a:ext uri="{FF2B5EF4-FFF2-40B4-BE49-F238E27FC236}">
                <a16:creationId xmlns:a16="http://schemas.microsoft.com/office/drawing/2014/main" id="{F72FE6E3-A06C-45E8-B6D7-98992BE91393}"/>
              </a:ext>
            </a:extLst>
          </p:cNvPr>
          <p:cNvCxnSpPr>
            <a:cxnSpLocks/>
          </p:cNvCxnSpPr>
          <p:nvPr userDrawn="1"/>
        </p:nvCxnSpPr>
        <p:spPr>
          <a:xfrm>
            <a:off x="164290" y="6415343"/>
            <a:ext cx="1174236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itle 1">
            <a:extLst>
              <a:ext uri="{FF2B5EF4-FFF2-40B4-BE49-F238E27FC236}">
                <a16:creationId xmlns:a16="http://schemas.microsoft.com/office/drawing/2014/main" id="{CD64E7F1-99DF-44BC-AB1D-46A6A8CDB9C2}"/>
              </a:ext>
            </a:extLst>
          </p:cNvPr>
          <p:cNvSpPr>
            <a:spLocks noGrp="1"/>
          </p:cNvSpPr>
          <p:nvPr>
            <p:ph type="ctrTitle" hasCustomPrompt="1"/>
          </p:nvPr>
        </p:nvSpPr>
        <p:spPr>
          <a:xfrm>
            <a:off x="355600" y="2062805"/>
            <a:ext cx="10363200" cy="147002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b" anchorCtr="0" compatLnSpc="1">
            <a:prstTxWarp prst="textNoShape">
              <a:avLst/>
            </a:prstTxWarp>
          </a:bodyPr>
          <a:lstStyle>
            <a:lvl1pPr algn="l">
              <a:defRPr lang="en-US" sz="3733" b="0" dirty="0">
                <a:solidFill>
                  <a:schemeClr val="tx2"/>
                </a:solidFill>
              </a:defRPr>
            </a:lvl1pPr>
          </a:lstStyle>
          <a:p>
            <a:pPr lvl="0"/>
            <a:r>
              <a:rPr lang="en-US" dirty="0"/>
              <a:t>Click to add title</a:t>
            </a:r>
          </a:p>
        </p:txBody>
      </p:sp>
      <p:sp>
        <p:nvSpPr>
          <p:cNvPr id="10" name="Subtitle 2">
            <a:extLst>
              <a:ext uri="{FF2B5EF4-FFF2-40B4-BE49-F238E27FC236}">
                <a16:creationId xmlns:a16="http://schemas.microsoft.com/office/drawing/2014/main" id="{D8BF6F45-2C4D-4D26-B263-FD2054C3548D}"/>
              </a:ext>
            </a:extLst>
          </p:cNvPr>
          <p:cNvSpPr>
            <a:spLocks noGrp="1"/>
          </p:cNvSpPr>
          <p:nvPr>
            <p:ph type="subTitle" idx="1" hasCustomPrompt="1"/>
          </p:nvPr>
        </p:nvSpPr>
        <p:spPr>
          <a:xfrm>
            <a:off x="355600" y="3601149"/>
            <a:ext cx="10363200" cy="419616"/>
          </a:xfrm>
        </p:spPr>
        <p:txBody>
          <a:bodyPr>
            <a:noAutofit/>
          </a:bodyPr>
          <a:lstStyle>
            <a:lvl1pPr marL="0" indent="0" algn="l">
              <a:spcBef>
                <a:spcPts val="0"/>
              </a:spcBef>
              <a:spcAft>
                <a:spcPts val="0"/>
              </a:spcAft>
              <a:buNone/>
              <a:defRPr sz="2133" b="0">
                <a:solidFill>
                  <a:schemeClr val="accent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add authors</a:t>
            </a:r>
          </a:p>
        </p:txBody>
      </p:sp>
      <p:sp>
        <p:nvSpPr>
          <p:cNvPr id="3" name="Slide Number Placeholder 5">
            <a:extLst>
              <a:ext uri="{FF2B5EF4-FFF2-40B4-BE49-F238E27FC236}">
                <a16:creationId xmlns:a16="http://schemas.microsoft.com/office/drawing/2014/main" id="{62ABB7FC-050E-8FBD-6E81-30E3E4F8984F}"/>
              </a:ext>
            </a:extLst>
          </p:cNvPr>
          <p:cNvSpPr>
            <a:spLocks noGrp="1"/>
          </p:cNvSpPr>
          <p:nvPr>
            <p:ph type="sldNum" sz="quarter" idx="4"/>
          </p:nvPr>
        </p:nvSpPr>
        <p:spPr>
          <a:xfrm>
            <a:off x="11152176" y="6332095"/>
            <a:ext cx="662940" cy="365125"/>
          </a:xfrm>
          <a:prstGeom prst="rect">
            <a:avLst/>
          </a:prstGeom>
        </p:spPr>
        <p:txBody>
          <a:bodyPr vert="horz" lIns="91440" tIns="0" rIns="0" bIns="0" rtlCol="0" anchor="b" anchorCtr="0"/>
          <a:lstStyle>
            <a:lvl1pPr algn="r">
              <a:defRPr lang="en-US" sz="1200" smtClean="0">
                <a:solidFill>
                  <a:schemeClr val="tx2"/>
                </a:solidFill>
              </a:defRPr>
            </a:lvl1pPr>
          </a:lstStyle>
          <a:p>
            <a:fld id="{AF1AFCDA-ABCC-4704-AB71-48FDE4F2FA4C}" type="slidenum">
              <a:rPr lang="en-GB" smtClean="0"/>
              <a:pPr/>
              <a:t>‹#›</a:t>
            </a:fld>
            <a:endParaRPr lang="en-GB" dirty="0"/>
          </a:p>
        </p:txBody>
      </p:sp>
    </p:spTree>
    <p:custDataLst>
      <p:tags r:id="rId1"/>
    </p:custDataLst>
    <p:extLst>
      <p:ext uri="{BB962C8B-B14F-4D97-AF65-F5344CB8AC3E}">
        <p14:creationId xmlns:p14="http://schemas.microsoft.com/office/powerpoint/2010/main" val="2218392085"/>
      </p:ext>
    </p:extLst>
  </p:cSld>
  <p:clrMapOvr>
    <a:masterClrMapping/>
  </p:clrMapOvr>
  <p:transition spd="slow">
    <p:fade/>
  </p:transition>
  <p:extLst>
    <p:ext uri="{DCECCB84-F9BA-43D5-87BE-67443E8EF086}">
      <p15:sldGuideLst xmlns:p15="http://schemas.microsoft.com/office/powerpoint/2012/main">
        <p15:guide id="1" orient="horz" pos="673" userDrawn="1">
          <p15:clr>
            <a:srgbClr val="FBAE40"/>
          </p15:clr>
        </p15:guide>
        <p15:guide id="2" pos="611" userDrawn="1">
          <p15:clr>
            <a:srgbClr val="FBAE40"/>
          </p15:clr>
        </p15:guide>
        <p15:guide id="3" pos="1075" userDrawn="1">
          <p15:clr>
            <a:srgbClr val="FBAE40"/>
          </p15:clr>
        </p15:guide>
        <p15:guide id="4" orient="horz" pos="43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1 over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200BB-562D-104D-96D2-0A6354843189}"/>
              </a:ext>
            </a:extLst>
          </p:cNvPr>
          <p:cNvSpPr>
            <a:spLocks noGrp="1"/>
          </p:cNvSpPr>
          <p:nvPr>
            <p:ph type="title"/>
          </p:nvPr>
        </p:nvSpPr>
        <p:spPr>
          <a:xfrm>
            <a:off x="378462" y="160869"/>
            <a:ext cx="11432977" cy="677333"/>
          </a:xfrm>
          <a:noFill/>
        </p:spPr>
        <p:txBody>
          <a:bodyPr/>
          <a:lstStyle>
            <a:lvl1pPr>
              <a:defRPr sz="3200">
                <a:solidFill>
                  <a:srgbClr val="433F3F"/>
                </a:soli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4807D52A-465F-5FF9-10C3-95388497ADA0}"/>
              </a:ext>
            </a:extLst>
          </p:cNvPr>
          <p:cNvSpPr>
            <a:spLocks noGrp="1"/>
          </p:cNvSpPr>
          <p:nvPr>
            <p:ph sz="quarter" idx="10"/>
          </p:nvPr>
        </p:nvSpPr>
        <p:spPr>
          <a:xfrm>
            <a:off x="355693" y="1033671"/>
            <a:ext cx="11459972" cy="1490869"/>
          </a:xfrm>
        </p:spPr>
        <p:txBody>
          <a:bodyPr/>
          <a:lstStyle/>
          <a:p>
            <a:pPr lvl="0"/>
            <a:r>
              <a:rPr lang="en-US"/>
              <a:t>Click to edit Master text styles</a:t>
            </a:r>
          </a:p>
          <a:p>
            <a:pPr lvl="1"/>
            <a:r>
              <a:rPr lang="en-US"/>
              <a:t>Second level</a:t>
            </a:r>
          </a:p>
          <a:p>
            <a:pPr lvl="2"/>
            <a:r>
              <a:rPr lang="en-US"/>
              <a:t>Third level</a:t>
            </a:r>
          </a:p>
        </p:txBody>
      </p:sp>
      <p:sp>
        <p:nvSpPr>
          <p:cNvPr id="10" name="Content Placeholder 9">
            <a:extLst>
              <a:ext uri="{FF2B5EF4-FFF2-40B4-BE49-F238E27FC236}">
                <a16:creationId xmlns:a16="http://schemas.microsoft.com/office/drawing/2014/main" id="{B896B03D-486E-E451-76E4-BE94F08FC2EB}"/>
              </a:ext>
            </a:extLst>
          </p:cNvPr>
          <p:cNvSpPr>
            <a:spLocks noGrp="1"/>
          </p:cNvSpPr>
          <p:nvPr>
            <p:ph sz="quarter" idx="11"/>
          </p:nvPr>
        </p:nvSpPr>
        <p:spPr>
          <a:xfrm>
            <a:off x="355693" y="2803593"/>
            <a:ext cx="5511648" cy="2881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3C38425C-6B90-64FF-648E-C4AD1F021640}"/>
              </a:ext>
            </a:extLst>
          </p:cNvPr>
          <p:cNvSpPr>
            <a:spLocks noGrp="1"/>
          </p:cNvSpPr>
          <p:nvPr>
            <p:ph sz="quarter" idx="12"/>
          </p:nvPr>
        </p:nvSpPr>
        <p:spPr>
          <a:xfrm>
            <a:off x="6336695" y="2803593"/>
            <a:ext cx="5511648" cy="2881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5">
            <a:extLst>
              <a:ext uri="{FF2B5EF4-FFF2-40B4-BE49-F238E27FC236}">
                <a16:creationId xmlns:a16="http://schemas.microsoft.com/office/drawing/2014/main" id="{6B131DF4-818B-EA8F-2F98-5B6857D1B7FC}"/>
              </a:ext>
            </a:extLst>
          </p:cNvPr>
          <p:cNvSpPr>
            <a:spLocks noGrp="1"/>
          </p:cNvSpPr>
          <p:nvPr>
            <p:ph type="sldNum" sz="quarter" idx="4"/>
          </p:nvPr>
        </p:nvSpPr>
        <p:spPr>
          <a:xfrm>
            <a:off x="11152176" y="6332095"/>
            <a:ext cx="662940" cy="365125"/>
          </a:xfrm>
          <a:prstGeom prst="rect">
            <a:avLst/>
          </a:prstGeom>
        </p:spPr>
        <p:txBody>
          <a:bodyPr vert="horz" lIns="91440" tIns="0" rIns="0" bIns="0" rtlCol="0" anchor="b" anchorCtr="0"/>
          <a:lstStyle>
            <a:lvl1pPr algn="r">
              <a:defRPr lang="en-US" sz="1200" smtClean="0">
                <a:solidFill>
                  <a:schemeClr val="tx2"/>
                </a:solidFill>
              </a:defRPr>
            </a:lvl1pPr>
          </a:lstStyle>
          <a:p>
            <a:fld id="{AF1AFCDA-ABCC-4704-AB71-48FDE4F2FA4C}" type="slidenum">
              <a:rPr lang="en-GB" smtClean="0"/>
              <a:pPr/>
              <a:t>‹#›</a:t>
            </a:fld>
            <a:endParaRPr lang="en-GB" dirty="0"/>
          </a:p>
        </p:txBody>
      </p:sp>
    </p:spTree>
    <p:extLst>
      <p:ext uri="{BB962C8B-B14F-4D97-AF65-F5344CB8AC3E}">
        <p14:creationId xmlns:p14="http://schemas.microsoft.com/office/powerpoint/2010/main" val="805873325"/>
      </p:ext>
    </p:extLst>
  </p:cSld>
  <p:clrMapOvr>
    <a:masterClrMapping/>
  </p:clrMapOvr>
  <p:extLst>
    <p:ext uri="{DCECCB84-F9BA-43D5-87BE-67443E8EF086}">
      <p15:sldGuideLst xmlns:p15="http://schemas.microsoft.com/office/powerpoint/2012/main">
        <p15:guide id="1" pos="3695">
          <p15:clr>
            <a:srgbClr val="FBAE40"/>
          </p15:clr>
        </p15:guide>
        <p15:guide id="2" pos="3983">
          <p15:clr>
            <a:srgbClr val="FBAE40"/>
          </p15:clr>
        </p15:guide>
        <p15:guide id="3" orient="horz" pos="187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1 over 1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200BB-562D-104D-96D2-0A6354843189}"/>
              </a:ext>
            </a:extLst>
          </p:cNvPr>
          <p:cNvSpPr>
            <a:spLocks noGrp="1"/>
          </p:cNvSpPr>
          <p:nvPr>
            <p:ph type="title"/>
          </p:nvPr>
        </p:nvSpPr>
        <p:spPr>
          <a:xfrm>
            <a:off x="378462" y="160869"/>
            <a:ext cx="11432977" cy="677333"/>
          </a:xfrm>
          <a:noFill/>
        </p:spPr>
        <p:txBody>
          <a:bodyPr/>
          <a:lstStyle>
            <a:lvl1pPr>
              <a:defRPr sz="3200">
                <a:solidFill>
                  <a:srgbClr val="433F3F"/>
                </a:soli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4807D52A-465F-5FF9-10C3-95388497ADA0}"/>
              </a:ext>
            </a:extLst>
          </p:cNvPr>
          <p:cNvSpPr>
            <a:spLocks noGrp="1"/>
          </p:cNvSpPr>
          <p:nvPr>
            <p:ph sz="quarter" idx="10"/>
          </p:nvPr>
        </p:nvSpPr>
        <p:spPr>
          <a:xfrm>
            <a:off x="355693" y="1033671"/>
            <a:ext cx="11459972" cy="1056387"/>
          </a:xfrm>
        </p:spPr>
        <p:txBody>
          <a:bodyPr/>
          <a:lstStyle/>
          <a:p>
            <a:pPr lvl="0"/>
            <a:r>
              <a:rPr lang="en-US"/>
              <a:t>Click to edit Master text styles</a:t>
            </a:r>
          </a:p>
          <a:p>
            <a:pPr lvl="1"/>
            <a:r>
              <a:rPr lang="en-US"/>
              <a:t>Second level</a:t>
            </a:r>
          </a:p>
          <a:p>
            <a:pPr lvl="2"/>
            <a:r>
              <a:rPr lang="en-US"/>
              <a:t>Third level</a:t>
            </a:r>
          </a:p>
        </p:txBody>
      </p:sp>
      <p:sp>
        <p:nvSpPr>
          <p:cNvPr id="10" name="Content Placeholder 9">
            <a:extLst>
              <a:ext uri="{FF2B5EF4-FFF2-40B4-BE49-F238E27FC236}">
                <a16:creationId xmlns:a16="http://schemas.microsoft.com/office/drawing/2014/main" id="{B896B03D-486E-E451-76E4-BE94F08FC2EB}"/>
              </a:ext>
            </a:extLst>
          </p:cNvPr>
          <p:cNvSpPr>
            <a:spLocks noGrp="1"/>
          </p:cNvSpPr>
          <p:nvPr>
            <p:ph sz="quarter" idx="11"/>
          </p:nvPr>
        </p:nvSpPr>
        <p:spPr>
          <a:xfrm>
            <a:off x="355693" y="2495007"/>
            <a:ext cx="11459972" cy="31898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5">
            <a:extLst>
              <a:ext uri="{FF2B5EF4-FFF2-40B4-BE49-F238E27FC236}">
                <a16:creationId xmlns:a16="http://schemas.microsoft.com/office/drawing/2014/main" id="{EF5CF00C-F7D3-07DF-D1EB-43A99FE55E30}"/>
              </a:ext>
            </a:extLst>
          </p:cNvPr>
          <p:cNvSpPr>
            <a:spLocks noGrp="1"/>
          </p:cNvSpPr>
          <p:nvPr>
            <p:ph type="sldNum" sz="quarter" idx="4"/>
          </p:nvPr>
        </p:nvSpPr>
        <p:spPr>
          <a:xfrm>
            <a:off x="11152176" y="6332095"/>
            <a:ext cx="662940" cy="365125"/>
          </a:xfrm>
          <a:prstGeom prst="rect">
            <a:avLst/>
          </a:prstGeom>
        </p:spPr>
        <p:txBody>
          <a:bodyPr vert="horz" lIns="91440" tIns="0" rIns="0" bIns="0" rtlCol="0" anchor="b" anchorCtr="0"/>
          <a:lstStyle>
            <a:lvl1pPr algn="r">
              <a:defRPr lang="en-US" sz="1200" smtClean="0">
                <a:solidFill>
                  <a:schemeClr val="tx2"/>
                </a:solidFill>
              </a:defRPr>
            </a:lvl1pPr>
          </a:lstStyle>
          <a:p>
            <a:fld id="{AF1AFCDA-ABCC-4704-AB71-48FDE4F2FA4C}" type="slidenum">
              <a:rPr lang="en-GB" smtClean="0"/>
              <a:pPr/>
              <a:t>‹#›</a:t>
            </a:fld>
            <a:endParaRPr lang="en-GB" dirty="0"/>
          </a:p>
        </p:txBody>
      </p:sp>
    </p:spTree>
    <p:extLst>
      <p:ext uri="{BB962C8B-B14F-4D97-AF65-F5344CB8AC3E}">
        <p14:creationId xmlns:p14="http://schemas.microsoft.com/office/powerpoint/2010/main" val="2000371356"/>
      </p:ext>
    </p:extLst>
  </p:cSld>
  <p:clrMapOvr>
    <a:masterClrMapping/>
  </p:clrMapOvr>
  <p:extLst>
    <p:ext uri="{DCECCB84-F9BA-43D5-87BE-67443E8EF086}">
      <p15:sldGuideLst xmlns:p15="http://schemas.microsoft.com/office/powerpoint/2012/main">
        <p15:guide id="1" pos="3695">
          <p15:clr>
            <a:srgbClr val="FBAE40"/>
          </p15:clr>
        </p15:guide>
        <p15:guide id="2" pos="3983">
          <p15:clr>
            <a:srgbClr val="FBAE40"/>
          </p15:clr>
        </p15:guide>
        <p15:guide id="3" orient="horz" pos="187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200BB-562D-104D-96D2-0A6354843189}"/>
              </a:ext>
            </a:extLst>
          </p:cNvPr>
          <p:cNvSpPr>
            <a:spLocks noGrp="1"/>
          </p:cNvSpPr>
          <p:nvPr>
            <p:ph type="title"/>
          </p:nvPr>
        </p:nvSpPr>
        <p:spPr>
          <a:xfrm>
            <a:off x="378462" y="160869"/>
            <a:ext cx="11432977" cy="677333"/>
          </a:xfrm>
        </p:spPr>
        <p:txBody>
          <a:bodyPr/>
          <a:lstStyle>
            <a:lvl1pPr>
              <a:defRPr sz="3200">
                <a:solidFill>
                  <a:srgbClr val="433F3F"/>
                </a:solidFill>
              </a:defRPr>
            </a:lvl1pPr>
          </a:lstStyle>
          <a:p>
            <a:r>
              <a:rPr lang="en-US" dirty="0"/>
              <a:t>Click to edit Master title style</a:t>
            </a:r>
          </a:p>
        </p:txBody>
      </p:sp>
      <p:sp>
        <p:nvSpPr>
          <p:cNvPr id="5" name="Text Placeholder 4">
            <a:extLst>
              <a:ext uri="{FF2B5EF4-FFF2-40B4-BE49-F238E27FC236}">
                <a16:creationId xmlns:a16="http://schemas.microsoft.com/office/drawing/2014/main" id="{F6C3CF23-467C-E84B-9ED0-3F6C920E8885}"/>
              </a:ext>
            </a:extLst>
          </p:cNvPr>
          <p:cNvSpPr>
            <a:spLocks noGrp="1"/>
          </p:cNvSpPr>
          <p:nvPr>
            <p:ph type="body" sz="quarter" idx="11"/>
          </p:nvPr>
        </p:nvSpPr>
        <p:spPr>
          <a:xfrm>
            <a:off x="355601" y="1365252"/>
            <a:ext cx="11459633" cy="4986867"/>
          </a:xfrm>
        </p:spPr>
        <p:txBody>
          <a:bodyPr/>
          <a:lstStyle>
            <a:lvl1pPr marL="228600" indent="-228600">
              <a:spcBef>
                <a:spcPts val="1200"/>
              </a:spcBef>
              <a:buClr>
                <a:schemeClr val="tx1"/>
              </a:buClr>
              <a:defRPr sz="2400">
                <a:solidFill>
                  <a:srgbClr val="433F3F"/>
                </a:solidFill>
              </a:defRPr>
            </a:lvl1pPr>
            <a:lvl3pPr>
              <a:buClr>
                <a:schemeClr val="tx1"/>
              </a:buClr>
              <a:defRPr sz="2000">
                <a:solidFill>
                  <a:srgbClr val="433F3F"/>
                </a:solidFill>
              </a:defRPr>
            </a:lvl3pPr>
            <a:lvl4pPr marL="685800">
              <a:buClr>
                <a:schemeClr val="tx1"/>
              </a:buClr>
              <a:defRPr sz="2000">
                <a:solidFill>
                  <a:srgbClr val="433F3F"/>
                </a:solidFill>
              </a:defRPr>
            </a:lvl4pPr>
            <a:lvl5pPr>
              <a:buClr>
                <a:schemeClr val="tx1"/>
              </a:buClr>
              <a:defRPr sz="2000">
                <a:solidFill>
                  <a:srgbClr val="433F3F"/>
                </a:solidFill>
              </a:defRPr>
            </a:lvl5pPr>
          </a:lstStyle>
          <a:p>
            <a:pPr lvl="0"/>
            <a:r>
              <a:rPr lang="en-US" dirty="0"/>
              <a:t>Click to edit Master text styles</a:t>
            </a:r>
          </a:p>
          <a:p>
            <a:pPr lvl="2"/>
            <a:r>
              <a:rPr lang="en-US" dirty="0"/>
              <a:t>Second level</a:t>
            </a:r>
          </a:p>
          <a:p>
            <a:pPr lvl="3"/>
            <a:r>
              <a:rPr lang="en-US" dirty="0"/>
              <a:t>Third level</a:t>
            </a:r>
          </a:p>
          <a:p>
            <a:pPr lvl="4"/>
            <a:r>
              <a:rPr lang="en-US" dirty="0"/>
              <a:t>Fourth level</a:t>
            </a:r>
          </a:p>
        </p:txBody>
      </p:sp>
      <p:sp>
        <p:nvSpPr>
          <p:cNvPr id="3" name="Slide Number Placeholder 5">
            <a:extLst>
              <a:ext uri="{FF2B5EF4-FFF2-40B4-BE49-F238E27FC236}">
                <a16:creationId xmlns:a16="http://schemas.microsoft.com/office/drawing/2014/main" id="{4663270A-83F0-96F7-9640-3CB5A5B2CEC8}"/>
              </a:ext>
            </a:extLst>
          </p:cNvPr>
          <p:cNvSpPr>
            <a:spLocks noGrp="1"/>
          </p:cNvSpPr>
          <p:nvPr>
            <p:ph type="sldNum" sz="quarter" idx="4"/>
          </p:nvPr>
        </p:nvSpPr>
        <p:spPr>
          <a:xfrm>
            <a:off x="11152176" y="6332095"/>
            <a:ext cx="662940" cy="365125"/>
          </a:xfrm>
          <a:prstGeom prst="rect">
            <a:avLst/>
          </a:prstGeom>
        </p:spPr>
        <p:txBody>
          <a:bodyPr vert="horz" lIns="91440" tIns="0" rIns="0" bIns="0" rtlCol="0" anchor="b" anchorCtr="0"/>
          <a:lstStyle>
            <a:lvl1pPr algn="r">
              <a:defRPr lang="en-US" sz="1200" smtClean="0">
                <a:solidFill>
                  <a:schemeClr val="tx2"/>
                </a:solidFill>
              </a:defRPr>
            </a:lvl1pPr>
          </a:lstStyle>
          <a:p>
            <a:fld id="{AF1AFCDA-ABCC-4704-AB71-48FDE4F2FA4C}" type="slidenum">
              <a:rPr lang="en-GB" smtClean="0"/>
              <a:pPr/>
              <a:t>‹#›</a:t>
            </a:fld>
            <a:endParaRPr lang="en-GB" dirty="0"/>
          </a:p>
        </p:txBody>
      </p:sp>
    </p:spTree>
    <p:extLst>
      <p:ext uri="{BB962C8B-B14F-4D97-AF65-F5344CB8AC3E}">
        <p14:creationId xmlns:p14="http://schemas.microsoft.com/office/powerpoint/2010/main" val="610195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Q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200BB-562D-104D-96D2-0A6354843189}"/>
              </a:ext>
            </a:extLst>
          </p:cNvPr>
          <p:cNvSpPr>
            <a:spLocks noGrp="1"/>
          </p:cNvSpPr>
          <p:nvPr>
            <p:ph type="title"/>
          </p:nvPr>
        </p:nvSpPr>
        <p:spPr>
          <a:xfrm>
            <a:off x="378462" y="160869"/>
            <a:ext cx="11432977" cy="677333"/>
          </a:xfrm>
        </p:spPr>
        <p:txBody>
          <a:bodyPr/>
          <a:lstStyle>
            <a:lvl1pPr>
              <a:defRPr sz="3200">
                <a:solidFill>
                  <a:srgbClr val="433F3F"/>
                </a:solidFill>
              </a:defRPr>
            </a:lvl1pPr>
          </a:lstStyle>
          <a:p>
            <a:r>
              <a:rPr lang="en-US" dirty="0"/>
              <a:t>Click to edit Master title style</a:t>
            </a:r>
          </a:p>
        </p:txBody>
      </p:sp>
      <p:sp>
        <p:nvSpPr>
          <p:cNvPr id="5" name="Text Placeholder 4">
            <a:extLst>
              <a:ext uri="{FF2B5EF4-FFF2-40B4-BE49-F238E27FC236}">
                <a16:creationId xmlns:a16="http://schemas.microsoft.com/office/drawing/2014/main" id="{F6C3CF23-467C-E84B-9ED0-3F6C920E8885}"/>
              </a:ext>
            </a:extLst>
          </p:cNvPr>
          <p:cNvSpPr>
            <a:spLocks noGrp="1"/>
          </p:cNvSpPr>
          <p:nvPr>
            <p:ph type="body" sz="quarter" idx="11"/>
          </p:nvPr>
        </p:nvSpPr>
        <p:spPr>
          <a:xfrm>
            <a:off x="355601" y="1365252"/>
            <a:ext cx="11459633" cy="4986867"/>
          </a:xfrm>
        </p:spPr>
        <p:txBody>
          <a:bodyPr/>
          <a:lstStyle>
            <a:lvl1pPr marL="228600" indent="-228600">
              <a:spcBef>
                <a:spcPts val="1200"/>
              </a:spcBef>
              <a:buClr>
                <a:schemeClr val="tx1"/>
              </a:buClr>
              <a:defRPr sz="2400">
                <a:solidFill>
                  <a:srgbClr val="433F3F"/>
                </a:solidFill>
              </a:defRPr>
            </a:lvl1pPr>
            <a:lvl3pPr>
              <a:buClr>
                <a:schemeClr val="tx1"/>
              </a:buClr>
              <a:defRPr sz="2000">
                <a:solidFill>
                  <a:srgbClr val="433F3F"/>
                </a:solidFill>
              </a:defRPr>
            </a:lvl3pPr>
            <a:lvl4pPr marL="685800">
              <a:buClr>
                <a:schemeClr val="tx1"/>
              </a:buClr>
              <a:defRPr sz="2000">
                <a:solidFill>
                  <a:srgbClr val="433F3F"/>
                </a:solidFill>
              </a:defRPr>
            </a:lvl4pPr>
            <a:lvl5pPr>
              <a:buClr>
                <a:schemeClr val="tx1"/>
              </a:buClr>
              <a:defRPr sz="2000">
                <a:solidFill>
                  <a:srgbClr val="433F3F"/>
                </a:solidFill>
              </a:defRPr>
            </a:lvl5pPr>
          </a:lstStyle>
          <a:p>
            <a:pPr lvl="0"/>
            <a:r>
              <a:rPr lang="en-US" dirty="0"/>
              <a:t>Click to edit Master text styles</a:t>
            </a:r>
          </a:p>
          <a:p>
            <a:pPr lvl="2"/>
            <a:r>
              <a:rPr lang="en-US" dirty="0"/>
              <a:t>Second level</a:t>
            </a:r>
          </a:p>
          <a:p>
            <a:pPr lvl="3"/>
            <a:r>
              <a:rPr lang="en-US" dirty="0"/>
              <a:t>Third level</a:t>
            </a:r>
          </a:p>
          <a:p>
            <a:pPr lvl="4"/>
            <a:r>
              <a:rPr lang="en-US" dirty="0"/>
              <a:t>Fourth level</a:t>
            </a:r>
          </a:p>
        </p:txBody>
      </p:sp>
      <p:sp>
        <p:nvSpPr>
          <p:cNvPr id="3" name="Slide Number Placeholder 5">
            <a:extLst>
              <a:ext uri="{FF2B5EF4-FFF2-40B4-BE49-F238E27FC236}">
                <a16:creationId xmlns:a16="http://schemas.microsoft.com/office/drawing/2014/main" id="{9C4B311F-66EC-1A92-0A58-F5171B860072}"/>
              </a:ext>
            </a:extLst>
          </p:cNvPr>
          <p:cNvSpPr>
            <a:spLocks noGrp="1"/>
          </p:cNvSpPr>
          <p:nvPr>
            <p:ph type="sldNum" sz="quarter" idx="4"/>
          </p:nvPr>
        </p:nvSpPr>
        <p:spPr>
          <a:xfrm>
            <a:off x="11152176" y="6332095"/>
            <a:ext cx="662940" cy="365125"/>
          </a:xfrm>
          <a:prstGeom prst="rect">
            <a:avLst/>
          </a:prstGeom>
        </p:spPr>
        <p:txBody>
          <a:bodyPr vert="horz" lIns="91440" tIns="0" rIns="0" bIns="0" rtlCol="0" anchor="b" anchorCtr="0"/>
          <a:lstStyle>
            <a:lvl1pPr algn="r">
              <a:defRPr lang="en-US" sz="1200" smtClean="0">
                <a:solidFill>
                  <a:schemeClr val="tx2"/>
                </a:solidFill>
              </a:defRPr>
            </a:lvl1pPr>
          </a:lstStyle>
          <a:p>
            <a:fld id="{AF1AFCDA-ABCC-4704-AB71-48FDE4F2FA4C}" type="slidenum">
              <a:rPr lang="en-GB" smtClean="0"/>
              <a:pPr/>
              <a:t>‹#›</a:t>
            </a:fld>
            <a:endParaRPr lang="en-GB" dirty="0"/>
          </a:p>
        </p:txBody>
      </p:sp>
    </p:spTree>
    <p:extLst>
      <p:ext uri="{BB962C8B-B14F-4D97-AF65-F5344CB8AC3E}">
        <p14:creationId xmlns:p14="http://schemas.microsoft.com/office/powerpoint/2010/main" val="13134098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C7F71-61A1-4780-95E8-CE0D3A2343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B02088-7651-44D1-9267-EE56346106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9A77E62-1642-4F32-BA3C-B1BC0E5D682B}"/>
              </a:ext>
            </a:extLst>
          </p:cNvPr>
          <p:cNvSpPr>
            <a:spLocks noGrp="1"/>
          </p:cNvSpPr>
          <p:nvPr>
            <p:ph type="dt" sz="half" idx="10"/>
          </p:nvPr>
        </p:nvSpPr>
        <p:spPr/>
        <p:txBody>
          <a:bodyPr/>
          <a:lstStyle/>
          <a:p>
            <a:fld id="{C6A7200A-D66D-4AC0-A679-337EAC9852B1}" type="datetimeFigureOut">
              <a:rPr lang="en-US" smtClean="0"/>
              <a:t>6/19/2025</a:t>
            </a:fld>
            <a:endParaRPr lang="en-US"/>
          </a:p>
        </p:txBody>
      </p:sp>
      <p:sp>
        <p:nvSpPr>
          <p:cNvPr id="5" name="Footer Placeholder 4">
            <a:extLst>
              <a:ext uri="{FF2B5EF4-FFF2-40B4-BE49-F238E27FC236}">
                <a16:creationId xmlns:a16="http://schemas.microsoft.com/office/drawing/2014/main" id="{70FF4ADC-6DE5-482D-8781-415BEE6DF6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7C4E6-FECB-4841-A821-78D5A2220984}"/>
              </a:ext>
            </a:extLst>
          </p:cNvPr>
          <p:cNvSpPr>
            <a:spLocks noGrp="1"/>
          </p:cNvSpPr>
          <p:nvPr>
            <p:ph type="sldNum" sz="quarter" idx="12"/>
          </p:nvPr>
        </p:nvSpPr>
        <p:spPr/>
        <p:txBody>
          <a:bodyPr/>
          <a:lstStyle/>
          <a:p>
            <a:fld id="{55523A8E-AF7F-4306-9CA7-62A6A5696E74}" type="slidenum">
              <a:rPr lang="en-US" smtClean="0"/>
              <a:t>‹#›</a:t>
            </a:fld>
            <a:endParaRPr lang="en-US"/>
          </a:p>
        </p:txBody>
      </p:sp>
    </p:spTree>
    <p:extLst>
      <p:ext uri="{BB962C8B-B14F-4D97-AF65-F5344CB8AC3E}">
        <p14:creationId xmlns:p14="http://schemas.microsoft.com/office/powerpoint/2010/main" val="3356042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Oral or Post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55600" y="1889869"/>
            <a:ext cx="10363200" cy="147002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b" anchorCtr="0" compatLnSpc="1">
            <a:prstTxWarp prst="textNoShape">
              <a:avLst/>
            </a:prstTxWarp>
          </a:bodyPr>
          <a:lstStyle>
            <a:lvl1pPr algn="l">
              <a:defRPr lang="en-US" sz="3733" b="0" dirty="0">
                <a:solidFill>
                  <a:schemeClr val="tx2"/>
                </a:solidFill>
              </a:defRPr>
            </a:lvl1pPr>
          </a:lstStyle>
          <a:p>
            <a:pPr lvl="0"/>
            <a:r>
              <a:rPr lang="en-US" dirty="0"/>
              <a:t>Click to add title</a:t>
            </a:r>
          </a:p>
        </p:txBody>
      </p:sp>
      <p:sp>
        <p:nvSpPr>
          <p:cNvPr id="3" name="Subtitle 2"/>
          <p:cNvSpPr>
            <a:spLocks noGrp="1"/>
          </p:cNvSpPr>
          <p:nvPr>
            <p:ph type="subTitle" idx="1" hasCustomPrompt="1"/>
          </p:nvPr>
        </p:nvSpPr>
        <p:spPr>
          <a:xfrm>
            <a:off x="355600" y="3428213"/>
            <a:ext cx="10363200" cy="419616"/>
          </a:xfrm>
        </p:spPr>
        <p:txBody>
          <a:bodyPr>
            <a:noAutofit/>
          </a:bodyPr>
          <a:lstStyle>
            <a:lvl1pPr marL="0" indent="0" algn="l">
              <a:spcBef>
                <a:spcPts val="0"/>
              </a:spcBef>
              <a:spcAft>
                <a:spcPts val="0"/>
              </a:spcAft>
              <a:buNone/>
              <a:defRPr sz="2133" b="0">
                <a:solidFill>
                  <a:schemeClr val="accent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add authors</a:t>
            </a:r>
          </a:p>
        </p:txBody>
      </p:sp>
      <p:cxnSp>
        <p:nvCxnSpPr>
          <p:cNvPr id="9" name="Straight Connector 8">
            <a:extLst>
              <a:ext uri="{FF2B5EF4-FFF2-40B4-BE49-F238E27FC236}">
                <a16:creationId xmlns:a16="http://schemas.microsoft.com/office/drawing/2014/main" id="{E9ED57D8-0216-4E00-A170-28372EC4083A}"/>
              </a:ext>
            </a:extLst>
          </p:cNvPr>
          <p:cNvCxnSpPr>
            <a:cxnSpLocks/>
          </p:cNvCxnSpPr>
          <p:nvPr userDrawn="1"/>
        </p:nvCxnSpPr>
        <p:spPr>
          <a:xfrm>
            <a:off x="164290" y="6415343"/>
            <a:ext cx="1174236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 Placeholder 7"/>
          <p:cNvSpPr>
            <a:spLocks noGrp="1"/>
          </p:cNvSpPr>
          <p:nvPr>
            <p:ph type="body" sz="quarter" idx="11" hasCustomPrompt="1"/>
          </p:nvPr>
        </p:nvSpPr>
        <p:spPr>
          <a:xfrm>
            <a:off x="9851136" y="1"/>
            <a:ext cx="2340864" cy="267175"/>
          </a:xfrm>
        </p:spPr>
        <p:txBody>
          <a:bodyPr/>
          <a:lstStyle>
            <a:lvl1pPr algn="r">
              <a:defRPr sz="1400" b="0">
                <a:solidFill>
                  <a:schemeClr val="bg2"/>
                </a:solidFill>
              </a:defRPr>
            </a:lvl1pPr>
          </a:lstStyle>
          <a:p>
            <a:pPr lvl="0"/>
            <a:r>
              <a:rPr lang="en-US" dirty="0"/>
              <a:t>HIGHLY CONFIDENTIAL</a:t>
            </a:r>
          </a:p>
        </p:txBody>
      </p:sp>
      <p:sp>
        <p:nvSpPr>
          <p:cNvPr id="5" name="Text Placeholder 4">
            <a:extLst>
              <a:ext uri="{FF2B5EF4-FFF2-40B4-BE49-F238E27FC236}">
                <a16:creationId xmlns:a16="http://schemas.microsoft.com/office/drawing/2014/main" id="{70C96920-974E-4924-9A66-A625F1502062}"/>
              </a:ext>
            </a:extLst>
          </p:cNvPr>
          <p:cNvSpPr>
            <a:spLocks noGrp="1"/>
          </p:cNvSpPr>
          <p:nvPr>
            <p:ph type="body" sz="quarter" idx="12" hasCustomPrompt="1"/>
          </p:nvPr>
        </p:nvSpPr>
        <p:spPr>
          <a:xfrm>
            <a:off x="355600" y="3916151"/>
            <a:ext cx="10363200" cy="353043"/>
          </a:xfrm>
        </p:spPr>
        <p:txBody>
          <a:bodyPr/>
          <a:lstStyle>
            <a:lvl1pPr>
              <a:defRPr sz="1867"/>
            </a:lvl1pPr>
          </a:lstStyle>
          <a:p>
            <a:pPr lvl="0"/>
            <a:r>
              <a:rPr lang="en-US" dirty="0"/>
              <a:t>Click to add affiliations</a:t>
            </a:r>
            <a:endParaRPr lang="en-GB" dirty="0"/>
          </a:p>
        </p:txBody>
      </p:sp>
      <p:sp>
        <p:nvSpPr>
          <p:cNvPr id="4" name="Slide Number Placeholder 5">
            <a:extLst>
              <a:ext uri="{FF2B5EF4-FFF2-40B4-BE49-F238E27FC236}">
                <a16:creationId xmlns:a16="http://schemas.microsoft.com/office/drawing/2014/main" id="{557DBD9F-6D10-C9F4-9291-8749E3A61ED7}"/>
              </a:ext>
            </a:extLst>
          </p:cNvPr>
          <p:cNvSpPr>
            <a:spLocks noGrp="1"/>
          </p:cNvSpPr>
          <p:nvPr>
            <p:ph type="sldNum" sz="quarter" idx="4"/>
          </p:nvPr>
        </p:nvSpPr>
        <p:spPr>
          <a:xfrm>
            <a:off x="11152176" y="6332095"/>
            <a:ext cx="662940" cy="365125"/>
          </a:xfrm>
          <a:prstGeom prst="rect">
            <a:avLst/>
          </a:prstGeom>
        </p:spPr>
        <p:txBody>
          <a:bodyPr vert="horz" lIns="91440" tIns="0" rIns="0" bIns="0" rtlCol="0" anchor="b" anchorCtr="0"/>
          <a:lstStyle>
            <a:lvl1pPr algn="r">
              <a:defRPr lang="en-US" sz="1200" smtClean="0">
                <a:solidFill>
                  <a:schemeClr val="tx2"/>
                </a:solidFill>
              </a:defRPr>
            </a:lvl1pPr>
          </a:lstStyle>
          <a:p>
            <a:fld id="{AF1AFCDA-ABCC-4704-AB71-48FDE4F2FA4C}" type="slidenum">
              <a:rPr lang="en-GB" smtClean="0"/>
              <a:pPr/>
              <a:t>‹#›</a:t>
            </a:fld>
            <a:endParaRPr lang="en-GB" dirty="0"/>
          </a:p>
        </p:txBody>
      </p:sp>
    </p:spTree>
    <p:custDataLst>
      <p:tags r:id="rId1"/>
    </p:custDataLst>
    <p:extLst>
      <p:ext uri="{BB962C8B-B14F-4D97-AF65-F5344CB8AC3E}">
        <p14:creationId xmlns:p14="http://schemas.microsoft.com/office/powerpoint/2010/main" val="3235641992"/>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3" name="Content Placeholder 2"/>
          <p:cNvSpPr>
            <a:spLocks noGrp="1"/>
          </p:cNvSpPr>
          <p:nvPr>
            <p:ph idx="1"/>
          </p:nvPr>
        </p:nvSpPr>
        <p:spPr>
          <a:xfrm>
            <a:off x="378462" y="1397000"/>
            <a:ext cx="11435077" cy="4622800"/>
          </a:xfrm>
        </p:spPr>
        <p:txBody>
          <a:bodyPr/>
          <a:lstStyle>
            <a:lvl1pPr marL="0" indent="0">
              <a:buNone/>
              <a:defRPr b="0">
                <a:solidFill>
                  <a:schemeClr val="tx2"/>
                </a:solidFill>
              </a:defRPr>
            </a:lvl1pPr>
            <a:lvl2pPr marL="256026" indent="-256026">
              <a:buFont typeface="Arial" panose="020B0604020202020204" pitchFamily="34" charset="0"/>
              <a:buChar char="•"/>
              <a:defRPr sz="1800"/>
            </a:lvl2pPr>
            <a:lvl3pPr marL="755885" indent="-341367">
              <a:buFont typeface="Arial" panose="020B0604020202020204" pitchFamily="34" charset="0"/>
              <a:buChar char="–"/>
              <a:defRPr sz="1600"/>
            </a:lvl3pPr>
            <a:lvl4pPr marL="1182594" indent="-268217">
              <a:buFont typeface="Arial" panose="020B0604020202020204" pitchFamily="34" charset="0"/>
              <a:buChar char="•"/>
              <a:defRPr sz="1400"/>
            </a:lvl4pPr>
            <a:lvl5pPr marL="1609304" indent="-304792">
              <a:buFont typeface="Arial" panose="020B0604020202020204" pitchFamily="34" charset="0"/>
              <a:buChar cha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4"/>
          </p:nvPr>
        </p:nvSpPr>
        <p:spPr>
          <a:xfrm>
            <a:off x="11149246"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
        <p:nvSpPr>
          <p:cNvPr id="4" name="Footer Placeholder 3">
            <a:extLst>
              <a:ext uri="{FF2B5EF4-FFF2-40B4-BE49-F238E27FC236}">
                <a16:creationId xmlns:a16="http://schemas.microsoft.com/office/drawing/2014/main" id="{06604FB1-BAAF-42A4-8F0F-109AB7DA65F9}"/>
              </a:ext>
            </a:extLst>
          </p:cNvPr>
          <p:cNvSpPr>
            <a:spLocks noGrp="1"/>
          </p:cNvSpPr>
          <p:nvPr>
            <p:ph type="ftr" sz="quarter" idx="13"/>
          </p:nvPr>
        </p:nvSpPr>
        <p:spPr/>
        <p:txBody>
          <a:bodyPr/>
          <a:lstStyle/>
          <a:p>
            <a:endParaRPr lang="en-US" dirty="0"/>
          </a:p>
        </p:txBody>
      </p:sp>
    </p:spTree>
    <p:custDataLst>
      <p:tags r:id="rId1"/>
    </p:custDataLst>
    <p:extLst>
      <p:ext uri="{BB962C8B-B14F-4D97-AF65-F5344CB8AC3E}">
        <p14:creationId xmlns:p14="http://schemas.microsoft.com/office/powerpoint/2010/main" val="1962761123"/>
      </p:ext>
    </p:extLst>
  </p:cSld>
  <p:clrMapOvr>
    <a:masterClrMapping/>
  </p:clrMapOvr>
  <p:transition spd="slow">
    <p:fade/>
  </p:transition>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8" name="Slide Number Placeholder 5"/>
          <p:cNvSpPr>
            <a:spLocks noGrp="1"/>
          </p:cNvSpPr>
          <p:nvPr>
            <p:ph type="sldNum" sz="quarter" idx="4"/>
          </p:nvPr>
        </p:nvSpPr>
        <p:spPr>
          <a:xfrm>
            <a:off x="11149247"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
        <p:nvSpPr>
          <p:cNvPr id="6" name="Content Placeholder 5"/>
          <p:cNvSpPr>
            <a:spLocks noGrp="1"/>
          </p:cNvSpPr>
          <p:nvPr>
            <p:ph sz="quarter" idx="10"/>
          </p:nvPr>
        </p:nvSpPr>
        <p:spPr>
          <a:xfrm>
            <a:off x="378461" y="1396999"/>
            <a:ext cx="5552016" cy="472863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1"/>
          </p:nvPr>
        </p:nvSpPr>
        <p:spPr>
          <a:xfrm>
            <a:off x="6266179" y="1397001"/>
            <a:ext cx="5547360" cy="472863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875F867A-F92D-47D8-87B4-6EA882EE7AA4}"/>
              </a:ext>
            </a:extLst>
          </p:cNvPr>
          <p:cNvSpPr>
            <a:spLocks noGrp="1"/>
          </p:cNvSpPr>
          <p:nvPr>
            <p:ph type="ftr" sz="quarter" idx="13"/>
          </p:nvPr>
        </p:nvSpPr>
        <p:spPr/>
        <p:txBody>
          <a:bodyPr/>
          <a:lstStyle/>
          <a:p>
            <a:endParaRPr lang="en-US" dirty="0"/>
          </a:p>
        </p:txBody>
      </p:sp>
    </p:spTree>
    <p:custDataLst>
      <p:tags r:id="rId1"/>
    </p:custDataLst>
    <p:extLst>
      <p:ext uri="{BB962C8B-B14F-4D97-AF65-F5344CB8AC3E}">
        <p14:creationId xmlns:p14="http://schemas.microsoft.com/office/powerpoint/2010/main" val="2751496416"/>
      </p:ext>
    </p:extLst>
  </p:cSld>
  <p:clrMapOvr>
    <a:masterClrMapping/>
  </p:clrMapOvr>
  <p:transition spd="slow">
    <p:fade/>
  </p:transition>
  <p:extLst>
    <p:ext uri="{DCECCB84-F9BA-43D5-87BE-67443E8EF086}">
      <p15:sldGuideLst xmlns:p15="http://schemas.microsoft.com/office/powerpoint/2012/main">
        <p15:guide id="1" orient="horz" pos="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3" name="Text Placeholder 2"/>
          <p:cNvSpPr>
            <a:spLocks noGrp="1"/>
          </p:cNvSpPr>
          <p:nvPr>
            <p:ph type="body" idx="1"/>
          </p:nvPr>
        </p:nvSpPr>
        <p:spPr>
          <a:xfrm>
            <a:off x="379200" y="1397000"/>
            <a:ext cx="5553600" cy="561109"/>
          </a:xfrm>
        </p:spPr>
        <p:txBody>
          <a:bodyPr anchor="t"/>
          <a:lstStyle>
            <a:lvl1pPr marL="0" indent="0">
              <a:buNone/>
              <a:defRPr sz="2400" b="1">
                <a:solidFill>
                  <a:schemeClr val="tx2"/>
                </a:solidFill>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5" name="Text Placeholder 4"/>
          <p:cNvSpPr>
            <a:spLocks noGrp="1"/>
          </p:cNvSpPr>
          <p:nvPr>
            <p:ph type="body" sz="quarter" idx="3"/>
          </p:nvPr>
        </p:nvSpPr>
        <p:spPr>
          <a:xfrm>
            <a:off x="6268800" y="1397000"/>
            <a:ext cx="5553600" cy="561109"/>
          </a:xfrm>
        </p:spPr>
        <p:txBody>
          <a:bodyPr anchor="t"/>
          <a:lstStyle>
            <a:lvl1pPr marL="0" indent="0">
              <a:buNone/>
              <a:defRPr sz="2400" b="1">
                <a:solidFill>
                  <a:schemeClr val="tx2"/>
                </a:solidFill>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10" name="Slide Number Placeholder 5"/>
          <p:cNvSpPr>
            <a:spLocks noGrp="1"/>
          </p:cNvSpPr>
          <p:nvPr>
            <p:ph type="sldNum" sz="quarter" idx="10"/>
          </p:nvPr>
        </p:nvSpPr>
        <p:spPr>
          <a:xfrm>
            <a:off x="11149247"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
        <p:nvSpPr>
          <p:cNvPr id="9" name="Content Placeholder 8"/>
          <p:cNvSpPr>
            <a:spLocks noGrp="1"/>
          </p:cNvSpPr>
          <p:nvPr>
            <p:ph sz="quarter" idx="11"/>
          </p:nvPr>
        </p:nvSpPr>
        <p:spPr>
          <a:xfrm>
            <a:off x="379200" y="2022765"/>
            <a:ext cx="5553600" cy="4042833"/>
          </a:xfrm>
        </p:spPr>
        <p:txBody>
          <a:bodyPr/>
          <a:lstStyle>
            <a:lvl1pPr>
              <a:defRPr sz="2133"/>
            </a:lvl1pPr>
            <a:lvl2pPr>
              <a:defRPr sz="1867"/>
            </a:lvl2pPr>
            <a:lvl3pPr marL="609585" indent="-194728">
              <a:defRPr sz="1600"/>
            </a:lvl3pPr>
            <a:lvl4pPr marL="1071007" indent="-156629">
              <a:defRPr sz="1467"/>
            </a:lvl4pPr>
            <a:lvl5pPr marL="1523962" indent="-220128">
              <a:defRPr sz="1467"/>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12"/>
          </p:nvPr>
        </p:nvSpPr>
        <p:spPr>
          <a:xfrm>
            <a:off x="6268800" y="2022765"/>
            <a:ext cx="5553600" cy="4042833"/>
          </a:xfrm>
        </p:spPr>
        <p:txBody>
          <a:bodyPr/>
          <a:lstStyle>
            <a:lvl1pPr>
              <a:defRPr sz="2133"/>
            </a:lvl1pPr>
            <a:lvl2pPr>
              <a:defRPr sz="1867"/>
            </a:lvl2pPr>
            <a:lvl3pPr marL="609585" indent="-194728">
              <a:defRPr sz="1600"/>
            </a:lvl3pPr>
            <a:lvl4pPr marL="1071007" indent="-156629">
              <a:defRPr sz="1467"/>
            </a:lvl4pPr>
            <a:lvl5pPr marL="1523962" indent="-220128">
              <a:defRPr sz="1467"/>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894658AF-DF89-4F97-A843-90FCEEA4CA98}"/>
              </a:ext>
            </a:extLst>
          </p:cNvPr>
          <p:cNvSpPr>
            <a:spLocks noGrp="1"/>
          </p:cNvSpPr>
          <p:nvPr>
            <p:ph type="ftr" sz="quarter" idx="14"/>
          </p:nvPr>
        </p:nvSpPr>
        <p:spPr/>
        <p:txBody>
          <a:bodyPr/>
          <a:lstStyle/>
          <a:p>
            <a:endParaRPr lang="en-US" dirty="0"/>
          </a:p>
        </p:txBody>
      </p:sp>
    </p:spTree>
    <p:custDataLst>
      <p:tags r:id="rId1"/>
    </p:custDataLst>
    <p:extLst>
      <p:ext uri="{BB962C8B-B14F-4D97-AF65-F5344CB8AC3E}">
        <p14:creationId xmlns:p14="http://schemas.microsoft.com/office/powerpoint/2010/main" val="67179414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a:t>Click to edit Master title style</a:t>
            </a:r>
          </a:p>
        </p:txBody>
      </p:sp>
      <p:sp>
        <p:nvSpPr>
          <p:cNvPr id="6" name="Slide Number Placeholder 5"/>
          <p:cNvSpPr>
            <a:spLocks noGrp="1"/>
          </p:cNvSpPr>
          <p:nvPr>
            <p:ph type="sldNum" sz="quarter" idx="4"/>
          </p:nvPr>
        </p:nvSpPr>
        <p:spPr>
          <a:xfrm>
            <a:off x="11149247"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Tree>
    <p:custDataLst>
      <p:tags r:id="rId1"/>
    </p:custDataLst>
    <p:extLst>
      <p:ext uri="{BB962C8B-B14F-4D97-AF65-F5344CB8AC3E}">
        <p14:creationId xmlns:p14="http://schemas.microsoft.com/office/powerpoint/2010/main" val="2900886403"/>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11149247" y="6332095"/>
            <a:ext cx="662940" cy="365125"/>
          </a:xfrm>
          <a:prstGeom prst="rect">
            <a:avLst/>
          </a:prstGeom>
        </p:spPr>
        <p:txBody>
          <a:bodyPr vert="horz" lIns="0" tIns="0" rIns="0" bIns="0" rtlCol="0" anchor="b" anchorCtr="0"/>
          <a:lstStyle>
            <a:lvl1pPr algn="r">
              <a:defRPr lang="en-US" sz="1200" smtClean="0"/>
            </a:lvl1pPr>
          </a:lstStyle>
          <a:p>
            <a:fld id="{AF1AFCDA-ABCC-4704-AB71-48FDE4F2FA4C}" type="slidenum">
              <a:rPr lang="en-GB" smtClean="0"/>
              <a:pPr/>
              <a:t>‹#›</a:t>
            </a:fld>
            <a:endParaRPr lang="en-GB" dirty="0"/>
          </a:p>
        </p:txBody>
      </p:sp>
    </p:spTree>
    <p:custDataLst>
      <p:tags r:id="rId1"/>
    </p:custDataLst>
    <p:extLst>
      <p:ext uri="{BB962C8B-B14F-4D97-AF65-F5344CB8AC3E}">
        <p14:creationId xmlns:p14="http://schemas.microsoft.com/office/powerpoint/2010/main" val="3017341057"/>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200BB-562D-104D-96D2-0A6354843189}"/>
              </a:ext>
            </a:extLst>
          </p:cNvPr>
          <p:cNvSpPr>
            <a:spLocks noGrp="1"/>
          </p:cNvSpPr>
          <p:nvPr>
            <p:ph type="title"/>
          </p:nvPr>
        </p:nvSpPr>
        <p:spPr>
          <a:xfrm>
            <a:off x="378462" y="160869"/>
            <a:ext cx="11432977" cy="677333"/>
          </a:xfrm>
        </p:spPr>
        <p:txBody>
          <a:bodyPr/>
          <a:lstStyle>
            <a:lvl1pPr>
              <a:defRPr sz="3200">
                <a:solidFill>
                  <a:srgbClr val="433F3F"/>
                </a:solidFill>
              </a:defRPr>
            </a:lvl1pPr>
          </a:lstStyle>
          <a:p>
            <a:r>
              <a:rPr lang="en-US" dirty="0"/>
              <a:t>Click to edit Master title style</a:t>
            </a:r>
          </a:p>
        </p:txBody>
      </p:sp>
      <p:sp>
        <p:nvSpPr>
          <p:cNvPr id="5" name="Text Placeholder 4">
            <a:extLst>
              <a:ext uri="{FF2B5EF4-FFF2-40B4-BE49-F238E27FC236}">
                <a16:creationId xmlns:a16="http://schemas.microsoft.com/office/drawing/2014/main" id="{F6C3CF23-467C-E84B-9ED0-3F6C920E8885}"/>
              </a:ext>
            </a:extLst>
          </p:cNvPr>
          <p:cNvSpPr>
            <a:spLocks noGrp="1"/>
          </p:cNvSpPr>
          <p:nvPr>
            <p:ph type="body" sz="quarter" idx="11"/>
          </p:nvPr>
        </p:nvSpPr>
        <p:spPr>
          <a:xfrm>
            <a:off x="355601" y="1365252"/>
            <a:ext cx="11459633" cy="4986867"/>
          </a:xfrm>
        </p:spPr>
        <p:txBody>
          <a:bodyPr/>
          <a:lstStyle>
            <a:lvl1pPr marL="228600" indent="-228600">
              <a:spcBef>
                <a:spcPts val="1200"/>
              </a:spcBef>
              <a:buClr>
                <a:schemeClr val="tx1"/>
              </a:buClr>
              <a:defRPr sz="2400">
                <a:solidFill>
                  <a:srgbClr val="433F3F"/>
                </a:solidFill>
              </a:defRPr>
            </a:lvl1pPr>
            <a:lvl3pPr>
              <a:buClr>
                <a:schemeClr val="tx1"/>
              </a:buClr>
              <a:defRPr sz="2000">
                <a:solidFill>
                  <a:srgbClr val="433F3F"/>
                </a:solidFill>
              </a:defRPr>
            </a:lvl3pPr>
            <a:lvl4pPr marL="685800">
              <a:buClr>
                <a:schemeClr val="tx1"/>
              </a:buClr>
              <a:defRPr sz="2000">
                <a:solidFill>
                  <a:srgbClr val="433F3F"/>
                </a:solidFill>
              </a:defRPr>
            </a:lvl4pPr>
            <a:lvl5pPr>
              <a:buClr>
                <a:schemeClr val="tx1"/>
              </a:buClr>
              <a:defRPr sz="2000">
                <a:solidFill>
                  <a:srgbClr val="433F3F"/>
                </a:solidFill>
              </a:defRPr>
            </a:lvl5pPr>
          </a:lstStyle>
          <a:p>
            <a:pPr lvl="0"/>
            <a:r>
              <a:rPr lang="en-US" dirty="0"/>
              <a:t>Click to edit Master text styles</a:t>
            </a:r>
          </a:p>
          <a:p>
            <a:pPr lvl="2"/>
            <a:r>
              <a:rPr lang="en-US" dirty="0"/>
              <a:t>Second level</a:t>
            </a:r>
          </a:p>
          <a:p>
            <a:pPr lvl="3"/>
            <a:r>
              <a:rPr lang="en-US" dirty="0"/>
              <a:t>Third level</a:t>
            </a:r>
          </a:p>
          <a:p>
            <a:pPr lvl="4"/>
            <a:r>
              <a:rPr lang="en-US" dirty="0"/>
              <a:t>Fourth level</a:t>
            </a:r>
          </a:p>
        </p:txBody>
      </p:sp>
      <p:sp>
        <p:nvSpPr>
          <p:cNvPr id="3" name="Slide Number Placeholder 5">
            <a:extLst>
              <a:ext uri="{FF2B5EF4-FFF2-40B4-BE49-F238E27FC236}">
                <a16:creationId xmlns:a16="http://schemas.microsoft.com/office/drawing/2014/main" id="{707EFB7C-02A6-BA3E-0E83-91AE26CBBDF1}"/>
              </a:ext>
            </a:extLst>
          </p:cNvPr>
          <p:cNvSpPr>
            <a:spLocks noGrp="1"/>
          </p:cNvSpPr>
          <p:nvPr>
            <p:ph type="sldNum" sz="quarter" idx="4"/>
          </p:nvPr>
        </p:nvSpPr>
        <p:spPr>
          <a:xfrm>
            <a:off x="11152176" y="6332095"/>
            <a:ext cx="662940" cy="365125"/>
          </a:xfrm>
          <a:prstGeom prst="rect">
            <a:avLst/>
          </a:prstGeom>
        </p:spPr>
        <p:txBody>
          <a:bodyPr vert="horz" lIns="91440" tIns="0" rIns="0" bIns="0" rtlCol="0" anchor="b" anchorCtr="0"/>
          <a:lstStyle>
            <a:lvl1pPr algn="r">
              <a:defRPr lang="en-US" sz="1200" smtClean="0">
                <a:solidFill>
                  <a:schemeClr val="tx2"/>
                </a:solidFill>
              </a:defRPr>
            </a:lvl1pPr>
          </a:lstStyle>
          <a:p>
            <a:fld id="{AF1AFCDA-ABCC-4704-AB71-48FDE4F2FA4C}" type="slidenum">
              <a:rPr lang="en-GB" smtClean="0"/>
              <a:pPr/>
              <a:t>‹#›</a:t>
            </a:fld>
            <a:endParaRPr lang="en-GB" dirty="0"/>
          </a:p>
        </p:txBody>
      </p:sp>
    </p:spTree>
    <p:extLst>
      <p:ext uri="{BB962C8B-B14F-4D97-AF65-F5344CB8AC3E}">
        <p14:creationId xmlns:p14="http://schemas.microsoft.com/office/powerpoint/2010/main" val="598685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200BB-562D-104D-96D2-0A6354843189}"/>
              </a:ext>
            </a:extLst>
          </p:cNvPr>
          <p:cNvSpPr>
            <a:spLocks noGrp="1"/>
          </p:cNvSpPr>
          <p:nvPr>
            <p:ph type="title"/>
          </p:nvPr>
        </p:nvSpPr>
        <p:spPr>
          <a:xfrm>
            <a:off x="378462" y="160869"/>
            <a:ext cx="11432977" cy="677333"/>
          </a:xfrm>
        </p:spPr>
        <p:txBody>
          <a:bodyPr/>
          <a:lstStyle>
            <a:lvl1pPr>
              <a:defRPr sz="3200">
                <a:solidFill>
                  <a:srgbClr val="433F3F"/>
                </a:solidFill>
              </a:defRPr>
            </a:lvl1pPr>
          </a:lstStyle>
          <a:p>
            <a:r>
              <a:rPr lang="en-US" dirty="0"/>
              <a:t>Click to edit Master title style</a:t>
            </a:r>
          </a:p>
        </p:txBody>
      </p:sp>
      <p:sp>
        <p:nvSpPr>
          <p:cNvPr id="5" name="Text Placeholder 4">
            <a:extLst>
              <a:ext uri="{FF2B5EF4-FFF2-40B4-BE49-F238E27FC236}">
                <a16:creationId xmlns:a16="http://schemas.microsoft.com/office/drawing/2014/main" id="{F6C3CF23-467C-E84B-9ED0-3F6C920E8885}"/>
              </a:ext>
            </a:extLst>
          </p:cNvPr>
          <p:cNvSpPr>
            <a:spLocks noGrp="1"/>
          </p:cNvSpPr>
          <p:nvPr>
            <p:ph type="body" sz="quarter" idx="11"/>
          </p:nvPr>
        </p:nvSpPr>
        <p:spPr>
          <a:xfrm>
            <a:off x="355601" y="1365252"/>
            <a:ext cx="11459633" cy="4986867"/>
          </a:xfrm>
        </p:spPr>
        <p:txBody>
          <a:bodyPr/>
          <a:lstStyle>
            <a:lvl1pPr marL="228600" indent="-228600">
              <a:spcBef>
                <a:spcPts val="1200"/>
              </a:spcBef>
              <a:buClr>
                <a:schemeClr val="tx1"/>
              </a:buClr>
              <a:defRPr sz="2400">
                <a:solidFill>
                  <a:srgbClr val="433F3F"/>
                </a:solidFill>
              </a:defRPr>
            </a:lvl1pPr>
            <a:lvl3pPr>
              <a:buClr>
                <a:schemeClr val="tx1"/>
              </a:buClr>
              <a:defRPr sz="2000">
                <a:solidFill>
                  <a:srgbClr val="433F3F"/>
                </a:solidFill>
              </a:defRPr>
            </a:lvl3pPr>
            <a:lvl4pPr marL="685800">
              <a:buClr>
                <a:schemeClr val="tx1"/>
              </a:buClr>
              <a:defRPr sz="2000">
                <a:solidFill>
                  <a:srgbClr val="433F3F"/>
                </a:solidFill>
              </a:defRPr>
            </a:lvl4pPr>
            <a:lvl5pPr>
              <a:buClr>
                <a:schemeClr val="tx1"/>
              </a:buClr>
              <a:defRPr sz="2000">
                <a:solidFill>
                  <a:srgbClr val="433F3F"/>
                </a:solidFill>
              </a:defRPr>
            </a:lvl5pPr>
          </a:lstStyle>
          <a:p>
            <a:pPr lvl="0"/>
            <a:r>
              <a:rPr lang="en-US" dirty="0"/>
              <a:t>Click to edit Master text styles</a:t>
            </a:r>
          </a:p>
          <a:p>
            <a:pPr lvl="2"/>
            <a:r>
              <a:rPr lang="en-US" dirty="0"/>
              <a:t>Second level</a:t>
            </a:r>
          </a:p>
          <a:p>
            <a:pPr lvl="3"/>
            <a:r>
              <a:rPr lang="en-US" dirty="0"/>
              <a:t>Third level</a:t>
            </a:r>
          </a:p>
          <a:p>
            <a:pPr lvl="4"/>
            <a:r>
              <a:rPr lang="en-US" dirty="0"/>
              <a:t>Fourth level</a:t>
            </a:r>
          </a:p>
        </p:txBody>
      </p:sp>
      <p:sp>
        <p:nvSpPr>
          <p:cNvPr id="3" name="Slide Number Placeholder 5">
            <a:extLst>
              <a:ext uri="{FF2B5EF4-FFF2-40B4-BE49-F238E27FC236}">
                <a16:creationId xmlns:a16="http://schemas.microsoft.com/office/drawing/2014/main" id="{3DB7F008-152D-EE2F-8B84-80F1EC0B4155}"/>
              </a:ext>
            </a:extLst>
          </p:cNvPr>
          <p:cNvSpPr>
            <a:spLocks noGrp="1"/>
          </p:cNvSpPr>
          <p:nvPr>
            <p:ph type="sldNum" sz="quarter" idx="4"/>
          </p:nvPr>
        </p:nvSpPr>
        <p:spPr>
          <a:xfrm>
            <a:off x="11152176" y="6332095"/>
            <a:ext cx="662940" cy="365125"/>
          </a:xfrm>
          <a:prstGeom prst="rect">
            <a:avLst/>
          </a:prstGeom>
        </p:spPr>
        <p:txBody>
          <a:bodyPr vert="horz" lIns="91440" tIns="0" rIns="0" bIns="0" rtlCol="0" anchor="b" anchorCtr="0"/>
          <a:lstStyle>
            <a:lvl1pPr algn="r">
              <a:defRPr lang="en-US" sz="1200" smtClean="0">
                <a:solidFill>
                  <a:schemeClr val="tx2"/>
                </a:solidFill>
              </a:defRPr>
            </a:lvl1pPr>
          </a:lstStyle>
          <a:p>
            <a:fld id="{AF1AFCDA-ABCC-4704-AB71-48FDE4F2FA4C}" type="slidenum">
              <a:rPr lang="en-GB" smtClean="0"/>
              <a:pPr/>
              <a:t>‹#›</a:t>
            </a:fld>
            <a:endParaRPr lang="en-GB" dirty="0"/>
          </a:p>
        </p:txBody>
      </p:sp>
    </p:spTree>
    <p:extLst>
      <p:ext uri="{BB962C8B-B14F-4D97-AF65-F5344CB8AC3E}">
        <p14:creationId xmlns:p14="http://schemas.microsoft.com/office/powerpoint/2010/main" val="821344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8462" y="1397000"/>
            <a:ext cx="11435077" cy="4622800"/>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378462" y="160868"/>
            <a:ext cx="11435077" cy="677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b" anchorCtr="0" compatLnSpc="1">
            <a:prstTxWarp prst="textNoShape">
              <a:avLst/>
            </a:prstTxWarp>
          </a:bodyPr>
          <a:lstStyle/>
          <a:p>
            <a:pPr lvl="0" fontAlgn="base">
              <a:spcAft>
                <a:spcPct val="0"/>
              </a:spcAft>
            </a:pPr>
            <a:r>
              <a:rPr lang="en-US" dirty="0"/>
              <a:t>Click to edit Master title style</a:t>
            </a:r>
          </a:p>
        </p:txBody>
      </p:sp>
      <p:sp>
        <p:nvSpPr>
          <p:cNvPr id="5" name="Slide Number Placeholder 5"/>
          <p:cNvSpPr>
            <a:spLocks noGrp="1"/>
          </p:cNvSpPr>
          <p:nvPr>
            <p:ph type="sldNum" sz="quarter" idx="4"/>
          </p:nvPr>
        </p:nvSpPr>
        <p:spPr>
          <a:xfrm>
            <a:off x="11152176" y="6332095"/>
            <a:ext cx="662940" cy="365125"/>
          </a:xfrm>
          <a:prstGeom prst="rect">
            <a:avLst/>
          </a:prstGeom>
        </p:spPr>
        <p:txBody>
          <a:bodyPr vert="horz" lIns="91440" tIns="0" rIns="0" bIns="0" rtlCol="0" anchor="b" anchorCtr="0"/>
          <a:lstStyle>
            <a:lvl1pPr algn="r">
              <a:defRPr lang="en-US" sz="1200" smtClean="0">
                <a:solidFill>
                  <a:schemeClr val="tx2"/>
                </a:solidFill>
              </a:defRPr>
            </a:lvl1pPr>
          </a:lstStyle>
          <a:p>
            <a:fld id="{AF1AFCDA-ABCC-4704-AB71-48FDE4F2FA4C}" type="slidenum">
              <a:rPr lang="en-GB" smtClean="0"/>
              <a:pPr/>
              <a:t>‹#›</a:t>
            </a:fld>
            <a:endParaRPr lang="en-GB" dirty="0"/>
          </a:p>
        </p:txBody>
      </p:sp>
      <p:cxnSp>
        <p:nvCxnSpPr>
          <p:cNvPr id="6" name="Straight Connector 5">
            <a:extLst>
              <a:ext uri="{FF2B5EF4-FFF2-40B4-BE49-F238E27FC236}">
                <a16:creationId xmlns:a16="http://schemas.microsoft.com/office/drawing/2014/main" id="{DFE3E71B-E4E4-41CF-A614-6050F92BAF2C}"/>
              </a:ext>
            </a:extLst>
          </p:cNvPr>
          <p:cNvCxnSpPr>
            <a:cxnSpLocks/>
          </p:cNvCxnSpPr>
          <p:nvPr userDrawn="1"/>
        </p:nvCxnSpPr>
        <p:spPr>
          <a:xfrm>
            <a:off x="355601" y="846799"/>
            <a:ext cx="11459633"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CE2D6AFE-3081-4645-96E7-B2E4051B1181}"/>
              </a:ext>
            </a:extLst>
          </p:cNvPr>
          <p:cNvSpPr>
            <a:spLocks noGrp="1"/>
          </p:cNvSpPr>
          <p:nvPr>
            <p:ph type="ftr" sz="quarter" idx="3"/>
          </p:nvPr>
        </p:nvSpPr>
        <p:spPr>
          <a:xfrm>
            <a:off x="369420" y="6333200"/>
            <a:ext cx="10765425" cy="365125"/>
          </a:xfrm>
          <a:prstGeom prst="rect">
            <a:avLst/>
          </a:prstGeom>
        </p:spPr>
        <p:txBody>
          <a:bodyPr vert="horz" lIns="0" tIns="0" rIns="0" bIns="0" rtlCol="0" anchor="b" anchorCtr="0"/>
          <a:lstStyle>
            <a:lvl1pPr algn="l">
              <a:defRPr sz="1200">
                <a:solidFill>
                  <a:schemeClr val="tx1">
                    <a:tint val="75000"/>
                  </a:schemeClr>
                </a:solidFill>
              </a:defRPr>
            </a:lvl1pPr>
          </a:lstStyle>
          <a:p>
            <a:endParaRPr lang="en-US" dirty="0"/>
          </a:p>
        </p:txBody>
      </p:sp>
      <p:sp>
        <p:nvSpPr>
          <p:cNvPr id="7" name="TextBox 6">
            <a:extLst>
              <a:ext uri="{FF2B5EF4-FFF2-40B4-BE49-F238E27FC236}">
                <a16:creationId xmlns:a16="http://schemas.microsoft.com/office/drawing/2014/main" id="{4F2954EC-0337-E84A-6049-3C1F00910409}"/>
              </a:ext>
            </a:extLst>
          </p:cNvPr>
          <p:cNvSpPr txBox="1"/>
          <p:nvPr userDrawn="1"/>
        </p:nvSpPr>
        <p:spPr>
          <a:xfrm>
            <a:off x="4314837" y="6596390"/>
            <a:ext cx="3562325" cy="261610"/>
          </a:xfrm>
          <a:prstGeom prst="rect">
            <a:avLst/>
          </a:prstGeom>
          <a:noFill/>
        </p:spPr>
        <p:txBody>
          <a:bodyPr wrap="square">
            <a:spAutoFit/>
          </a:bodyPr>
          <a:lstStyle/>
          <a:p>
            <a:pPr algn="ctr"/>
            <a:r>
              <a:rPr lang="en-US" sz="1100" dirty="0">
                <a:latin typeface="Trebuchet MS" panose="020B0603020202020204" pitchFamily="34" charset="0"/>
                <a:cs typeface="Arial" panose="020B0604020202020204" pitchFamily="34" charset="0"/>
              </a:rPr>
              <a:t>Santini V et al. EHA 2025 [Abstract S177]</a:t>
            </a:r>
          </a:p>
        </p:txBody>
      </p:sp>
      <p:sp>
        <p:nvSpPr>
          <p:cNvPr id="8" name="TextBox 7">
            <a:extLst>
              <a:ext uri="{FF2B5EF4-FFF2-40B4-BE49-F238E27FC236}">
                <a16:creationId xmlns:a16="http://schemas.microsoft.com/office/drawing/2014/main" id="{391BF60A-BF99-CC99-F401-D1A4D8CB7B8B}"/>
              </a:ext>
            </a:extLst>
          </p:cNvPr>
          <p:cNvSpPr txBox="1"/>
          <p:nvPr userDrawn="1"/>
        </p:nvSpPr>
        <p:spPr>
          <a:xfrm>
            <a:off x="9286088" y="0"/>
            <a:ext cx="2905914" cy="256352"/>
          </a:xfrm>
          <a:prstGeom prst="rect">
            <a:avLst/>
          </a:prstGeom>
          <a:noFill/>
        </p:spPr>
        <p:txBody>
          <a:bodyPr wrap="square" rtlCol="0">
            <a:spAutoFit/>
          </a:bodyPr>
          <a:lstStyle/>
          <a:p>
            <a:pPr marL="0" marR="0" lvl="0" indent="0" algn="r" defTabSz="1218895" rtl="0" eaLnBrk="1" fontAlgn="auto" latinLnBrk="0" hangingPunct="1">
              <a:lnSpc>
                <a:spcPct val="100000"/>
              </a:lnSpc>
              <a:spcBef>
                <a:spcPts val="0"/>
              </a:spcBef>
              <a:spcAft>
                <a:spcPts val="0"/>
              </a:spcAft>
              <a:buClrTx/>
              <a:buSzTx/>
              <a:buFontTx/>
              <a:buNone/>
              <a:tabLst/>
              <a:defRPr/>
            </a:pPr>
            <a:r>
              <a:rPr lang="en-US" sz="1066" dirty="0">
                <a:solidFill>
                  <a:srgbClr val="433F3F"/>
                </a:solidFill>
              </a:rPr>
              <a:t>COMMANDS</a:t>
            </a:r>
          </a:p>
        </p:txBody>
      </p:sp>
    </p:spTree>
    <p:custDataLst>
      <p:tags r:id="rId16"/>
    </p:custDataLst>
    <p:extLst>
      <p:ext uri="{BB962C8B-B14F-4D97-AF65-F5344CB8AC3E}">
        <p14:creationId xmlns:p14="http://schemas.microsoft.com/office/powerpoint/2010/main" val="3796548213"/>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0" r:id="rId3"/>
    <p:sldLayoutId id="2147483652" r:id="rId4"/>
    <p:sldLayoutId id="2147483653" r:id="rId5"/>
    <p:sldLayoutId id="2147483654" r:id="rId6"/>
    <p:sldLayoutId id="2147483655" r:id="rId7"/>
    <p:sldLayoutId id="2147483707" r:id="rId8"/>
    <p:sldLayoutId id="2147483708" r:id="rId9"/>
    <p:sldLayoutId id="2147483709" r:id="rId10"/>
    <p:sldLayoutId id="2147483710" r:id="rId11"/>
    <p:sldLayoutId id="2147483711" r:id="rId12"/>
    <p:sldLayoutId id="2147483712" r:id="rId13"/>
    <p:sldLayoutId id="2147483713" r:id="rId14"/>
  </p:sldLayoutIdLst>
  <p:transition spd="slow">
    <p:fade/>
  </p:transition>
  <p:hf hdr="0" ftr="0" dt="0"/>
  <p:txStyles>
    <p:titleStyle>
      <a:lvl1pPr algn="l" defTabSz="1219170" rtl="0" eaLnBrk="1" latinLnBrk="0" hangingPunct="1">
        <a:lnSpc>
          <a:spcPct val="90000"/>
        </a:lnSpc>
        <a:spcBef>
          <a:spcPct val="0"/>
        </a:spcBef>
        <a:buNone/>
        <a:defRPr lang="en-US" sz="3200" b="0" kern="1200">
          <a:solidFill>
            <a:schemeClr val="tx1"/>
          </a:solidFill>
          <a:latin typeface="+mj-lt"/>
          <a:ea typeface="+mj-ea"/>
          <a:cs typeface="+mj-cs"/>
        </a:defRPr>
      </a:lvl1pPr>
    </p:titleStyle>
    <p:bodyStyle>
      <a:lvl1pPr marL="0" indent="0" algn="l" defTabSz="1219170" rtl="0" eaLnBrk="1" latinLnBrk="0" hangingPunct="1">
        <a:lnSpc>
          <a:spcPct val="90000"/>
        </a:lnSpc>
        <a:spcBef>
          <a:spcPts val="800"/>
        </a:spcBef>
        <a:spcAft>
          <a:spcPts val="400"/>
        </a:spcAft>
        <a:buClr>
          <a:schemeClr val="tx2"/>
        </a:buClr>
        <a:buFont typeface="Arial" panose="020B0604020202020204" pitchFamily="34" charset="0"/>
        <a:buNone/>
        <a:defRPr sz="2400" b="0" kern="1200">
          <a:solidFill>
            <a:schemeClr val="tx1"/>
          </a:solidFill>
          <a:latin typeface="+mn-lt"/>
          <a:ea typeface="+mn-ea"/>
          <a:cs typeface="+mn-cs"/>
        </a:defRPr>
      </a:lvl1pPr>
      <a:lvl2pPr marL="256026" indent="-256026" algn="l" defTabSz="1219170" rtl="0" eaLnBrk="1" latinLnBrk="0" hangingPunct="1">
        <a:lnSpc>
          <a:spcPct val="90000"/>
        </a:lnSpc>
        <a:spcBef>
          <a:spcPts val="0"/>
        </a:spcBef>
        <a:spcAft>
          <a:spcPts val="800"/>
        </a:spcAft>
        <a:buClr>
          <a:schemeClr val="tx2"/>
        </a:buClr>
        <a:buFont typeface="Arial" panose="020B0604020202020204" pitchFamily="34" charset="0"/>
        <a:buChar char="•"/>
        <a:defRPr sz="2133" kern="1200">
          <a:solidFill>
            <a:schemeClr val="tx1"/>
          </a:solidFill>
          <a:latin typeface="+mn-lt"/>
          <a:ea typeface="+mn-ea"/>
          <a:cs typeface="+mn-cs"/>
        </a:defRPr>
      </a:lvl2pPr>
      <a:lvl3pPr marL="755885" indent="-341367" algn="l" defTabSz="1219170" rtl="0" eaLnBrk="1" latinLnBrk="0" hangingPunct="1">
        <a:lnSpc>
          <a:spcPct val="90000"/>
        </a:lnSpc>
        <a:spcBef>
          <a:spcPts val="0"/>
        </a:spcBef>
        <a:spcAft>
          <a:spcPts val="800"/>
        </a:spcAft>
        <a:buClr>
          <a:schemeClr val="tx2"/>
        </a:buClr>
        <a:buFont typeface="Arial" panose="020B0604020202020204" pitchFamily="34" charset="0"/>
        <a:buChar char="–"/>
        <a:defRPr sz="1867" kern="1200">
          <a:solidFill>
            <a:schemeClr val="tx1"/>
          </a:solidFill>
          <a:latin typeface="+mn-lt"/>
          <a:ea typeface="+mn-ea"/>
          <a:cs typeface="+mn-cs"/>
        </a:defRPr>
      </a:lvl3pPr>
      <a:lvl4pPr marL="1182594" indent="-268217" algn="l" defTabSz="1219170" rtl="0" eaLnBrk="1" latinLnBrk="0" hangingPunct="1">
        <a:lnSpc>
          <a:spcPct val="90000"/>
        </a:lnSpc>
        <a:spcBef>
          <a:spcPts val="0"/>
        </a:spcBef>
        <a:spcAft>
          <a:spcPts val="800"/>
        </a:spcAft>
        <a:buClr>
          <a:schemeClr val="tx2"/>
        </a:buClr>
        <a:buFont typeface="Arial" panose="020B0604020202020204" pitchFamily="34" charset="0"/>
        <a:buChar char="•"/>
        <a:defRPr sz="1600" kern="1200">
          <a:solidFill>
            <a:schemeClr val="tx1"/>
          </a:solidFill>
          <a:latin typeface="+mn-lt"/>
          <a:ea typeface="+mn-ea"/>
          <a:cs typeface="+mn-cs"/>
        </a:defRPr>
      </a:lvl4pPr>
      <a:lvl5pPr marL="1609304" indent="-304792" algn="l" defTabSz="1219170" rtl="0" eaLnBrk="1" latinLnBrk="0" hangingPunct="1">
        <a:lnSpc>
          <a:spcPct val="90000"/>
        </a:lnSpc>
        <a:spcBef>
          <a:spcPts val="0"/>
        </a:spcBef>
        <a:spcAft>
          <a:spcPts val="800"/>
        </a:spcAft>
        <a:buClr>
          <a:schemeClr val="tx2"/>
        </a:buClr>
        <a:buFont typeface="Arial" panose="020B0604020202020204" pitchFamily="34" charset="0"/>
        <a:buChar char="–"/>
        <a:tabLst/>
        <a:defRPr sz="16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60" userDrawn="1">
          <p15:clr>
            <a:srgbClr val="F26B43"/>
          </p15:clr>
        </p15:guide>
        <p15:guide id="2" pos="224" userDrawn="1">
          <p15:clr>
            <a:srgbClr val="F26B43"/>
          </p15:clr>
        </p15:guide>
        <p15:guide id="3" pos="7443" userDrawn="1">
          <p15:clr>
            <a:srgbClr val="F26B43"/>
          </p15:clr>
        </p15:guide>
        <p15:guide id="4" pos="3840" userDrawn="1">
          <p15:clr>
            <a:srgbClr val="F26B43"/>
          </p15:clr>
        </p15:guide>
        <p15:guide id="5" orient="horz" pos="2160" userDrawn="1">
          <p15:clr>
            <a:srgbClr val="F26B43"/>
          </p15:clr>
        </p15:guide>
        <p15:guide id="6" orient="horz" pos="422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0.xml"/><Relationship Id="rId1" Type="http://schemas.openxmlformats.org/officeDocument/2006/relationships/tags" Target="../tags/tag21.xml"/><Relationship Id="rId4" Type="http://schemas.openxmlformats.org/officeDocument/2006/relationships/chart" Target="../charts/chart4.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9.xml"/><Relationship Id="rId1" Type="http://schemas.openxmlformats.org/officeDocument/2006/relationships/tags" Target="../tags/tag28.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9.xml"/><Relationship Id="rId1" Type="http://schemas.openxmlformats.org/officeDocument/2006/relationships/tags" Target="../tags/tag29.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3.xml"/><Relationship Id="rId1" Type="http://schemas.openxmlformats.org/officeDocument/2006/relationships/tags" Target="../tags/tag30.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tags" Target="../tags/tag3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3.xml"/><Relationship Id="rId1" Type="http://schemas.openxmlformats.org/officeDocument/2006/relationships/tags" Target="../tags/tag12.xml"/><Relationship Id="rId4"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5.xml"/><Relationship Id="rId1" Type="http://schemas.openxmlformats.org/officeDocument/2006/relationships/tags" Target="../tags/tag14.xml"/><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1.xml"/><Relationship Id="rId1" Type="http://schemas.openxmlformats.org/officeDocument/2006/relationships/tags" Target="../tags/tag18.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chart" Target="../charts/char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2.xml"/><Relationship Id="rId1" Type="http://schemas.openxmlformats.org/officeDocument/2006/relationships/tags" Target="../tags/tag19.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tags" Target="../tags/tag20.xml"/><Relationship Id="rId5" Type="http://schemas.openxmlformats.org/officeDocument/2006/relationships/chart" Target="../charts/char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F0C5AF7E-C71F-4554-9012-F11E3BCE0111}"/>
              </a:ext>
            </a:extLst>
          </p:cNvPr>
          <p:cNvSpPr>
            <a:spLocks noGrp="1"/>
          </p:cNvSpPr>
          <p:nvPr>
            <p:ph type="subTitle" idx="1"/>
          </p:nvPr>
        </p:nvSpPr>
        <p:spPr>
          <a:xfrm>
            <a:off x="1524000" y="2601119"/>
            <a:ext cx="9144000" cy="1655762"/>
          </a:xfrm>
        </p:spPr>
        <p:txBody>
          <a:bodyPr>
            <a:normAutofit/>
          </a:bodyPr>
          <a:lstStyle/>
          <a:p>
            <a:pPr algn="l"/>
            <a:r>
              <a:rPr lang="en-US" sz="2000" dirty="0">
                <a:latin typeface="Trebuchet MS" panose="020B0603020202020204" pitchFamily="34" charset="0"/>
              </a:rPr>
              <a:t>Bristol Myers Squibb has obtained appropriate permissions to externally share this material with Healthcare Professionals upon request.</a:t>
            </a:r>
          </a:p>
        </p:txBody>
      </p:sp>
    </p:spTree>
    <p:extLst>
      <p:ext uri="{BB962C8B-B14F-4D97-AF65-F5344CB8AC3E}">
        <p14:creationId xmlns:p14="http://schemas.microsoft.com/office/powerpoint/2010/main" val="716069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72C82-FCBA-AB1B-F54A-4AF58CB98A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DE826D-4ED7-819E-7EC9-9A9AC0C0356D}"/>
              </a:ext>
            </a:extLst>
          </p:cNvPr>
          <p:cNvSpPr>
            <a:spLocks noGrp="1"/>
          </p:cNvSpPr>
          <p:nvPr>
            <p:ph type="title"/>
          </p:nvPr>
        </p:nvSpPr>
        <p:spPr>
          <a:xfrm>
            <a:off x="379951" y="160869"/>
            <a:ext cx="11332992" cy="677333"/>
          </a:xfrm>
        </p:spPr>
        <p:txBody>
          <a:bodyPr/>
          <a:lstStyle/>
          <a:p>
            <a:r>
              <a:rPr lang="en-US" sz="2800" dirty="0">
                <a:solidFill>
                  <a:schemeClr val="tx1"/>
                </a:solidFill>
              </a:rPr>
              <a:t>COMMANDS: RBC-TI ≥ 12 weeks (Week 1-EOT)</a:t>
            </a:r>
            <a:br>
              <a:rPr lang="en-US" sz="2800" dirty="0">
                <a:solidFill>
                  <a:schemeClr val="tx1"/>
                </a:solidFill>
              </a:rPr>
            </a:br>
            <a:r>
              <a:rPr lang="en-US" sz="2800" dirty="0">
                <a:solidFill>
                  <a:schemeClr val="tx1"/>
                </a:solidFill>
              </a:rPr>
              <a:t>(&gt; 2.5 years of follow-up)</a:t>
            </a:r>
          </a:p>
        </p:txBody>
      </p:sp>
      <p:sp>
        <p:nvSpPr>
          <p:cNvPr id="11" name="TextBox 10">
            <a:extLst>
              <a:ext uri="{FF2B5EF4-FFF2-40B4-BE49-F238E27FC236}">
                <a16:creationId xmlns:a16="http://schemas.microsoft.com/office/drawing/2014/main" id="{6F4ABB75-01CF-8EB1-9923-BEC803D13ADF}"/>
              </a:ext>
            </a:extLst>
          </p:cNvPr>
          <p:cNvSpPr txBox="1"/>
          <p:nvPr>
            <p:custDataLst>
              <p:tags r:id="rId1"/>
            </p:custDataLst>
          </p:nvPr>
        </p:nvSpPr>
        <p:spPr>
          <a:xfrm>
            <a:off x="379951" y="5863148"/>
            <a:ext cx="11332992" cy="769441"/>
          </a:xfrm>
          <a:prstGeom prst="rect">
            <a:avLst/>
          </a:prstGeom>
          <a:noFill/>
        </p:spPr>
        <p:txBody>
          <a:bodyPr vert="horz" wrap="square" lIns="0" tIns="0" rIns="0" bIns="0" rtlCol="0" anchor="b" anchorCtr="0">
            <a:spAutoFit/>
          </a:bodyPr>
          <a:lstStyle/>
          <a:p>
            <a:pPr defTabSz="1625519">
              <a:defRPr/>
            </a:pPr>
            <a:r>
              <a:rPr lang="en-US" altLang="en-US" sz="1000" kern="0" dirty="0">
                <a:ea typeface="MS Mincho" panose="02020609040205080304" pitchFamily="49" charset="-128"/>
                <a:cs typeface="Arial" panose="020B0604020202020204" pitchFamily="34" charset="0"/>
              </a:rPr>
              <a:t>Data cutoff: </a:t>
            </a:r>
            <a:r>
              <a:rPr lang="en-US" altLang="en-US" sz="1000" kern="0" dirty="0">
                <a:solidFill>
                  <a:schemeClr val="tx2"/>
                </a:solidFill>
                <a:ea typeface="MS Mincho" panose="02020609040205080304" pitchFamily="49" charset="-128"/>
                <a:cs typeface="Arial" panose="020B0604020202020204" pitchFamily="34" charset="0"/>
              </a:rPr>
              <a:t>February 7, 2025. Median </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(range) follow-up </a:t>
            </a:r>
            <a:r>
              <a:rPr lang="en-US" altLang="en-US" sz="1000" kern="0" dirty="0">
                <a:solidFill>
                  <a:schemeClr val="tx2"/>
                </a:solidFill>
                <a:ea typeface="MS Mincho" panose="02020609040205080304" pitchFamily="49" charset="-128"/>
                <a:cs typeface="Arial" panose="020B0604020202020204" pitchFamily="34" charset="0"/>
              </a:rPr>
              <a:t>was 30.6 (1-65) months for luspatercept and 28.8 (0-69) months for epoetin alfa.</a:t>
            </a:r>
          </a:p>
          <a:p>
            <a:pPr defTabSz="1625519">
              <a:defRPr/>
            </a:pPr>
            <a:r>
              <a:rPr lang="en-US" altLang="en-US" sz="1000" kern="0" dirty="0">
                <a:solidFill>
                  <a:schemeClr val="tx2"/>
                </a:solidFill>
                <a:ea typeface="MS Mincho" panose="02020609040205080304" pitchFamily="49" charset="-128"/>
                <a:cs typeface="Arial" panose="020B0604020202020204" pitchFamily="34" charset="0"/>
              </a:rPr>
              <a:t>EOT, end of treatment; OR, odds ratio.</a:t>
            </a:r>
          </a:p>
          <a:p>
            <a:pPr defTabSz="1625519">
              <a:defRPr/>
            </a:pPr>
            <a:r>
              <a:rPr lang="en-US" altLang="en-US" sz="1000" kern="0" baseline="30000" dirty="0">
                <a:solidFill>
                  <a:schemeClr val="tx2"/>
                </a:solidFill>
                <a:ea typeface="MS Mincho" panose="02020609040205080304" pitchFamily="49" charset="-128"/>
                <a:cs typeface="Arial" panose="020B0604020202020204" pitchFamily="34" charset="0"/>
              </a:rPr>
              <a:t>a</a:t>
            </a:r>
            <a:r>
              <a:rPr lang="en-US" altLang="en-US" sz="1000" kern="0" dirty="0">
                <a:solidFill>
                  <a:schemeClr val="tx2"/>
                </a:solidFill>
                <a:ea typeface="MS Mincho" panose="02020609040205080304" pitchFamily="49" charset="-128"/>
                <a:cs typeface="Arial" panose="020B0604020202020204" pitchFamily="34" charset="0"/>
              </a:rPr>
              <a:t>Based on Cochran–Mantel–Haenszel test stratified by baseline RBC TB, RS </a:t>
            </a:r>
            <a:r>
              <a:rPr lang="en-US" altLang="en-US" sz="1000" kern="0" dirty="0">
                <a:ea typeface="MS Mincho" panose="02020609040205080304" pitchFamily="49" charset="-128"/>
                <a:cs typeface="Arial" panose="020B0604020202020204" pitchFamily="34" charset="0"/>
              </a:rPr>
              <a:t>status, and sEPO levels. One-sided </a:t>
            </a:r>
            <a:r>
              <a:rPr lang="en-US" altLang="en-US" sz="1000" i="1" kern="0" dirty="0">
                <a:ea typeface="MS Mincho" panose="02020609040205080304" pitchFamily="49" charset="-128"/>
                <a:cs typeface="Arial" panose="020B0604020202020204" pitchFamily="34" charset="0"/>
              </a:rPr>
              <a:t>P</a:t>
            </a:r>
            <a:r>
              <a:rPr lang="en-US" altLang="en-US" sz="1000" kern="0" dirty="0">
                <a:ea typeface="MS Mincho" panose="02020609040205080304" pitchFamily="49" charset="-128"/>
                <a:cs typeface="Arial" panose="020B0604020202020204" pitchFamily="34" charset="0"/>
              </a:rPr>
              <a:t> value is presented.</a:t>
            </a:r>
            <a:r>
              <a:rPr lang="en-US" altLang="en-US" sz="1000" kern="0" dirty="0">
                <a:latin typeface="Trebuchet MS" panose="020B0603020202020204"/>
                <a:ea typeface="MS Mincho" panose="02020609040205080304" pitchFamily="49" charset="-128"/>
                <a:cs typeface="Arial" panose="020B0604020202020204" pitchFamily="34" charset="0"/>
              </a:rPr>
              <a:t> </a:t>
            </a:r>
            <a:r>
              <a:rPr lang="en-US" altLang="en-US" sz="1000" kern="0" baseline="30000" dirty="0">
                <a:latin typeface="Trebuchet MS" panose="020B0603020202020204"/>
                <a:ea typeface="MS Mincho" panose="02020609040205080304" pitchFamily="49" charset="-128"/>
                <a:cs typeface="Arial" panose="020B0604020202020204" pitchFamily="34" charset="0"/>
              </a:rPr>
              <a:t>b</a:t>
            </a:r>
            <a:r>
              <a:rPr lang="en-US" altLang="en-US" sz="1000" kern="0" dirty="0">
                <a:latin typeface="Trebuchet MS" panose="020B0603020202020204"/>
                <a:ea typeface="MS Mincho" panose="02020609040205080304" pitchFamily="49" charset="-128"/>
                <a:cs typeface="Arial" panose="020B0604020202020204" pitchFamily="34" charset="0"/>
              </a:rPr>
              <a:t>HR was calculated by stratified Cox proportional hazard model. </a:t>
            </a:r>
            <a:br>
              <a:rPr lang="en-US" altLang="en-US" sz="1000" kern="0" dirty="0">
                <a:latin typeface="Trebuchet MS" panose="020B0603020202020204"/>
                <a:ea typeface="MS Mincho" panose="02020609040205080304" pitchFamily="49" charset="-128"/>
                <a:cs typeface="Arial" panose="020B0604020202020204" pitchFamily="34" charset="0"/>
              </a:rPr>
            </a:br>
            <a:r>
              <a:rPr lang="en-US" altLang="en-US" sz="1000" i="1" kern="0" dirty="0">
                <a:latin typeface="Trebuchet MS" panose="020B0603020202020204"/>
                <a:ea typeface="MS Mincho" panose="02020609040205080304" pitchFamily="49" charset="-128"/>
                <a:cs typeface="Arial" panose="020B0604020202020204" pitchFamily="34" charset="0"/>
              </a:rPr>
              <a:t>P</a:t>
            </a:r>
            <a:r>
              <a:rPr lang="en-US" altLang="en-US" sz="1000" kern="0" dirty="0">
                <a:latin typeface="Trebuchet MS" panose="020B0603020202020204"/>
                <a:ea typeface="MS Mincho" panose="02020609040205080304" pitchFamily="49" charset="-128"/>
                <a:cs typeface="Arial" panose="020B0604020202020204" pitchFamily="34" charset="0"/>
              </a:rPr>
              <a:t> value was from stratified log-rank test. </a:t>
            </a:r>
            <a:r>
              <a:rPr lang="en-US" altLang="en-US" sz="1000" kern="0" baseline="30000" dirty="0">
                <a:ea typeface="MS Mincho" panose="02020609040205080304" pitchFamily="49" charset="-128"/>
                <a:cs typeface="Arial" panose="020B0604020202020204" pitchFamily="34" charset="0"/>
              </a:rPr>
              <a:t>c</a:t>
            </a:r>
            <a:r>
              <a:rPr lang="en-US" altLang="en-US" sz="1000" kern="0" dirty="0">
                <a:latin typeface="Trebuchet MS" panose="020B0603020202020204"/>
                <a:ea typeface="MS Mincho" panose="02020609040205080304" pitchFamily="49" charset="-128"/>
                <a:cs typeface="Arial" panose="020B0604020202020204" pitchFamily="34" charset="0"/>
              </a:rPr>
              <a:t>Median was from unstratified Kaplan-Meier method.</a:t>
            </a:r>
            <a:r>
              <a:rPr lang="en-US" altLang="en-US" sz="1000" kern="0" dirty="0">
                <a:ea typeface="MS Mincho" panose="02020609040205080304" pitchFamily="49" charset="-128"/>
                <a:cs typeface="Arial" panose="020B0604020202020204" pitchFamily="34" charset="0"/>
              </a:rPr>
              <a:t> </a:t>
            </a:r>
            <a:r>
              <a:rPr lang="en-US" altLang="en-US" sz="1000" kern="0" baseline="30000" dirty="0">
                <a:ea typeface="MS Mincho" panose="02020609040205080304" pitchFamily="49" charset="-128"/>
                <a:cs typeface="Arial" panose="020B0604020202020204" pitchFamily="34" charset="0"/>
              </a:rPr>
              <a:t>d</a:t>
            </a:r>
            <a:r>
              <a:rPr lang="en-US" altLang="en-US" sz="1000" kern="0" dirty="0">
                <a:ea typeface="MS Mincho" panose="02020609040205080304" pitchFamily="49" charset="-128"/>
                <a:cs typeface="Arial" panose="020B0604020202020204" pitchFamily="34" charset="0"/>
              </a:rPr>
              <a:t>Duration of RBC-TI ≥ 12 </a:t>
            </a:r>
            <a:r>
              <a:rPr lang="en-US" altLang="en-US" sz="1000" kern="0" dirty="0">
                <a:latin typeface="Trebuchet MS" panose="020B0603020202020204"/>
                <a:ea typeface="MS Mincho" panose="02020609040205080304" pitchFamily="49" charset="-128"/>
                <a:cs typeface="Arial" panose="020B0604020202020204" pitchFamily="34" charset="0"/>
              </a:rPr>
              <a:t>weeks was defined as the longest RBC-TI period from Week 1 to EOT. </a:t>
            </a:r>
            <a:br>
              <a:rPr lang="en-US" altLang="en-US" sz="1000" kern="0" dirty="0">
                <a:latin typeface="Trebuchet MS" panose="020B0603020202020204"/>
                <a:ea typeface="MS Mincho" panose="02020609040205080304" pitchFamily="49" charset="-128"/>
                <a:cs typeface="Arial" panose="020B0604020202020204" pitchFamily="34" charset="0"/>
              </a:rPr>
            </a:br>
            <a:r>
              <a:rPr lang="en-US" altLang="en-US" sz="1000" kern="0" baseline="30000" dirty="0">
                <a:latin typeface="Trebuchet MS" panose="020B0603020202020204"/>
                <a:ea typeface="MS Mincho" panose="02020609040205080304" pitchFamily="49" charset="-128"/>
                <a:cs typeface="Arial" panose="020B0604020202020204" pitchFamily="34" charset="0"/>
              </a:rPr>
              <a:t>e</a:t>
            </a:r>
            <a:r>
              <a:rPr lang="en-US" altLang="en-US" sz="1000" kern="0" dirty="0">
                <a:latin typeface="Trebuchet MS" panose="020B0603020202020204"/>
                <a:ea typeface="MS Mincho" panose="02020609040205080304" pitchFamily="49" charset="-128"/>
                <a:cs typeface="Arial" panose="020B0604020202020204" pitchFamily="34" charset="0"/>
              </a:rPr>
              <a:t>Cumulative duration was defined as the sum of all durations of RBC-TI ≥ 12-week episodes from Week 1 through EOT.</a:t>
            </a:r>
          </a:p>
        </p:txBody>
      </p:sp>
      <p:graphicFrame>
        <p:nvGraphicFramePr>
          <p:cNvPr id="13" name="Content Placeholder 12">
            <a:extLst>
              <a:ext uri="{FF2B5EF4-FFF2-40B4-BE49-F238E27FC236}">
                <a16:creationId xmlns:a16="http://schemas.microsoft.com/office/drawing/2014/main" id="{CDA425D0-180B-6A46-4942-385C316257E7}"/>
              </a:ext>
            </a:extLst>
          </p:cNvPr>
          <p:cNvGraphicFramePr>
            <a:graphicFrameLocks noGrp="1"/>
          </p:cNvGraphicFramePr>
          <p:nvPr>
            <p:ph sz="quarter" idx="10"/>
            <p:extLst>
              <p:ext uri="{D42A27DB-BD31-4B8C-83A1-F6EECF244321}">
                <p14:modId xmlns:p14="http://schemas.microsoft.com/office/powerpoint/2010/main" val="1000650232"/>
              </p:ext>
            </p:extLst>
          </p:nvPr>
        </p:nvGraphicFramePr>
        <p:xfrm>
          <a:off x="357189" y="1033463"/>
          <a:ext cx="11501827" cy="1136904"/>
        </p:xfrm>
        <a:graphic>
          <a:graphicData uri="http://schemas.openxmlformats.org/drawingml/2006/table">
            <a:tbl>
              <a:tblPr firstRow="1"/>
              <a:tblGrid>
                <a:gridCol w="4976688">
                  <a:extLst>
                    <a:ext uri="{9D8B030D-6E8A-4147-A177-3AD203B41FA5}">
                      <a16:colId xmlns:a16="http://schemas.microsoft.com/office/drawing/2014/main" val="3130900676"/>
                    </a:ext>
                  </a:extLst>
                </a:gridCol>
                <a:gridCol w="1741470">
                  <a:extLst>
                    <a:ext uri="{9D8B030D-6E8A-4147-A177-3AD203B41FA5}">
                      <a16:colId xmlns:a16="http://schemas.microsoft.com/office/drawing/2014/main" val="1302172202"/>
                    </a:ext>
                  </a:extLst>
                </a:gridCol>
                <a:gridCol w="1741470">
                  <a:extLst>
                    <a:ext uri="{9D8B030D-6E8A-4147-A177-3AD203B41FA5}">
                      <a16:colId xmlns:a16="http://schemas.microsoft.com/office/drawing/2014/main" val="3837107568"/>
                    </a:ext>
                  </a:extLst>
                </a:gridCol>
                <a:gridCol w="3042199">
                  <a:extLst>
                    <a:ext uri="{9D8B030D-6E8A-4147-A177-3AD203B41FA5}">
                      <a16:colId xmlns:a16="http://schemas.microsoft.com/office/drawing/2014/main" val="1181932598"/>
                    </a:ext>
                  </a:extLst>
                </a:gridCol>
              </a:tblGrid>
              <a:tr h="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fontAlgn="auto">
                        <a:lnSpc>
                          <a:spcPct val="90000"/>
                        </a:lnSpc>
                        <a:spcBef>
                          <a:spcPts val="0"/>
                        </a:spcBef>
                        <a:spcAft>
                          <a:spcPts val="200"/>
                        </a:spcAft>
                      </a:pPr>
                      <a:endParaRPr lang="en-US" sz="1400" b="1" dirty="0">
                        <a:solidFill>
                          <a:schemeClr val="tx1"/>
                        </a:solidFill>
                        <a:latin typeface="+mj-lt"/>
                        <a:ea typeface="MS Mincho"/>
                        <a:cs typeface="Times New Roman"/>
                      </a:endParaRPr>
                    </a:p>
                  </a:txBody>
                  <a:tcPr marL="0" marR="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Luspatercept </a:t>
                      </a:r>
                      <a:endParaRPr lang="en-US" sz="1400" b="1" kern="1200" dirty="0">
                        <a:solidFill>
                          <a:schemeClr val="bg1"/>
                        </a:solidFill>
                        <a:latin typeface="+mj-lt"/>
                        <a:ea typeface="MS Mincho"/>
                        <a:cs typeface="ArialMT"/>
                      </a:endParaRPr>
                    </a:p>
                  </a:txBody>
                  <a:tcPr marL="0" marR="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72A28"/>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Epoetin alfa </a:t>
                      </a:r>
                      <a:endParaRPr lang="en-US" sz="1400" b="1" kern="1200" dirty="0">
                        <a:solidFill>
                          <a:schemeClr val="bg1"/>
                        </a:solidFill>
                        <a:latin typeface="+mj-lt"/>
                        <a:ea typeface="MS Mincho"/>
                        <a:cs typeface="ArialMT"/>
                      </a:endParaRPr>
                    </a:p>
                  </a:txBody>
                  <a:tcPr marL="0" marR="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69F9F"/>
                    </a:solidFill>
                  </a:tcPr>
                </a:tc>
                <a:tc>
                  <a:txBody>
                    <a:bodyPr/>
                    <a:lstStyle/>
                    <a:p>
                      <a:pPr marL="0" marR="0" lvl="0" indent="0" algn="ctr" defTabSz="914400" rtl="0" eaLnBrk="1" fontAlgn="auto" latinLnBrk="0" hangingPunct="1">
                        <a:lnSpc>
                          <a:spcPct val="90000"/>
                        </a:lnSpc>
                        <a:spcBef>
                          <a:spcPts val="0"/>
                        </a:spcBef>
                        <a:spcAft>
                          <a:spcPts val="200"/>
                        </a:spcAft>
                        <a:buClrTx/>
                        <a:buSzTx/>
                        <a:buFontTx/>
                        <a:buNone/>
                        <a:tabLst/>
                        <a:defRPr/>
                      </a:pPr>
                      <a:r>
                        <a:rPr lang="en-US" sz="1400" b="1" kern="1200" dirty="0">
                          <a:solidFill>
                            <a:schemeClr val="tx1"/>
                          </a:solidFill>
                          <a:latin typeface="+mn-lt"/>
                          <a:ea typeface="MS Mincho"/>
                          <a:cs typeface="ArialMT"/>
                        </a:rPr>
                        <a:t>OR</a:t>
                      </a:r>
                      <a:r>
                        <a:rPr lang="en-US" sz="1400" b="1" kern="1200" baseline="30000" dirty="0">
                          <a:solidFill>
                            <a:schemeClr val="tx1"/>
                          </a:solidFill>
                          <a:latin typeface="+mn-lt"/>
                          <a:ea typeface="MS Mincho"/>
                          <a:cs typeface="ArialMT"/>
                        </a:rPr>
                        <a:t>a</a:t>
                      </a:r>
                      <a:r>
                        <a:rPr lang="en-US" sz="1400" b="1" kern="1200" dirty="0">
                          <a:solidFill>
                            <a:schemeClr val="tx1"/>
                          </a:solidFill>
                          <a:latin typeface="+mn-lt"/>
                          <a:ea typeface="MS Mincho"/>
                          <a:cs typeface="ArialMT"/>
                        </a:rPr>
                        <a:t>/HR</a:t>
                      </a:r>
                      <a:r>
                        <a:rPr lang="en-US" sz="1400" b="1" kern="1200" baseline="30000" dirty="0">
                          <a:solidFill>
                            <a:schemeClr val="tx1"/>
                          </a:solidFill>
                          <a:latin typeface="+mn-lt"/>
                          <a:ea typeface="MS Mincho"/>
                          <a:cs typeface="ArialMT"/>
                        </a:rPr>
                        <a:t>b</a:t>
                      </a:r>
                      <a:r>
                        <a:rPr lang="en-US" sz="1400" b="1" kern="1200" dirty="0">
                          <a:solidFill>
                            <a:schemeClr val="tx1"/>
                          </a:solidFill>
                          <a:latin typeface="+mn-lt"/>
                          <a:ea typeface="MS Mincho"/>
                          <a:cs typeface="ArialMT"/>
                        </a:rPr>
                        <a:t> (95% CI)</a:t>
                      </a:r>
                    </a:p>
                  </a:txBody>
                  <a:tcPr marL="0" marR="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extLst>
                  <a:ext uri="{0D108BD9-81ED-4DB2-BD59-A6C34878D82A}">
                    <a16:rowId xmlns:a16="http://schemas.microsoft.com/office/drawing/2014/main" val="2677856105"/>
                  </a:ext>
                </a:extLst>
              </a:tr>
              <a:tr h="210988">
                <a:tc>
                  <a:txBody>
                    <a:bodyPr/>
                    <a:lstStyle/>
                    <a:p>
                      <a:pPr marL="0" lvl="0" indent="-379260">
                        <a:lnSpc>
                          <a:spcPct val="90000"/>
                        </a:lnSpc>
                        <a:spcBef>
                          <a:spcPts val="0"/>
                        </a:spcBef>
                        <a:spcAft>
                          <a:spcPts val="200"/>
                        </a:spcAft>
                        <a:tabLst/>
                      </a:pPr>
                      <a:r>
                        <a:rPr lang="en-US" sz="1400" b="1" baseline="0" dirty="0">
                          <a:solidFill>
                            <a:schemeClr val="tx1"/>
                          </a:solidFill>
                          <a:latin typeface="+mn-lt"/>
                          <a:ea typeface="MS Mincho"/>
                          <a:cs typeface="ArialMT"/>
                        </a:rPr>
                        <a:t>RBC-TI </a:t>
                      </a:r>
                      <a:r>
                        <a:rPr lang="en-US" sz="1400" b="1" kern="1200" dirty="0">
                          <a:solidFill>
                            <a:schemeClr val="tx1"/>
                          </a:solidFill>
                          <a:latin typeface="+mn-lt"/>
                          <a:ea typeface="MS Mincho"/>
                          <a:cs typeface="ArialMT"/>
                        </a:rPr>
                        <a:t>≥ 12 weeks response rate, % (n/N)</a:t>
                      </a:r>
                      <a:endParaRPr lang="en-US" sz="1400" b="1" baseline="0" dirty="0">
                        <a:solidFill>
                          <a:schemeClr val="tx1"/>
                        </a:solidFill>
                        <a:latin typeface="+mn-lt"/>
                        <a:ea typeface="MS Mincho"/>
                        <a:cs typeface="ArialMT"/>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76.4 (139/182)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55.8 (101/181)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l" defTabSz="1218895" rtl="0" eaLnBrk="1" fontAlgn="auto" latinLnBrk="0" hangingPunct="1">
                        <a:lnSpc>
                          <a:spcPct val="100000"/>
                        </a:lnSpc>
                        <a:spcBef>
                          <a:spcPts val="0"/>
                        </a:spcBef>
                        <a:spcAft>
                          <a:spcPts val="0"/>
                        </a:spcAft>
                        <a:buClrTx/>
                        <a:buSzTx/>
                        <a:buFontTx/>
                        <a:buNone/>
                        <a:tabLst/>
                        <a:defRPr/>
                      </a:pPr>
                      <a:r>
                        <a:rPr lang="en-US" sz="1400" b="0" strike="noStrike" dirty="0">
                          <a:solidFill>
                            <a:schemeClr val="tx1"/>
                          </a:solidFill>
                          <a:effectLst/>
                          <a:latin typeface="+mn-lt"/>
                          <a:ea typeface="Times New Roman"/>
                          <a:cs typeface="Palatino Linotype"/>
                        </a:rPr>
                        <a:t> OR, 2.8 (1.7-4.5); </a:t>
                      </a:r>
                      <a:r>
                        <a:rPr lang="en-US" sz="1400" b="0" i="1" strike="noStrike" dirty="0">
                          <a:solidFill>
                            <a:schemeClr val="tx1"/>
                          </a:solidFill>
                          <a:effectLst/>
                          <a:latin typeface="+mn-lt"/>
                          <a:ea typeface="Times New Roman"/>
                          <a:cs typeface="Palatino Linotype"/>
                        </a:rPr>
                        <a:t>P </a:t>
                      </a:r>
                      <a:r>
                        <a:rPr lang="en-US" sz="1400" b="0" i="0" strike="noStrike" dirty="0">
                          <a:solidFill>
                            <a:schemeClr val="tx1"/>
                          </a:solidFill>
                          <a:effectLst/>
                          <a:latin typeface="+mn-lt"/>
                          <a:ea typeface="Times New Roman"/>
                          <a:cs typeface="Palatino Linotype"/>
                        </a:rPr>
                        <a:t>&lt; 0.0001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392990931"/>
                  </a:ext>
                </a:extLst>
              </a:tr>
              <a:tr h="211560">
                <a:tc>
                  <a:txBody>
                    <a:bodyPr/>
                    <a:lstStyle/>
                    <a:p>
                      <a:pPr marL="0" lvl="0" indent="-379260">
                        <a:lnSpc>
                          <a:spcPct val="90000"/>
                        </a:lnSpc>
                        <a:spcBef>
                          <a:spcPts val="0"/>
                        </a:spcBef>
                        <a:spcAft>
                          <a:spcPts val="200"/>
                        </a:spcAft>
                        <a:tabLst/>
                      </a:pPr>
                      <a:r>
                        <a:rPr lang="en-US" sz="1400" b="1" dirty="0">
                          <a:solidFill>
                            <a:schemeClr val="tx1"/>
                          </a:solidFill>
                          <a:latin typeface="+mn-lt"/>
                          <a:ea typeface="MS Mincho"/>
                          <a:cs typeface="ArialMT"/>
                        </a:rPr>
                        <a:t>Median (95% CI) duration,</a:t>
                      </a:r>
                      <a:r>
                        <a:rPr lang="en-US" sz="1400" b="1" baseline="30000" dirty="0">
                          <a:solidFill>
                            <a:schemeClr val="tx1"/>
                          </a:solidFill>
                          <a:latin typeface="+mn-lt"/>
                          <a:ea typeface="MS Mincho"/>
                          <a:cs typeface="ArialMT"/>
                        </a:rPr>
                        <a:t>c</a:t>
                      </a:r>
                      <a:r>
                        <a:rPr lang="en-US" sz="1400" b="1" dirty="0">
                          <a:solidFill>
                            <a:schemeClr val="tx1"/>
                          </a:solidFill>
                          <a:latin typeface="+mn-lt"/>
                          <a:ea typeface="MS Mincho"/>
                          <a:cs typeface="ArialMT"/>
                        </a:rPr>
                        <a:t> weeks</a:t>
                      </a:r>
                    </a:p>
                    <a:p>
                      <a:pPr marL="174625" lvl="0" indent="-3175">
                        <a:lnSpc>
                          <a:spcPct val="90000"/>
                        </a:lnSpc>
                        <a:spcBef>
                          <a:spcPts val="0"/>
                        </a:spcBef>
                        <a:spcAft>
                          <a:spcPts val="200"/>
                        </a:spcAft>
                        <a:tabLst/>
                      </a:pPr>
                      <a:r>
                        <a:rPr lang="en-US" sz="1400" b="0" dirty="0">
                          <a:solidFill>
                            <a:schemeClr val="tx1"/>
                          </a:solidFill>
                          <a:latin typeface="+mn-lt"/>
                          <a:ea typeface="MS Mincho"/>
                          <a:cs typeface="ArialMT"/>
                        </a:rPr>
                        <a:t>Duration of the longest RBC-TI ≥ 12-week period</a:t>
                      </a:r>
                      <a:r>
                        <a:rPr lang="en-US" sz="1400" b="0" baseline="30000" dirty="0">
                          <a:solidFill>
                            <a:schemeClr val="tx1"/>
                          </a:solidFill>
                          <a:latin typeface="+mn-lt"/>
                          <a:ea typeface="MS Mincho"/>
                          <a:cs typeface="ArialMT"/>
                        </a:rPr>
                        <a:t>d</a:t>
                      </a:r>
                      <a:endParaRPr lang="en-US" sz="1400" b="0" strike="noStrike" baseline="0" dirty="0">
                        <a:solidFill>
                          <a:schemeClr val="tx1"/>
                        </a:solidFill>
                        <a:latin typeface="+mn-lt"/>
                        <a:ea typeface="MS Mincho"/>
                        <a:cs typeface="ArialMT"/>
                      </a:endParaRPr>
                    </a:p>
                    <a:p>
                      <a:pPr marL="168275" lvl="0" indent="0">
                        <a:lnSpc>
                          <a:spcPct val="90000"/>
                        </a:lnSpc>
                        <a:spcBef>
                          <a:spcPts val="0"/>
                        </a:spcBef>
                        <a:spcAft>
                          <a:spcPts val="200"/>
                        </a:spcAft>
                        <a:tabLst/>
                      </a:pPr>
                      <a:r>
                        <a:rPr lang="en-US" sz="1400" b="0" strike="noStrike" baseline="0" dirty="0">
                          <a:solidFill>
                            <a:schemeClr val="tx1"/>
                          </a:solidFill>
                          <a:latin typeface="+mn-lt"/>
                          <a:ea typeface="MS Mincho"/>
                          <a:cs typeface="ArialMT"/>
                        </a:rPr>
                        <a:t>Cumulative duration of </a:t>
                      </a:r>
                      <a:r>
                        <a:rPr lang="en-US" sz="1400" b="0" dirty="0">
                          <a:solidFill>
                            <a:schemeClr val="tx1"/>
                          </a:solidFill>
                          <a:latin typeface="+mn-lt"/>
                          <a:ea typeface="MS Mincho"/>
                          <a:cs typeface="ArialMT"/>
                        </a:rPr>
                        <a:t>RBC-TI ≥ 12 weeks</a:t>
                      </a:r>
                      <a:r>
                        <a:rPr lang="en-US" sz="1400" b="0" baseline="30000" dirty="0">
                          <a:solidFill>
                            <a:schemeClr val="tx1"/>
                          </a:solidFill>
                          <a:latin typeface="+mn-lt"/>
                          <a:ea typeface="MS Mincho"/>
                          <a:cs typeface="ArialMT"/>
                        </a:rPr>
                        <a:t>e</a:t>
                      </a:r>
                      <a:r>
                        <a:rPr lang="en-US" sz="1400" b="0" strike="noStrike" baseline="30000" dirty="0">
                          <a:solidFill>
                            <a:schemeClr val="tx1"/>
                          </a:solidFill>
                          <a:latin typeface="+mn-lt"/>
                          <a:ea typeface="MS Mincho"/>
                          <a:cs typeface="ArialMT"/>
                        </a:rPr>
                        <a:t>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endParaRPr lang="en-US" sz="1400" b="0" dirty="0">
                        <a:solidFill>
                          <a:schemeClr val="tx1"/>
                        </a:solidFill>
                        <a:effectLst/>
                        <a:latin typeface="+mn-lt"/>
                        <a:ea typeface="Times New Roman"/>
                        <a:cs typeface="Palatino Linotype"/>
                      </a:endParaRPr>
                    </a:p>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126.6 (81.0-154.1)</a:t>
                      </a:r>
                    </a:p>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150.0 (119.6-256.0)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endParaRPr lang="en-US" sz="1400" b="0" dirty="0">
                        <a:solidFill>
                          <a:schemeClr val="tx1"/>
                        </a:solidFill>
                        <a:effectLst/>
                        <a:latin typeface="+mn-lt"/>
                        <a:ea typeface="Times New Roman"/>
                        <a:cs typeface="Palatino Linotype"/>
                      </a:endParaRPr>
                    </a:p>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86.7 (55.9-105.9)</a:t>
                      </a:r>
                    </a:p>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95.1 (74.9-180.1)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endParaRPr lang="en-US" sz="1400" b="0" dirty="0">
                        <a:solidFill>
                          <a:schemeClr val="tx1"/>
                        </a:solidFill>
                        <a:effectLst/>
                        <a:latin typeface="+mn-lt"/>
                        <a:ea typeface="Times New Roman"/>
                        <a:cs typeface="Palatino Linotype"/>
                      </a:endParaRPr>
                    </a:p>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HR, 0.632 (0.434-0.919); </a:t>
                      </a:r>
                      <a:r>
                        <a:rPr lang="en-US" sz="1400" b="0" i="1" strike="noStrike" dirty="0">
                          <a:solidFill>
                            <a:schemeClr val="tx1"/>
                          </a:solidFill>
                          <a:effectLst/>
                          <a:latin typeface="+mn-lt"/>
                          <a:ea typeface="Times New Roman"/>
                          <a:cs typeface="Palatino Linotype"/>
                        </a:rPr>
                        <a:t>P </a:t>
                      </a:r>
                      <a:r>
                        <a:rPr lang="en-US" sz="1400" b="0" i="0" strike="noStrike" dirty="0">
                          <a:solidFill>
                            <a:schemeClr val="tx1"/>
                          </a:solidFill>
                          <a:effectLst/>
                          <a:latin typeface="+mn-lt"/>
                          <a:ea typeface="Times New Roman"/>
                          <a:cs typeface="Palatino Linotype"/>
                        </a:rPr>
                        <a:t>= 0.0156</a:t>
                      </a:r>
                    </a:p>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HR, 0.523 (0.353-0.777); </a:t>
                      </a:r>
                      <a:r>
                        <a:rPr lang="en-US" sz="1400" b="0" i="1" strike="noStrike" dirty="0">
                          <a:solidFill>
                            <a:schemeClr val="tx1"/>
                          </a:solidFill>
                          <a:effectLst/>
                          <a:latin typeface="+mn-lt"/>
                          <a:ea typeface="Times New Roman"/>
                          <a:cs typeface="Palatino Linotype"/>
                        </a:rPr>
                        <a:t>P </a:t>
                      </a:r>
                      <a:r>
                        <a:rPr lang="en-US" sz="1400" b="0" i="0" strike="noStrike" dirty="0">
                          <a:solidFill>
                            <a:schemeClr val="tx1"/>
                          </a:solidFill>
                          <a:effectLst/>
                          <a:latin typeface="+mn-lt"/>
                          <a:ea typeface="Times New Roman"/>
                          <a:cs typeface="Palatino Linotype"/>
                        </a:rPr>
                        <a:t>= 0.0011</a:t>
                      </a:r>
                      <a:endParaRPr lang="en-US" sz="1400" b="0" strike="sngStrike" dirty="0">
                        <a:solidFill>
                          <a:srgbClr val="FF0000"/>
                        </a:solidFill>
                        <a:effectLst/>
                        <a:latin typeface="+mn-lt"/>
                        <a:ea typeface="Times New Roman"/>
                        <a:cs typeface="Palatino Linotype"/>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904683929"/>
                  </a:ext>
                </a:extLst>
              </a:tr>
            </a:tbl>
          </a:graphicData>
        </a:graphic>
      </p:graphicFrame>
      <p:graphicFrame>
        <p:nvGraphicFramePr>
          <p:cNvPr id="10" name="Content Placeholder 25">
            <a:extLst>
              <a:ext uri="{FF2B5EF4-FFF2-40B4-BE49-F238E27FC236}">
                <a16:creationId xmlns:a16="http://schemas.microsoft.com/office/drawing/2014/main" id="{1A127229-57A6-156B-6BFF-3F87EFB4B4BB}"/>
              </a:ext>
            </a:extLst>
          </p:cNvPr>
          <p:cNvGraphicFramePr>
            <a:graphicFrameLocks/>
          </p:cNvGraphicFramePr>
          <p:nvPr>
            <p:extLst>
              <p:ext uri="{D42A27DB-BD31-4B8C-83A1-F6EECF244321}">
                <p14:modId xmlns:p14="http://schemas.microsoft.com/office/powerpoint/2010/main" val="2964094110"/>
              </p:ext>
            </p:extLst>
          </p:nvPr>
        </p:nvGraphicFramePr>
        <p:xfrm>
          <a:off x="524256" y="2443223"/>
          <a:ext cx="10502519" cy="2881313"/>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474C3D4B-3FCD-99EC-3035-AC43FB359EC3}"/>
              </a:ext>
            </a:extLst>
          </p:cNvPr>
          <p:cNvSpPr txBox="1"/>
          <p:nvPr/>
        </p:nvSpPr>
        <p:spPr>
          <a:xfrm>
            <a:off x="1814988" y="2255714"/>
            <a:ext cx="8822899" cy="523220"/>
          </a:xfrm>
          <a:prstGeom prst="rect">
            <a:avLst/>
          </a:prstGeom>
          <a:noFill/>
        </p:spPr>
        <p:txBody>
          <a:bodyPr wrap="square">
            <a:spAutoFit/>
          </a:bodyPr>
          <a:lstStyle/>
          <a:p>
            <a:pPr algn="ctr"/>
            <a:r>
              <a:rPr lang="en-US" sz="1400" b="1" dirty="0"/>
              <a:t>Cumulative duration of </a:t>
            </a:r>
          </a:p>
          <a:p>
            <a:pPr algn="ctr"/>
            <a:r>
              <a:rPr lang="en-US" sz="1400" b="1" dirty="0"/>
              <a:t>RBC-TI ≥ 12 weeks</a:t>
            </a:r>
            <a:r>
              <a:rPr lang="en-US" sz="1400" b="1" kern="1200" dirty="0">
                <a:solidFill>
                  <a:schemeClr val="tx1"/>
                </a:solidFill>
                <a:latin typeface="+mn-lt"/>
                <a:ea typeface="MS Mincho"/>
                <a:cs typeface="ArialMT"/>
              </a:rPr>
              <a:t> (</a:t>
            </a:r>
            <a:r>
              <a:rPr lang="en-US" sz="1400" b="1" kern="1200" dirty="0">
                <a:latin typeface="+mn-lt"/>
                <a:ea typeface="MS Mincho"/>
                <a:cs typeface="ArialMT"/>
              </a:rPr>
              <a:t>ITT population</a:t>
            </a:r>
            <a:r>
              <a:rPr lang="en-US" sz="1400" b="1" kern="1200" dirty="0">
                <a:solidFill>
                  <a:schemeClr val="tx1"/>
                </a:solidFill>
                <a:latin typeface="+mn-lt"/>
                <a:ea typeface="MS Mincho"/>
                <a:cs typeface="ArialMT"/>
              </a:rPr>
              <a:t>)</a:t>
            </a:r>
            <a:r>
              <a:rPr lang="en-US" sz="1400" b="1" kern="1200" baseline="30000" dirty="0">
                <a:solidFill>
                  <a:schemeClr val="tx1"/>
                </a:solidFill>
                <a:latin typeface="+mn-lt"/>
                <a:ea typeface="MS Mincho"/>
                <a:cs typeface="ArialMT"/>
              </a:rPr>
              <a:t>e</a:t>
            </a:r>
            <a:endParaRPr lang="en-US" sz="1400" b="1" baseline="30000" dirty="0"/>
          </a:p>
        </p:txBody>
      </p:sp>
      <p:sp>
        <p:nvSpPr>
          <p:cNvPr id="14" name="TextBox 13">
            <a:extLst>
              <a:ext uri="{FF2B5EF4-FFF2-40B4-BE49-F238E27FC236}">
                <a16:creationId xmlns:a16="http://schemas.microsoft.com/office/drawing/2014/main" id="{62CD2155-30E7-5BD2-68C2-94EB3EB46B81}"/>
              </a:ext>
            </a:extLst>
          </p:cNvPr>
          <p:cNvSpPr txBox="1"/>
          <p:nvPr/>
        </p:nvSpPr>
        <p:spPr>
          <a:xfrm>
            <a:off x="6213774"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31</a:t>
            </a:r>
          </a:p>
          <a:p>
            <a:pPr algn="ctr"/>
            <a:r>
              <a:rPr lang="en-US" sz="800" b="1" dirty="0">
                <a:solidFill>
                  <a:srgbClr val="A69F9F"/>
                </a:solidFill>
              </a:rPr>
              <a:t>17</a:t>
            </a:r>
            <a:endParaRPr lang="en-US" sz="1000" b="1" dirty="0">
              <a:solidFill>
                <a:srgbClr val="A69F9F"/>
              </a:solidFill>
            </a:endParaRPr>
          </a:p>
        </p:txBody>
      </p:sp>
      <p:sp>
        <p:nvSpPr>
          <p:cNvPr id="15" name="TextBox 14">
            <a:extLst>
              <a:ext uri="{FF2B5EF4-FFF2-40B4-BE49-F238E27FC236}">
                <a16:creationId xmlns:a16="http://schemas.microsoft.com/office/drawing/2014/main" id="{435300F3-9834-80F5-FB1B-FB06B0278628}"/>
              </a:ext>
            </a:extLst>
          </p:cNvPr>
          <p:cNvSpPr txBox="1"/>
          <p:nvPr/>
        </p:nvSpPr>
        <p:spPr>
          <a:xfrm>
            <a:off x="81861" y="5178783"/>
            <a:ext cx="1595929" cy="369332"/>
          </a:xfrm>
          <a:prstGeom prst="rect">
            <a:avLst/>
          </a:prstGeom>
          <a:noFill/>
        </p:spPr>
        <p:txBody>
          <a:bodyPr wrap="square" lIns="0" tIns="0" rIns="0" bIns="0" rtlCol="0" anchor="b">
            <a:noAutofit/>
          </a:bodyPr>
          <a:lstStyle/>
          <a:p>
            <a:pPr algn="r">
              <a:spcAft>
                <a:spcPts val="200"/>
              </a:spcAft>
            </a:pPr>
            <a:r>
              <a:rPr lang="en-US" sz="800" b="1" dirty="0"/>
              <a:t>No. at risk</a:t>
            </a:r>
          </a:p>
          <a:p>
            <a:pPr algn="r"/>
            <a:r>
              <a:rPr lang="en-US" sz="800" b="1" dirty="0">
                <a:solidFill>
                  <a:srgbClr val="772A28"/>
                </a:solidFill>
              </a:rPr>
              <a:t>Luspatercept</a:t>
            </a:r>
          </a:p>
          <a:p>
            <a:pPr algn="r"/>
            <a:r>
              <a:rPr lang="en-US" sz="800" b="1" dirty="0">
                <a:solidFill>
                  <a:srgbClr val="A69F9F"/>
                </a:solidFill>
              </a:rPr>
              <a:t>Epoetin alfa</a:t>
            </a:r>
            <a:endParaRPr lang="en-US" sz="1000" b="1" dirty="0">
              <a:solidFill>
                <a:srgbClr val="A69F9F"/>
              </a:solidFill>
            </a:endParaRPr>
          </a:p>
        </p:txBody>
      </p:sp>
      <p:sp>
        <p:nvSpPr>
          <p:cNvPr id="16" name="TextBox 15">
            <a:extLst>
              <a:ext uri="{FF2B5EF4-FFF2-40B4-BE49-F238E27FC236}">
                <a16:creationId xmlns:a16="http://schemas.microsoft.com/office/drawing/2014/main" id="{B08AEB81-141C-ADFB-003E-31C8561EDF74}"/>
              </a:ext>
            </a:extLst>
          </p:cNvPr>
          <p:cNvSpPr txBox="1"/>
          <p:nvPr/>
        </p:nvSpPr>
        <p:spPr>
          <a:xfrm>
            <a:off x="1505312"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139</a:t>
            </a:r>
          </a:p>
          <a:p>
            <a:pPr algn="ctr"/>
            <a:r>
              <a:rPr lang="en-US" sz="800" b="1" dirty="0">
                <a:solidFill>
                  <a:srgbClr val="A69F9F"/>
                </a:solidFill>
              </a:rPr>
              <a:t>101</a:t>
            </a:r>
            <a:endParaRPr lang="en-US" sz="1000" b="1" dirty="0">
              <a:solidFill>
                <a:srgbClr val="A69F9F"/>
              </a:solidFill>
            </a:endParaRPr>
          </a:p>
        </p:txBody>
      </p:sp>
      <p:sp>
        <p:nvSpPr>
          <p:cNvPr id="17" name="TextBox 16">
            <a:extLst>
              <a:ext uri="{FF2B5EF4-FFF2-40B4-BE49-F238E27FC236}">
                <a16:creationId xmlns:a16="http://schemas.microsoft.com/office/drawing/2014/main" id="{BCEA60FB-ACA3-2729-1B12-67D39A16182A}"/>
              </a:ext>
            </a:extLst>
          </p:cNvPr>
          <p:cNvSpPr txBox="1"/>
          <p:nvPr/>
        </p:nvSpPr>
        <p:spPr>
          <a:xfrm>
            <a:off x="1791860" y="5180235"/>
            <a:ext cx="639843" cy="369332"/>
          </a:xfrm>
          <a:prstGeom prst="rect">
            <a:avLst/>
          </a:prstGeom>
          <a:noFill/>
        </p:spPr>
        <p:txBody>
          <a:bodyPr wrap="square" lIns="0" tIns="0" rIns="0" bIns="0" rtlCol="0" anchor="b">
            <a:noAutofit/>
          </a:bodyPr>
          <a:lstStyle/>
          <a:p>
            <a:pPr algn="ctr"/>
            <a:r>
              <a:rPr lang="en-US" sz="800" b="1" dirty="0">
                <a:solidFill>
                  <a:srgbClr val="772A28"/>
                </a:solidFill>
              </a:rPr>
              <a:t>139</a:t>
            </a:r>
          </a:p>
          <a:p>
            <a:pPr algn="ctr"/>
            <a:r>
              <a:rPr lang="en-US" sz="800" b="1" dirty="0">
                <a:solidFill>
                  <a:srgbClr val="A69F9F"/>
                </a:solidFill>
              </a:rPr>
              <a:t>101</a:t>
            </a:r>
            <a:endParaRPr lang="en-US" sz="1000" b="1" dirty="0">
              <a:solidFill>
                <a:srgbClr val="A69F9F"/>
              </a:solidFill>
            </a:endParaRPr>
          </a:p>
        </p:txBody>
      </p:sp>
      <p:sp>
        <p:nvSpPr>
          <p:cNvPr id="18" name="TextBox 17">
            <a:extLst>
              <a:ext uri="{FF2B5EF4-FFF2-40B4-BE49-F238E27FC236}">
                <a16:creationId xmlns:a16="http://schemas.microsoft.com/office/drawing/2014/main" id="{91199CE2-9340-AEDD-0F25-F729C42182F3}"/>
              </a:ext>
            </a:extLst>
          </p:cNvPr>
          <p:cNvSpPr txBox="1"/>
          <p:nvPr/>
        </p:nvSpPr>
        <p:spPr>
          <a:xfrm>
            <a:off x="2086613"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128</a:t>
            </a:r>
          </a:p>
          <a:p>
            <a:pPr algn="ctr"/>
            <a:r>
              <a:rPr lang="en-US" sz="800" b="1" dirty="0">
                <a:solidFill>
                  <a:srgbClr val="A69F9F"/>
                </a:solidFill>
              </a:rPr>
              <a:t>86</a:t>
            </a:r>
            <a:endParaRPr lang="en-US" sz="1000" b="1" dirty="0">
              <a:solidFill>
                <a:srgbClr val="A69F9F"/>
              </a:solidFill>
            </a:endParaRPr>
          </a:p>
        </p:txBody>
      </p:sp>
      <p:sp>
        <p:nvSpPr>
          <p:cNvPr id="19" name="TextBox 18">
            <a:extLst>
              <a:ext uri="{FF2B5EF4-FFF2-40B4-BE49-F238E27FC236}">
                <a16:creationId xmlns:a16="http://schemas.microsoft.com/office/drawing/2014/main" id="{DECBB7FA-313F-9F05-DE14-7F74FDD509DB}"/>
              </a:ext>
            </a:extLst>
          </p:cNvPr>
          <p:cNvSpPr txBox="1"/>
          <p:nvPr/>
        </p:nvSpPr>
        <p:spPr>
          <a:xfrm>
            <a:off x="2376470"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112</a:t>
            </a:r>
          </a:p>
          <a:p>
            <a:pPr algn="ctr"/>
            <a:r>
              <a:rPr lang="en-US" sz="800" b="1" dirty="0">
                <a:solidFill>
                  <a:srgbClr val="A69F9F"/>
                </a:solidFill>
              </a:rPr>
              <a:t>76</a:t>
            </a:r>
            <a:endParaRPr lang="en-US" sz="1000" b="1" dirty="0">
              <a:solidFill>
                <a:srgbClr val="A69F9F"/>
              </a:solidFill>
            </a:endParaRPr>
          </a:p>
        </p:txBody>
      </p:sp>
      <p:sp>
        <p:nvSpPr>
          <p:cNvPr id="20" name="TextBox 19">
            <a:extLst>
              <a:ext uri="{FF2B5EF4-FFF2-40B4-BE49-F238E27FC236}">
                <a16:creationId xmlns:a16="http://schemas.microsoft.com/office/drawing/2014/main" id="{1DFE7EC7-E557-7FF9-60B7-39D470F95F6C}"/>
              </a:ext>
            </a:extLst>
          </p:cNvPr>
          <p:cNvSpPr txBox="1"/>
          <p:nvPr/>
        </p:nvSpPr>
        <p:spPr>
          <a:xfrm>
            <a:off x="2673760"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101</a:t>
            </a:r>
          </a:p>
          <a:p>
            <a:pPr algn="ctr"/>
            <a:r>
              <a:rPr lang="en-US" sz="800" b="1" dirty="0">
                <a:solidFill>
                  <a:srgbClr val="A69F9F"/>
                </a:solidFill>
              </a:rPr>
              <a:t>66</a:t>
            </a:r>
            <a:endParaRPr lang="en-US" sz="1000" b="1" dirty="0">
              <a:solidFill>
                <a:srgbClr val="A69F9F"/>
              </a:solidFill>
            </a:endParaRPr>
          </a:p>
        </p:txBody>
      </p:sp>
      <p:sp>
        <p:nvSpPr>
          <p:cNvPr id="21" name="TextBox 20">
            <a:extLst>
              <a:ext uri="{FF2B5EF4-FFF2-40B4-BE49-F238E27FC236}">
                <a16:creationId xmlns:a16="http://schemas.microsoft.com/office/drawing/2014/main" id="{2E14FE56-83FE-6ACF-74FE-6959BA0046DA}"/>
              </a:ext>
            </a:extLst>
          </p:cNvPr>
          <p:cNvSpPr txBox="1"/>
          <p:nvPr/>
        </p:nvSpPr>
        <p:spPr>
          <a:xfrm>
            <a:off x="2969664"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93</a:t>
            </a:r>
          </a:p>
          <a:p>
            <a:pPr algn="ctr"/>
            <a:r>
              <a:rPr lang="en-US" sz="800" b="1" dirty="0">
                <a:solidFill>
                  <a:srgbClr val="A69F9F"/>
                </a:solidFill>
              </a:rPr>
              <a:t>57</a:t>
            </a:r>
            <a:endParaRPr lang="en-US" sz="1000" b="1" dirty="0">
              <a:solidFill>
                <a:srgbClr val="A69F9F"/>
              </a:solidFill>
            </a:endParaRPr>
          </a:p>
        </p:txBody>
      </p:sp>
      <p:sp>
        <p:nvSpPr>
          <p:cNvPr id="22" name="TextBox 21">
            <a:extLst>
              <a:ext uri="{FF2B5EF4-FFF2-40B4-BE49-F238E27FC236}">
                <a16:creationId xmlns:a16="http://schemas.microsoft.com/office/drawing/2014/main" id="{141F96D7-6094-081A-3F4E-8A32B9E75145}"/>
              </a:ext>
            </a:extLst>
          </p:cNvPr>
          <p:cNvSpPr txBox="1"/>
          <p:nvPr/>
        </p:nvSpPr>
        <p:spPr>
          <a:xfrm>
            <a:off x="3261970"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89</a:t>
            </a:r>
          </a:p>
          <a:p>
            <a:pPr algn="ctr"/>
            <a:r>
              <a:rPr lang="en-US" sz="800" b="1" dirty="0">
                <a:solidFill>
                  <a:srgbClr val="A69F9F"/>
                </a:solidFill>
              </a:rPr>
              <a:t>52</a:t>
            </a:r>
            <a:endParaRPr lang="en-US" sz="1000" b="1" dirty="0">
              <a:solidFill>
                <a:srgbClr val="A69F9F"/>
              </a:solidFill>
            </a:endParaRPr>
          </a:p>
        </p:txBody>
      </p:sp>
      <p:sp>
        <p:nvSpPr>
          <p:cNvPr id="23" name="TextBox 22">
            <a:extLst>
              <a:ext uri="{FF2B5EF4-FFF2-40B4-BE49-F238E27FC236}">
                <a16:creationId xmlns:a16="http://schemas.microsoft.com/office/drawing/2014/main" id="{B353D971-390F-10E9-3D52-0D1EDF21BEFA}"/>
              </a:ext>
            </a:extLst>
          </p:cNvPr>
          <p:cNvSpPr txBox="1"/>
          <p:nvPr/>
        </p:nvSpPr>
        <p:spPr>
          <a:xfrm>
            <a:off x="3560646"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83</a:t>
            </a:r>
          </a:p>
          <a:p>
            <a:pPr algn="ctr"/>
            <a:r>
              <a:rPr lang="en-US" sz="800" b="1" dirty="0">
                <a:solidFill>
                  <a:srgbClr val="A69F9F"/>
                </a:solidFill>
              </a:rPr>
              <a:t>46</a:t>
            </a:r>
            <a:endParaRPr lang="en-US" sz="1000" b="1" dirty="0">
              <a:solidFill>
                <a:srgbClr val="A69F9F"/>
              </a:solidFill>
            </a:endParaRPr>
          </a:p>
        </p:txBody>
      </p:sp>
      <p:sp>
        <p:nvSpPr>
          <p:cNvPr id="24" name="TextBox 23">
            <a:extLst>
              <a:ext uri="{FF2B5EF4-FFF2-40B4-BE49-F238E27FC236}">
                <a16:creationId xmlns:a16="http://schemas.microsoft.com/office/drawing/2014/main" id="{C497F1EC-FEB5-C811-723E-B39FD7F6284F}"/>
              </a:ext>
            </a:extLst>
          </p:cNvPr>
          <p:cNvSpPr txBox="1"/>
          <p:nvPr/>
        </p:nvSpPr>
        <p:spPr>
          <a:xfrm>
            <a:off x="3851565"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78</a:t>
            </a:r>
          </a:p>
          <a:p>
            <a:pPr algn="ctr"/>
            <a:r>
              <a:rPr lang="en-US" sz="800" b="1" dirty="0">
                <a:solidFill>
                  <a:srgbClr val="A69F9F"/>
                </a:solidFill>
              </a:rPr>
              <a:t>39</a:t>
            </a:r>
            <a:endParaRPr lang="en-US" sz="1000" b="1" dirty="0">
              <a:solidFill>
                <a:srgbClr val="A69F9F"/>
              </a:solidFill>
            </a:endParaRPr>
          </a:p>
        </p:txBody>
      </p:sp>
      <p:sp>
        <p:nvSpPr>
          <p:cNvPr id="25" name="TextBox 24">
            <a:extLst>
              <a:ext uri="{FF2B5EF4-FFF2-40B4-BE49-F238E27FC236}">
                <a16:creationId xmlns:a16="http://schemas.microsoft.com/office/drawing/2014/main" id="{AC8DFB60-85C1-69F0-6D72-EFD9695A97A7}"/>
              </a:ext>
            </a:extLst>
          </p:cNvPr>
          <p:cNvSpPr txBox="1"/>
          <p:nvPr/>
        </p:nvSpPr>
        <p:spPr>
          <a:xfrm>
            <a:off x="4141702"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72</a:t>
            </a:r>
          </a:p>
          <a:p>
            <a:pPr algn="ctr"/>
            <a:r>
              <a:rPr lang="en-US" sz="800" b="1" dirty="0">
                <a:solidFill>
                  <a:srgbClr val="A69F9F"/>
                </a:solidFill>
              </a:rPr>
              <a:t>36</a:t>
            </a:r>
            <a:endParaRPr lang="en-US" sz="1000" b="1" dirty="0">
              <a:solidFill>
                <a:srgbClr val="A69F9F"/>
              </a:solidFill>
            </a:endParaRPr>
          </a:p>
        </p:txBody>
      </p:sp>
      <p:sp>
        <p:nvSpPr>
          <p:cNvPr id="26" name="TextBox 25">
            <a:extLst>
              <a:ext uri="{FF2B5EF4-FFF2-40B4-BE49-F238E27FC236}">
                <a16:creationId xmlns:a16="http://schemas.microsoft.com/office/drawing/2014/main" id="{6B91306B-F7C5-EE08-ED07-29EF884D6409}"/>
              </a:ext>
            </a:extLst>
          </p:cNvPr>
          <p:cNvSpPr txBox="1"/>
          <p:nvPr/>
        </p:nvSpPr>
        <p:spPr>
          <a:xfrm>
            <a:off x="4440607"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64</a:t>
            </a:r>
          </a:p>
          <a:p>
            <a:pPr algn="ctr"/>
            <a:r>
              <a:rPr lang="en-US" sz="800" b="1" dirty="0">
                <a:solidFill>
                  <a:srgbClr val="A69F9F"/>
                </a:solidFill>
              </a:rPr>
              <a:t>32</a:t>
            </a:r>
            <a:endParaRPr lang="en-US" sz="1000" b="1" dirty="0">
              <a:solidFill>
                <a:srgbClr val="A69F9F"/>
              </a:solidFill>
            </a:endParaRPr>
          </a:p>
        </p:txBody>
      </p:sp>
      <p:sp>
        <p:nvSpPr>
          <p:cNvPr id="27" name="TextBox 26">
            <a:extLst>
              <a:ext uri="{FF2B5EF4-FFF2-40B4-BE49-F238E27FC236}">
                <a16:creationId xmlns:a16="http://schemas.microsoft.com/office/drawing/2014/main" id="{A570945F-B88B-5B67-3122-940DE85868BC}"/>
              </a:ext>
            </a:extLst>
          </p:cNvPr>
          <p:cNvSpPr txBox="1"/>
          <p:nvPr/>
        </p:nvSpPr>
        <p:spPr>
          <a:xfrm>
            <a:off x="4731297"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62</a:t>
            </a:r>
          </a:p>
          <a:p>
            <a:pPr algn="ctr"/>
            <a:r>
              <a:rPr lang="en-US" sz="800" b="1" dirty="0">
                <a:solidFill>
                  <a:srgbClr val="A69F9F"/>
                </a:solidFill>
              </a:rPr>
              <a:t>28</a:t>
            </a:r>
            <a:endParaRPr lang="en-US" sz="1000" b="1" dirty="0">
              <a:solidFill>
                <a:srgbClr val="A69F9F"/>
              </a:solidFill>
            </a:endParaRPr>
          </a:p>
        </p:txBody>
      </p:sp>
      <p:sp>
        <p:nvSpPr>
          <p:cNvPr id="28" name="TextBox 27">
            <a:extLst>
              <a:ext uri="{FF2B5EF4-FFF2-40B4-BE49-F238E27FC236}">
                <a16:creationId xmlns:a16="http://schemas.microsoft.com/office/drawing/2014/main" id="{77421084-3965-0522-30F3-9DD2AB7E7AB9}"/>
              </a:ext>
            </a:extLst>
          </p:cNvPr>
          <p:cNvSpPr txBox="1"/>
          <p:nvPr/>
        </p:nvSpPr>
        <p:spPr>
          <a:xfrm>
            <a:off x="5023604"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55</a:t>
            </a:r>
          </a:p>
          <a:p>
            <a:pPr algn="ctr"/>
            <a:r>
              <a:rPr lang="en-US" sz="800" b="1" dirty="0">
                <a:solidFill>
                  <a:srgbClr val="A69F9F"/>
                </a:solidFill>
              </a:rPr>
              <a:t>27</a:t>
            </a:r>
            <a:endParaRPr lang="en-US" sz="1000" b="1" dirty="0">
              <a:solidFill>
                <a:srgbClr val="A69F9F"/>
              </a:solidFill>
            </a:endParaRPr>
          </a:p>
        </p:txBody>
      </p:sp>
      <p:sp>
        <p:nvSpPr>
          <p:cNvPr id="29" name="TextBox 28">
            <a:extLst>
              <a:ext uri="{FF2B5EF4-FFF2-40B4-BE49-F238E27FC236}">
                <a16:creationId xmlns:a16="http://schemas.microsoft.com/office/drawing/2014/main" id="{9BD5B7FA-B17C-7F49-DB19-AD7063B3D0DE}"/>
              </a:ext>
            </a:extLst>
          </p:cNvPr>
          <p:cNvSpPr txBox="1"/>
          <p:nvPr/>
        </p:nvSpPr>
        <p:spPr>
          <a:xfrm>
            <a:off x="5625041"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42</a:t>
            </a:r>
          </a:p>
          <a:p>
            <a:pPr algn="ctr"/>
            <a:r>
              <a:rPr lang="en-US" sz="800" b="1" dirty="0">
                <a:solidFill>
                  <a:srgbClr val="A69F9F"/>
                </a:solidFill>
              </a:rPr>
              <a:t>20</a:t>
            </a:r>
            <a:endParaRPr lang="en-US" sz="1000" b="1" dirty="0">
              <a:solidFill>
                <a:srgbClr val="A69F9F"/>
              </a:solidFill>
            </a:endParaRPr>
          </a:p>
        </p:txBody>
      </p:sp>
      <p:sp>
        <p:nvSpPr>
          <p:cNvPr id="30" name="TextBox 29">
            <a:extLst>
              <a:ext uri="{FF2B5EF4-FFF2-40B4-BE49-F238E27FC236}">
                <a16:creationId xmlns:a16="http://schemas.microsoft.com/office/drawing/2014/main" id="{200D030C-3F05-D4CA-6CF9-21D700C5D35B}"/>
              </a:ext>
            </a:extLst>
          </p:cNvPr>
          <p:cNvSpPr txBox="1"/>
          <p:nvPr/>
        </p:nvSpPr>
        <p:spPr>
          <a:xfrm>
            <a:off x="5911589"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33</a:t>
            </a:r>
          </a:p>
          <a:p>
            <a:pPr algn="ctr"/>
            <a:r>
              <a:rPr lang="en-US" sz="800" b="1" dirty="0">
                <a:solidFill>
                  <a:srgbClr val="A69F9F"/>
                </a:solidFill>
              </a:rPr>
              <a:t>17</a:t>
            </a:r>
            <a:endParaRPr lang="en-US" sz="1000" b="1" dirty="0">
              <a:solidFill>
                <a:srgbClr val="A69F9F"/>
              </a:solidFill>
            </a:endParaRPr>
          </a:p>
        </p:txBody>
      </p:sp>
      <p:sp>
        <p:nvSpPr>
          <p:cNvPr id="31" name="TextBox 30">
            <a:extLst>
              <a:ext uri="{FF2B5EF4-FFF2-40B4-BE49-F238E27FC236}">
                <a16:creationId xmlns:a16="http://schemas.microsoft.com/office/drawing/2014/main" id="{2F225596-D419-2BC4-908C-10407B0EE022}"/>
              </a:ext>
            </a:extLst>
          </p:cNvPr>
          <p:cNvSpPr txBox="1"/>
          <p:nvPr/>
        </p:nvSpPr>
        <p:spPr>
          <a:xfrm>
            <a:off x="6503632"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28</a:t>
            </a:r>
          </a:p>
          <a:p>
            <a:pPr algn="ctr"/>
            <a:r>
              <a:rPr lang="en-US" sz="800" b="1" dirty="0">
                <a:solidFill>
                  <a:srgbClr val="A69F9F"/>
                </a:solidFill>
              </a:rPr>
              <a:t>15</a:t>
            </a:r>
            <a:endParaRPr lang="en-US" sz="1000" b="1" dirty="0">
              <a:solidFill>
                <a:srgbClr val="A69F9F"/>
              </a:solidFill>
            </a:endParaRPr>
          </a:p>
        </p:txBody>
      </p:sp>
      <p:sp>
        <p:nvSpPr>
          <p:cNvPr id="32" name="TextBox 31">
            <a:extLst>
              <a:ext uri="{FF2B5EF4-FFF2-40B4-BE49-F238E27FC236}">
                <a16:creationId xmlns:a16="http://schemas.microsoft.com/office/drawing/2014/main" id="{A27DB4D2-3BAD-1696-AF35-60D85E24490A}"/>
              </a:ext>
            </a:extLst>
          </p:cNvPr>
          <p:cNvSpPr txBox="1"/>
          <p:nvPr/>
        </p:nvSpPr>
        <p:spPr>
          <a:xfrm>
            <a:off x="6800369"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24</a:t>
            </a:r>
          </a:p>
          <a:p>
            <a:pPr algn="ctr"/>
            <a:r>
              <a:rPr lang="en-US" sz="800" b="1" dirty="0">
                <a:solidFill>
                  <a:srgbClr val="A69F9F"/>
                </a:solidFill>
              </a:rPr>
              <a:t>15</a:t>
            </a:r>
            <a:endParaRPr lang="en-US" sz="1000" b="1" dirty="0">
              <a:solidFill>
                <a:srgbClr val="A69F9F"/>
              </a:solidFill>
            </a:endParaRPr>
          </a:p>
        </p:txBody>
      </p:sp>
      <p:sp>
        <p:nvSpPr>
          <p:cNvPr id="33" name="TextBox 32">
            <a:extLst>
              <a:ext uri="{FF2B5EF4-FFF2-40B4-BE49-F238E27FC236}">
                <a16:creationId xmlns:a16="http://schemas.microsoft.com/office/drawing/2014/main" id="{4357D13D-6E62-5EBE-E309-8D27300938BD}"/>
              </a:ext>
            </a:extLst>
          </p:cNvPr>
          <p:cNvSpPr txBox="1"/>
          <p:nvPr/>
        </p:nvSpPr>
        <p:spPr>
          <a:xfrm>
            <a:off x="7089393"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18</a:t>
            </a:r>
          </a:p>
          <a:p>
            <a:pPr algn="ctr"/>
            <a:r>
              <a:rPr lang="en-US" sz="800" b="1" dirty="0">
                <a:solidFill>
                  <a:srgbClr val="A69F9F"/>
                </a:solidFill>
              </a:rPr>
              <a:t>12</a:t>
            </a:r>
            <a:endParaRPr lang="en-US" sz="1000" b="1" dirty="0">
              <a:solidFill>
                <a:srgbClr val="A69F9F"/>
              </a:solidFill>
            </a:endParaRPr>
          </a:p>
        </p:txBody>
      </p:sp>
      <p:sp>
        <p:nvSpPr>
          <p:cNvPr id="34" name="TextBox 33">
            <a:extLst>
              <a:ext uri="{FF2B5EF4-FFF2-40B4-BE49-F238E27FC236}">
                <a16:creationId xmlns:a16="http://schemas.microsoft.com/office/drawing/2014/main" id="{E16E1F45-4109-8C9D-9880-FA9B4F1B5C62}"/>
              </a:ext>
            </a:extLst>
          </p:cNvPr>
          <p:cNvSpPr txBox="1"/>
          <p:nvPr/>
        </p:nvSpPr>
        <p:spPr>
          <a:xfrm>
            <a:off x="7381698"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14</a:t>
            </a:r>
          </a:p>
          <a:p>
            <a:pPr algn="ctr"/>
            <a:r>
              <a:rPr lang="en-US" sz="800" b="1" dirty="0">
                <a:solidFill>
                  <a:srgbClr val="A69F9F"/>
                </a:solidFill>
              </a:rPr>
              <a:t>10</a:t>
            </a:r>
            <a:endParaRPr lang="en-US" sz="1000" b="1" dirty="0">
              <a:solidFill>
                <a:srgbClr val="A69F9F"/>
              </a:solidFill>
            </a:endParaRPr>
          </a:p>
        </p:txBody>
      </p:sp>
      <p:sp>
        <p:nvSpPr>
          <p:cNvPr id="35" name="TextBox 34">
            <a:extLst>
              <a:ext uri="{FF2B5EF4-FFF2-40B4-BE49-F238E27FC236}">
                <a16:creationId xmlns:a16="http://schemas.microsoft.com/office/drawing/2014/main" id="{A714495E-603C-81E3-A90F-F5EA6622EE55}"/>
              </a:ext>
            </a:extLst>
          </p:cNvPr>
          <p:cNvSpPr txBox="1"/>
          <p:nvPr/>
        </p:nvSpPr>
        <p:spPr>
          <a:xfrm>
            <a:off x="7680374"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14</a:t>
            </a:r>
          </a:p>
          <a:p>
            <a:pPr algn="ctr"/>
            <a:r>
              <a:rPr lang="en-US" sz="800" b="1" dirty="0">
                <a:solidFill>
                  <a:srgbClr val="A69F9F"/>
                </a:solidFill>
              </a:rPr>
              <a:t>7</a:t>
            </a:r>
            <a:endParaRPr lang="en-US" sz="1000" b="1" dirty="0">
              <a:solidFill>
                <a:srgbClr val="A69F9F"/>
              </a:solidFill>
            </a:endParaRPr>
          </a:p>
        </p:txBody>
      </p:sp>
      <p:sp>
        <p:nvSpPr>
          <p:cNvPr id="36" name="TextBox 35">
            <a:extLst>
              <a:ext uri="{FF2B5EF4-FFF2-40B4-BE49-F238E27FC236}">
                <a16:creationId xmlns:a16="http://schemas.microsoft.com/office/drawing/2014/main" id="{5C49CE32-098E-6579-74BF-25D5E13413E6}"/>
              </a:ext>
            </a:extLst>
          </p:cNvPr>
          <p:cNvSpPr txBox="1"/>
          <p:nvPr/>
        </p:nvSpPr>
        <p:spPr>
          <a:xfrm>
            <a:off x="7971846"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14</a:t>
            </a:r>
          </a:p>
          <a:p>
            <a:pPr algn="ctr"/>
            <a:r>
              <a:rPr lang="en-US" sz="800" b="1" dirty="0">
                <a:solidFill>
                  <a:srgbClr val="A69F9F"/>
                </a:solidFill>
              </a:rPr>
              <a:t>5</a:t>
            </a:r>
            <a:endParaRPr lang="en-US" sz="1000" b="1" dirty="0">
              <a:solidFill>
                <a:srgbClr val="A69F9F"/>
              </a:solidFill>
            </a:endParaRPr>
          </a:p>
        </p:txBody>
      </p:sp>
      <p:sp>
        <p:nvSpPr>
          <p:cNvPr id="37" name="TextBox 36">
            <a:extLst>
              <a:ext uri="{FF2B5EF4-FFF2-40B4-BE49-F238E27FC236}">
                <a16:creationId xmlns:a16="http://schemas.microsoft.com/office/drawing/2014/main" id="{136CA310-BCCE-7602-12D3-BEA508222D8E}"/>
              </a:ext>
            </a:extLst>
          </p:cNvPr>
          <p:cNvSpPr txBox="1"/>
          <p:nvPr/>
        </p:nvSpPr>
        <p:spPr>
          <a:xfrm>
            <a:off x="8269970"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13</a:t>
            </a:r>
          </a:p>
          <a:p>
            <a:pPr algn="ctr"/>
            <a:r>
              <a:rPr lang="en-US" sz="800" b="1" dirty="0">
                <a:solidFill>
                  <a:srgbClr val="A69F9F"/>
                </a:solidFill>
              </a:rPr>
              <a:t>4</a:t>
            </a:r>
            <a:endParaRPr lang="en-US" sz="1000" b="1" dirty="0">
              <a:solidFill>
                <a:srgbClr val="A69F9F"/>
              </a:solidFill>
            </a:endParaRPr>
          </a:p>
        </p:txBody>
      </p:sp>
      <p:sp>
        <p:nvSpPr>
          <p:cNvPr id="38" name="TextBox 37">
            <a:extLst>
              <a:ext uri="{FF2B5EF4-FFF2-40B4-BE49-F238E27FC236}">
                <a16:creationId xmlns:a16="http://schemas.microsoft.com/office/drawing/2014/main" id="{5CBEDDC7-94F5-8DF0-1A70-C6AE6A14041D}"/>
              </a:ext>
            </a:extLst>
          </p:cNvPr>
          <p:cNvSpPr txBox="1"/>
          <p:nvPr/>
        </p:nvSpPr>
        <p:spPr>
          <a:xfrm>
            <a:off x="8561442"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8</a:t>
            </a:r>
          </a:p>
          <a:p>
            <a:pPr algn="ctr"/>
            <a:r>
              <a:rPr lang="en-US" sz="800" b="1" dirty="0">
                <a:solidFill>
                  <a:srgbClr val="A69F9F"/>
                </a:solidFill>
              </a:rPr>
              <a:t>4</a:t>
            </a:r>
            <a:endParaRPr lang="en-US" sz="1000" b="1" dirty="0">
              <a:solidFill>
                <a:srgbClr val="A69F9F"/>
              </a:solidFill>
            </a:endParaRPr>
          </a:p>
        </p:txBody>
      </p:sp>
      <p:sp>
        <p:nvSpPr>
          <p:cNvPr id="39" name="TextBox 38">
            <a:extLst>
              <a:ext uri="{FF2B5EF4-FFF2-40B4-BE49-F238E27FC236}">
                <a16:creationId xmlns:a16="http://schemas.microsoft.com/office/drawing/2014/main" id="{E5F79621-37F6-FE3C-3474-445EFE5B27D7}"/>
              </a:ext>
            </a:extLst>
          </p:cNvPr>
          <p:cNvSpPr txBox="1"/>
          <p:nvPr/>
        </p:nvSpPr>
        <p:spPr>
          <a:xfrm>
            <a:off x="8844699"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7</a:t>
            </a:r>
          </a:p>
          <a:p>
            <a:pPr algn="ctr"/>
            <a:r>
              <a:rPr lang="en-US" sz="800" b="1" dirty="0">
                <a:solidFill>
                  <a:srgbClr val="A69F9F"/>
                </a:solidFill>
              </a:rPr>
              <a:t>3</a:t>
            </a:r>
            <a:endParaRPr lang="en-US" sz="1000" b="1" dirty="0">
              <a:solidFill>
                <a:srgbClr val="A69F9F"/>
              </a:solidFill>
            </a:endParaRPr>
          </a:p>
        </p:txBody>
      </p:sp>
      <p:sp>
        <p:nvSpPr>
          <p:cNvPr id="40" name="TextBox 39">
            <a:extLst>
              <a:ext uri="{FF2B5EF4-FFF2-40B4-BE49-F238E27FC236}">
                <a16:creationId xmlns:a16="http://schemas.microsoft.com/office/drawing/2014/main" id="{A14AD70C-6476-6831-C711-D526B80AA40F}"/>
              </a:ext>
            </a:extLst>
          </p:cNvPr>
          <p:cNvSpPr txBox="1"/>
          <p:nvPr/>
        </p:nvSpPr>
        <p:spPr>
          <a:xfrm>
            <a:off x="9149424"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5</a:t>
            </a:r>
          </a:p>
          <a:p>
            <a:pPr algn="ctr"/>
            <a:r>
              <a:rPr lang="en-US" sz="800" b="1" dirty="0">
                <a:solidFill>
                  <a:srgbClr val="A69F9F"/>
                </a:solidFill>
              </a:rPr>
              <a:t>3</a:t>
            </a:r>
            <a:endParaRPr lang="en-US" sz="1000" b="1" dirty="0">
              <a:solidFill>
                <a:srgbClr val="A69F9F"/>
              </a:solidFill>
            </a:endParaRPr>
          </a:p>
        </p:txBody>
      </p:sp>
      <p:sp>
        <p:nvSpPr>
          <p:cNvPr id="41" name="TextBox 40">
            <a:extLst>
              <a:ext uri="{FF2B5EF4-FFF2-40B4-BE49-F238E27FC236}">
                <a16:creationId xmlns:a16="http://schemas.microsoft.com/office/drawing/2014/main" id="{8EEB7CEF-218C-A9A0-A2E1-93B6B4A0997D}"/>
              </a:ext>
            </a:extLst>
          </p:cNvPr>
          <p:cNvSpPr txBox="1"/>
          <p:nvPr/>
        </p:nvSpPr>
        <p:spPr>
          <a:xfrm>
            <a:off x="5320651"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49</a:t>
            </a:r>
          </a:p>
          <a:p>
            <a:pPr algn="ctr"/>
            <a:r>
              <a:rPr lang="en-US" sz="800" b="1" dirty="0">
                <a:solidFill>
                  <a:srgbClr val="A69F9F"/>
                </a:solidFill>
              </a:rPr>
              <a:t>21</a:t>
            </a:r>
            <a:endParaRPr lang="en-US" sz="1000" b="1" dirty="0">
              <a:solidFill>
                <a:srgbClr val="A69F9F"/>
              </a:solidFill>
            </a:endParaRPr>
          </a:p>
        </p:txBody>
      </p:sp>
      <p:sp>
        <p:nvSpPr>
          <p:cNvPr id="42" name="TextBox 41">
            <a:extLst>
              <a:ext uri="{FF2B5EF4-FFF2-40B4-BE49-F238E27FC236}">
                <a16:creationId xmlns:a16="http://schemas.microsoft.com/office/drawing/2014/main" id="{46F28DE3-434C-9805-7805-59651DFC40AC}"/>
              </a:ext>
            </a:extLst>
          </p:cNvPr>
          <p:cNvSpPr txBox="1"/>
          <p:nvPr/>
        </p:nvSpPr>
        <p:spPr>
          <a:xfrm>
            <a:off x="9443437"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3</a:t>
            </a:r>
          </a:p>
          <a:p>
            <a:pPr algn="ctr"/>
            <a:r>
              <a:rPr lang="en-US" sz="800" b="1" dirty="0">
                <a:solidFill>
                  <a:srgbClr val="A69F9F"/>
                </a:solidFill>
              </a:rPr>
              <a:t>1</a:t>
            </a:r>
            <a:endParaRPr lang="en-US" sz="1000" b="1" dirty="0">
              <a:solidFill>
                <a:srgbClr val="A69F9F"/>
              </a:solidFill>
            </a:endParaRPr>
          </a:p>
        </p:txBody>
      </p:sp>
      <p:sp>
        <p:nvSpPr>
          <p:cNvPr id="43" name="TextBox 42">
            <a:extLst>
              <a:ext uri="{FF2B5EF4-FFF2-40B4-BE49-F238E27FC236}">
                <a16:creationId xmlns:a16="http://schemas.microsoft.com/office/drawing/2014/main" id="{1DACEF7B-9DBA-0090-25D9-513C5A548600}"/>
              </a:ext>
            </a:extLst>
          </p:cNvPr>
          <p:cNvSpPr txBox="1"/>
          <p:nvPr/>
        </p:nvSpPr>
        <p:spPr>
          <a:xfrm>
            <a:off x="9730847" y="5178783"/>
            <a:ext cx="639843" cy="369332"/>
          </a:xfrm>
          <a:prstGeom prst="rect">
            <a:avLst/>
          </a:prstGeom>
          <a:noFill/>
        </p:spPr>
        <p:txBody>
          <a:bodyPr wrap="square" lIns="0" tIns="0" rIns="0" bIns="0" rtlCol="0" anchor="b">
            <a:noAutofit/>
          </a:bodyPr>
          <a:lstStyle/>
          <a:p>
            <a:pPr algn="ctr"/>
            <a:r>
              <a:rPr lang="en-US" sz="800" b="1" dirty="0">
                <a:solidFill>
                  <a:srgbClr val="A69F9F"/>
                </a:solidFill>
              </a:rPr>
              <a:t>1</a:t>
            </a:r>
            <a:endParaRPr lang="en-US" sz="1000" b="1" dirty="0">
              <a:solidFill>
                <a:srgbClr val="A69F9F"/>
              </a:solidFill>
            </a:endParaRPr>
          </a:p>
        </p:txBody>
      </p:sp>
      <p:sp>
        <p:nvSpPr>
          <p:cNvPr id="44" name="TextBox 43">
            <a:extLst>
              <a:ext uri="{FF2B5EF4-FFF2-40B4-BE49-F238E27FC236}">
                <a16:creationId xmlns:a16="http://schemas.microsoft.com/office/drawing/2014/main" id="{0769B8E0-50C4-9051-8D4C-DDF8FB1619C1}"/>
              </a:ext>
            </a:extLst>
          </p:cNvPr>
          <p:cNvSpPr txBox="1"/>
          <p:nvPr/>
        </p:nvSpPr>
        <p:spPr>
          <a:xfrm>
            <a:off x="10025600" y="5178783"/>
            <a:ext cx="639843" cy="369332"/>
          </a:xfrm>
          <a:prstGeom prst="rect">
            <a:avLst/>
          </a:prstGeom>
          <a:noFill/>
        </p:spPr>
        <p:txBody>
          <a:bodyPr wrap="square" lIns="0" tIns="0" rIns="0" bIns="0" rtlCol="0" anchor="b">
            <a:noAutofit/>
          </a:bodyPr>
          <a:lstStyle/>
          <a:p>
            <a:pPr algn="ctr"/>
            <a:r>
              <a:rPr lang="en-US" sz="800" b="1" dirty="0">
                <a:solidFill>
                  <a:srgbClr val="A69F9F"/>
                </a:solidFill>
              </a:rPr>
              <a:t>1</a:t>
            </a:r>
            <a:endParaRPr lang="en-US" sz="1000" b="1" dirty="0">
              <a:solidFill>
                <a:srgbClr val="A69F9F"/>
              </a:solidFill>
            </a:endParaRPr>
          </a:p>
        </p:txBody>
      </p:sp>
      <p:sp>
        <p:nvSpPr>
          <p:cNvPr id="45" name="TextBox 44">
            <a:extLst>
              <a:ext uri="{FF2B5EF4-FFF2-40B4-BE49-F238E27FC236}">
                <a16:creationId xmlns:a16="http://schemas.microsoft.com/office/drawing/2014/main" id="{C114BEC4-6585-B1E8-A406-A0C7050ECA92}"/>
              </a:ext>
            </a:extLst>
          </p:cNvPr>
          <p:cNvSpPr txBox="1"/>
          <p:nvPr/>
        </p:nvSpPr>
        <p:spPr>
          <a:xfrm>
            <a:off x="10330437" y="5178783"/>
            <a:ext cx="639843" cy="369332"/>
          </a:xfrm>
          <a:prstGeom prst="rect">
            <a:avLst/>
          </a:prstGeom>
          <a:noFill/>
        </p:spPr>
        <p:txBody>
          <a:bodyPr wrap="square" lIns="0" tIns="0" rIns="0" bIns="0" rtlCol="0" anchor="b">
            <a:noAutofit/>
          </a:bodyPr>
          <a:lstStyle/>
          <a:p>
            <a:pPr algn="ctr"/>
            <a:r>
              <a:rPr lang="en-US" sz="800" b="1" dirty="0">
                <a:solidFill>
                  <a:srgbClr val="772A28"/>
                </a:solidFill>
              </a:rPr>
              <a:t> </a:t>
            </a:r>
          </a:p>
        </p:txBody>
      </p:sp>
      <p:graphicFrame>
        <p:nvGraphicFramePr>
          <p:cNvPr id="46" name="Table 45">
            <a:extLst>
              <a:ext uri="{FF2B5EF4-FFF2-40B4-BE49-F238E27FC236}">
                <a16:creationId xmlns:a16="http://schemas.microsoft.com/office/drawing/2014/main" id="{E0DEBBB7-D4A8-4CE8-B09D-015EB771ADD8}"/>
              </a:ext>
            </a:extLst>
          </p:cNvPr>
          <p:cNvGraphicFramePr>
            <a:graphicFrameLocks noGrp="1"/>
          </p:cNvGraphicFramePr>
          <p:nvPr>
            <p:extLst>
              <p:ext uri="{D42A27DB-BD31-4B8C-83A1-F6EECF244321}">
                <p14:modId xmlns:p14="http://schemas.microsoft.com/office/powerpoint/2010/main" val="2719742900"/>
              </p:ext>
            </p:extLst>
          </p:nvPr>
        </p:nvGraphicFramePr>
        <p:xfrm>
          <a:off x="10032877" y="2821137"/>
          <a:ext cx="822960" cy="457200"/>
        </p:xfrm>
        <a:graphic>
          <a:graphicData uri="http://schemas.openxmlformats.org/drawingml/2006/table">
            <a:tbl>
              <a:tblPr firstRow="1" bandRow="1">
                <a:tableStyleId>{2D5ABB26-0587-4C30-8999-92F81FD0307C}</a:tableStyleId>
              </a:tblPr>
              <a:tblGrid>
                <a:gridCol w="822960">
                  <a:extLst>
                    <a:ext uri="{9D8B030D-6E8A-4147-A177-3AD203B41FA5}">
                      <a16:colId xmlns:a16="http://schemas.microsoft.com/office/drawing/2014/main" val="1772540755"/>
                    </a:ext>
                  </a:extLst>
                </a:gridCol>
              </a:tblGrid>
              <a:tr h="145833">
                <a:tc>
                  <a:txBody>
                    <a:bodyPr/>
                    <a:lstStyle/>
                    <a:p>
                      <a:r>
                        <a:rPr lang="en-US" sz="1000" b="1" dirty="0"/>
                        <a:t>Luspatercept</a:t>
                      </a:r>
                    </a:p>
                  </a:txBody>
                  <a:tcPr marL="0" marR="0" marT="0" marB="0">
                    <a:noFill/>
                  </a:tcPr>
                </a:tc>
                <a:extLst>
                  <a:ext uri="{0D108BD9-81ED-4DB2-BD59-A6C34878D82A}">
                    <a16:rowId xmlns:a16="http://schemas.microsoft.com/office/drawing/2014/main" val="1126419098"/>
                  </a:ext>
                </a:extLst>
              </a:tr>
              <a:tr h="145833">
                <a:tc>
                  <a:txBody>
                    <a:bodyPr/>
                    <a:lstStyle/>
                    <a:p>
                      <a:r>
                        <a:rPr lang="en-US" sz="1000" b="1" dirty="0"/>
                        <a:t>Epoetin alfa</a:t>
                      </a:r>
                    </a:p>
                  </a:txBody>
                  <a:tcPr marL="0" marR="0" marT="0" marB="0">
                    <a:noFill/>
                  </a:tcPr>
                </a:tc>
                <a:extLst>
                  <a:ext uri="{0D108BD9-81ED-4DB2-BD59-A6C34878D82A}">
                    <a16:rowId xmlns:a16="http://schemas.microsoft.com/office/drawing/2014/main" val="1038700432"/>
                  </a:ext>
                </a:extLst>
              </a:tr>
              <a:tr h="145833">
                <a:tc>
                  <a:txBody>
                    <a:bodyPr/>
                    <a:lstStyle/>
                    <a:p>
                      <a:r>
                        <a:rPr lang="en-US" sz="1000" b="1" dirty="0"/>
                        <a:t>Censored</a:t>
                      </a:r>
                    </a:p>
                  </a:txBody>
                  <a:tcPr marL="0" marR="0" marT="0" marB="0">
                    <a:noFill/>
                  </a:tcPr>
                </a:tc>
                <a:extLst>
                  <a:ext uri="{0D108BD9-81ED-4DB2-BD59-A6C34878D82A}">
                    <a16:rowId xmlns:a16="http://schemas.microsoft.com/office/drawing/2014/main" val="3943756239"/>
                  </a:ext>
                </a:extLst>
              </a:tr>
            </a:tbl>
          </a:graphicData>
        </a:graphic>
      </p:graphicFrame>
      <p:cxnSp>
        <p:nvCxnSpPr>
          <p:cNvPr id="47" name="Straight Connector 46">
            <a:extLst>
              <a:ext uri="{FF2B5EF4-FFF2-40B4-BE49-F238E27FC236}">
                <a16:creationId xmlns:a16="http://schemas.microsoft.com/office/drawing/2014/main" id="{8720D05F-160F-9A99-DE57-4B84AA3DF8CA}"/>
              </a:ext>
            </a:extLst>
          </p:cNvPr>
          <p:cNvCxnSpPr>
            <a:cxnSpLocks/>
          </p:cNvCxnSpPr>
          <p:nvPr/>
        </p:nvCxnSpPr>
        <p:spPr>
          <a:xfrm>
            <a:off x="9748358" y="2895227"/>
            <a:ext cx="204848" cy="0"/>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FC0C11E9-AF9E-9DCB-E204-0319AFEF2913}"/>
              </a:ext>
            </a:extLst>
          </p:cNvPr>
          <p:cNvCxnSpPr>
            <a:cxnSpLocks/>
          </p:cNvCxnSpPr>
          <p:nvPr/>
        </p:nvCxnSpPr>
        <p:spPr>
          <a:xfrm>
            <a:off x="9748358" y="3048042"/>
            <a:ext cx="204848" cy="0"/>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B2C0F602-3A2E-3FA5-4885-D1F434513533}"/>
              </a:ext>
            </a:extLst>
          </p:cNvPr>
          <p:cNvSpPr txBox="1"/>
          <p:nvPr/>
        </p:nvSpPr>
        <p:spPr>
          <a:xfrm>
            <a:off x="9730914" y="3112012"/>
            <a:ext cx="247106" cy="173732"/>
          </a:xfrm>
          <a:prstGeom prst="rect">
            <a:avLst/>
          </a:prstGeom>
          <a:noFill/>
          <a:ln>
            <a:noFill/>
          </a:ln>
        </p:spPr>
        <p:txBody>
          <a:bodyPr wrap="square" lIns="0" tIns="0" rIns="0" bIns="0" rtlCol="0" anchor="ctr">
            <a:noAutofit/>
          </a:bodyPr>
          <a:lstStyle/>
          <a:p>
            <a:pPr algn="ctr"/>
            <a:r>
              <a:rPr lang="en-US" sz="1400" dirty="0"/>
              <a:t>+</a:t>
            </a:r>
            <a:endParaRPr lang="en-US" sz="1100" dirty="0"/>
          </a:p>
        </p:txBody>
      </p:sp>
      <p:grpSp>
        <p:nvGrpSpPr>
          <p:cNvPr id="51" name="Group 50">
            <a:extLst>
              <a:ext uri="{FF2B5EF4-FFF2-40B4-BE49-F238E27FC236}">
                <a16:creationId xmlns:a16="http://schemas.microsoft.com/office/drawing/2014/main" id="{DBB6D765-1613-ED82-4983-4522FD42E90C}"/>
              </a:ext>
            </a:extLst>
          </p:cNvPr>
          <p:cNvGrpSpPr/>
          <p:nvPr/>
        </p:nvGrpSpPr>
        <p:grpSpPr>
          <a:xfrm>
            <a:off x="1814988" y="2843574"/>
            <a:ext cx="8831569" cy="1505797"/>
            <a:chOff x="13822363" y="3195637"/>
            <a:chExt cx="4721226" cy="1517650"/>
          </a:xfrm>
        </p:grpSpPr>
        <p:grpSp>
          <p:nvGrpSpPr>
            <p:cNvPr id="52" name="Group 51">
              <a:extLst>
                <a:ext uri="{FF2B5EF4-FFF2-40B4-BE49-F238E27FC236}">
                  <a16:creationId xmlns:a16="http://schemas.microsoft.com/office/drawing/2014/main" id="{E601F45A-77DA-85A2-ABD3-E8728354C3AD}"/>
                </a:ext>
              </a:extLst>
            </p:cNvPr>
            <p:cNvGrpSpPr/>
            <p:nvPr/>
          </p:nvGrpSpPr>
          <p:grpSpPr>
            <a:xfrm>
              <a:off x="13822363" y="3195637"/>
              <a:ext cx="4310063" cy="1227138"/>
              <a:chOff x="13822363" y="3195637"/>
              <a:chExt cx="4310063" cy="1227138"/>
            </a:xfrm>
          </p:grpSpPr>
          <p:sp>
            <p:nvSpPr>
              <p:cNvPr id="154" name="Freeform 584">
                <a:extLst>
                  <a:ext uri="{FF2B5EF4-FFF2-40B4-BE49-F238E27FC236}">
                    <a16:creationId xmlns:a16="http://schemas.microsoft.com/office/drawing/2014/main" id="{171BF608-1172-AF56-82FA-BFAD68E94BBF}"/>
                  </a:ext>
                </a:extLst>
              </p:cNvPr>
              <p:cNvSpPr>
                <a:spLocks/>
              </p:cNvSpPr>
              <p:nvPr/>
            </p:nvSpPr>
            <p:spPr bwMode="auto">
              <a:xfrm>
                <a:off x="13822363" y="3195637"/>
                <a:ext cx="4281488" cy="1192213"/>
              </a:xfrm>
              <a:custGeom>
                <a:avLst/>
                <a:gdLst>
                  <a:gd name="T0" fmla="*/ 2535 w 2697"/>
                  <a:gd name="T1" fmla="*/ 751 h 751"/>
                  <a:gd name="T2" fmla="*/ 2336 w 2697"/>
                  <a:gd name="T3" fmla="*/ 686 h 751"/>
                  <a:gd name="T4" fmla="*/ 1854 w 2697"/>
                  <a:gd name="T5" fmla="*/ 635 h 751"/>
                  <a:gd name="T6" fmla="*/ 1826 w 2697"/>
                  <a:gd name="T7" fmla="*/ 609 h 751"/>
                  <a:gd name="T8" fmla="*/ 1485 w 2697"/>
                  <a:gd name="T9" fmla="*/ 583 h 751"/>
                  <a:gd name="T10" fmla="*/ 1403 w 2697"/>
                  <a:gd name="T11" fmla="*/ 565 h 751"/>
                  <a:gd name="T12" fmla="*/ 1345 w 2697"/>
                  <a:gd name="T13" fmla="*/ 551 h 751"/>
                  <a:gd name="T14" fmla="*/ 1312 w 2697"/>
                  <a:gd name="T15" fmla="*/ 536 h 751"/>
                  <a:gd name="T16" fmla="*/ 1253 w 2697"/>
                  <a:gd name="T17" fmla="*/ 523 h 751"/>
                  <a:gd name="T18" fmla="*/ 1244 w 2697"/>
                  <a:gd name="T19" fmla="*/ 510 h 751"/>
                  <a:gd name="T20" fmla="*/ 1208 w 2697"/>
                  <a:gd name="T21" fmla="*/ 497 h 751"/>
                  <a:gd name="T22" fmla="*/ 1197 w 2697"/>
                  <a:gd name="T23" fmla="*/ 487 h 751"/>
                  <a:gd name="T24" fmla="*/ 1184 w 2697"/>
                  <a:gd name="T25" fmla="*/ 474 h 751"/>
                  <a:gd name="T26" fmla="*/ 1171 w 2697"/>
                  <a:gd name="T27" fmla="*/ 462 h 751"/>
                  <a:gd name="T28" fmla="*/ 1111 w 2697"/>
                  <a:gd name="T29" fmla="*/ 449 h 751"/>
                  <a:gd name="T30" fmla="*/ 1051 w 2697"/>
                  <a:gd name="T31" fmla="*/ 437 h 751"/>
                  <a:gd name="T32" fmla="*/ 980 w 2697"/>
                  <a:gd name="T33" fmla="*/ 427 h 751"/>
                  <a:gd name="T34" fmla="*/ 921 w 2697"/>
                  <a:gd name="T35" fmla="*/ 416 h 751"/>
                  <a:gd name="T36" fmla="*/ 904 w 2697"/>
                  <a:gd name="T37" fmla="*/ 404 h 751"/>
                  <a:gd name="T38" fmla="*/ 889 w 2697"/>
                  <a:gd name="T39" fmla="*/ 394 h 751"/>
                  <a:gd name="T40" fmla="*/ 882 w 2697"/>
                  <a:gd name="T41" fmla="*/ 384 h 751"/>
                  <a:gd name="T42" fmla="*/ 801 w 2697"/>
                  <a:gd name="T43" fmla="*/ 372 h 751"/>
                  <a:gd name="T44" fmla="*/ 788 w 2697"/>
                  <a:gd name="T45" fmla="*/ 353 h 751"/>
                  <a:gd name="T46" fmla="*/ 745 w 2697"/>
                  <a:gd name="T47" fmla="*/ 341 h 751"/>
                  <a:gd name="T48" fmla="*/ 743 w 2697"/>
                  <a:gd name="T49" fmla="*/ 333 h 751"/>
                  <a:gd name="T50" fmla="*/ 668 w 2697"/>
                  <a:gd name="T51" fmla="*/ 323 h 751"/>
                  <a:gd name="T52" fmla="*/ 662 w 2697"/>
                  <a:gd name="T53" fmla="*/ 312 h 751"/>
                  <a:gd name="T54" fmla="*/ 653 w 2697"/>
                  <a:gd name="T55" fmla="*/ 304 h 751"/>
                  <a:gd name="T56" fmla="*/ 612 w 2697"/>
                  <a:gd name="T57" fmla="*/ 292 h 751"/>
                  <a:gd name="T58" fmla="*/ 532 w 2697"/>
                  <a:gd name="T59" fmla="*/ 283 h 751"/>
                  <a:gd name="T60" fmla="*/ 522 w 2697"/>
                  <a:gd name="T61" fmla="*/ 273 h 751"/>
                  <a:gd name="T62" fmla="*/ 492 w 2697"/>
                  <a:gd name="T63" fmla="*/ 263 h 751"/>
                  <a:gd name="T64" fmla="*/ 478 w 2697"/>
                  <a:gd name="T65" fmla="*/ 253 h 751"/>
                  <a:gd name="T66" fmla="*/ 475 w 2697"/>
                  <a:gd name="T67" fmla="*/ 244 h 751"/>
                  <a:gd name="T68" fmla="*/ 442 w 2697"/>
                  <a:gd name="T69" fmla="*/ 234 h 751"/>
                  <a:gd name="T70" fmla="*/ 409 w 2697"/>
                  <a:gd name="T71" fmla="*/ 225 h 751"/>
                  <a:gd name="T72" fmla="*/ 375 w 2697"/>
                  <a:gd name="T73" fmla="*/ 215 h 751"/>
                  <a:gd name="T74" fmla="*/ 365 w 2697"/>
                  <a:gd name="T75" fmla="*/ 206 h 751"/>
                  <a:gd name="T76" fmla="*/ 335 w 2697"/>
                  <a:gd name="T77" fmla="*/ 198 h 751"/>
                  <a:gd name="T78" fmla="*/ 328 w 2697"/>
                  <a:gd name="T79" fmla="*/ 187 h 751"/>
                  <a:gd name="T80" fmla="*/ 322 w 2697"/>
                  <a:gd name="T81" fmla="*/ 180 h 751"/>
                  <a:gd name="T82" fmla="*/ 297 w 2697"/>
                  <a:gd name="T83" fmla="*/ 171 h 751"/>
                  <a:gd name="T84" fmla="*/ 295 w 2697"/>
                  <a:gd name="T85" fmla="*/ 161 h 751"/>
                  <a:gd name="T86" fmla="*/ 265 w 2697"/>
                  <a:gd name="T87" fmla="*/ 152 h 751"/>
                  <a:gd name="T88" fmla="*/ 260 w 2697"/>
                  <a:gd name="T89" fmla="*/ 137 h 751"/>
                  <a:gd name="T90" fmla="*/ 246 w 2697"/>
                  <a:gd name="T91" fmla="*/ 128 h 751"/>
                  <a:gd name="T92" fmla="*/ 245 w 2697"/>
                  <a:gd name="T93" fmla="*/ 119 h 751"/>
                  <a:gd name="T94" fmla="*/ 237 w 2697"/>
                  <a:gd name="T95" fmla="*/ 103 h 751"/>
                  <a:gd name="T96" fmla="*/ 223 w 2697"/>
                  <a:gd name="T97" fmla="*/ 93 h 751"/>
                  <a:gd name="T98" fmla="*/ 206 w 2697"/>
                  <a:gd name="T99" fmla="*/ 86 h 751"/>
                  <a:gd name="T100" fmla="*/ 202 w 2697"/>
                  <a:gd name="T101" fmla="*/ 77 h 751"/>
                  <a:gd name="T102" fmla="*/ 187 w 2697"/>
                  <a:gd name="T103" fmla="*/ 68 h 751"/>
                  <a:gd name="T104" fmla="*/ 158 w 2697"/>
                  <a:gd name="T105" fmla="*/ 59 h 751"/>
                  <a:gd name="T106" fmla="*/ 148 w 2697"/>
                  <a:gd name="T107" fmla="*/ 44 h 751"/>
                  <a:gd name="T108" fmla="*/ 146 w 2697"/>
                  <a:gd name="T109" fmla="*/ 35 h 751"/>
                  <a:gd name="T110" fmla="*/ 140 w 2697"/>
                  <a:gd name="T111" fmla="*/ 26 h 751"/>
                  <a:gd name="T112" fmla="*/ 132 w 2697"/>
                  <a:gd name="T113" fmla="*/ 17 h 751"/>
                  <a:gd name="T114" fmla="*/ 125 w 2697"/>
                  <a:gd name="T115" fmla="*/ 10 h 751"/>
                  <a:gd name="T116" fmla="*/ 0 w 2697"/>
                  <a:gd name="T117" fmla="*/ 0 h 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697" h="751">
                    <a:moveTo>
                      <a:pt x="2697" y="751"/>
                    </a:moveTo>
                    <a:lnTo>
                      <a:pt x="2535" y="751"/>
                    </a:lnTo>
                    <a:lnTo>
                      <a:pt x="2535" y="686"/>
                    </a:lnTo>
                    <a:lnTo>
                      <a:pt x="2336" y="686"/>
                    </a:lnTo>
                    <a:lnTo>
                      <a:pt x="2336" y="635"/>
                    </a:lnTo>
                    <a:lnTo>
                      <a:pt x="1854" y="635"/>
                    </a:lnTo>
                    <a:lnTo>
                      <a:pt x="1854" y="609"/>
                    </a:lnTo>
                    <a:lnTo>
                      <a:pt x="1826" y="609"/>
                    </a:lnTo>
                    <a:lnTo>
                      <a:pt x="1826" y="583"/>
                    </a:lnTo>
                    <a:lnTo>
                      <a:pt x="1485" y="583"/>
                    </a:lnTo>
                    <a:lnTo>
                      <a:pt x="1485" y="565"/>
                    </a:lnTo>
                    <a:lnTo>
                      <a:pt x="1403" y="565"/>
                    </a:lnTo>
                    <a:lnTo>
                      <a:pt x="1403" y="551"/>
                    </a:lnTo>
                    <a:lnTo>
                      <a:pt x="1345" y="551"/>
                    </a:lnTo>
                    <a:lnTo>
                      <a:pt x="1345" y="536"/>
                    </a:lnTo>
                    <a:lnTo>
                      <a:pt x="1312" y="536"/>
                    </a:lnTo>
                    <a:lnTo>
                      <a:pt x="1312" y="523"/>
                    </a:lnTo>
                    <a:lnTo>
                      <a:pt x="1253" y="523"/>
                    </a:lnTo>
                    <a:lnTo>
                      <a:pt x="1253" y="510"/>
                    </a:lnTo>
                    <a:lnTo>
                      <a:pt x="1244" y="510"/>
                    </a:lnTo>
                    <a:lnTo>
                      <a:pt x="1244" y="497"/>
                    </a:lnTo>
                    <a:lnTo>
                      <a:pt x="1208" y="497"/>
                    </a:lnTo>
                    <a:lnTo>
                      <a:pt x="1208" y="487"/>
                    </a:lnTo>
                    <a:lnTo>
                      <a:pt x="1197" y="487"/>
                    </a:lnTo>
                    <a:lnTo>
                      <a:pt x="1197" y="474"/>
                    </a:lnTo>
                    <a:lnTo>
                      <a:pt x="1184" y="474"/>
                    </a:lnTo>
                    <a:lnTo>
                      <a:pt x="1184" y="462"/>
                    </a:lnTo>
                    <a:lnTo>
                      <a:pt x="1171" y="462"/>
                    </a:lnTo>
                    <a:lnTo>
                      <a:pt x="1171" y="449"/>
                    </a:lnTo>
                    <a:lnTo>
                      <a:pt x="1111" y="449"/>
                    </a:lnTo>
                    <a:lnTo>
                      <a:pt x="1111" y="437"/>
                    </a:lnTo>
                    <a:lnTo>
                      <a:pt x="1051" y="437"/>
                    </a:lnTo>
                    <a:lnTo>
                      <a:pt x="1051" y="427"/>
                    </a:lnTo>
                    <a:lnTo>
                      <a:pt x="980" y="427"/>
                    </a:lnTo>
                    <a:lnTo>
                      <a:pt x="980" y="416"/>
                    </a:lnTo>
                    <a:lnTo>
                      <a:pt x="921" y="416"/>
                    </a:lnTo>
                    <a:lnTo>
                      <a:pt x="921" y="404"/>
                    </a:lnTo>
                    <a:lnTo>
                      <a:pt x="904" y="404"/>
                    </a:lnTo>
                    <a:lnTo>
                      <a:pt x="904" y="394"/>
                    </a:lnTo>
                    <a:lnTo>
                      <a:pt x="889" y="394"/>
                    </a:lnTo>
                    <a:lnTo>
                      <a:pt x="889" y="384"/>
                    </a:lnTo>
                    <a:lnTo>
                      <a:pt x="882" y="384"/>
                    </a:lnTo>
                    <a:lnTo>
                      <a:pt x="882" y="372"/>
                    </a:lnTo>
                    <a:lnTo>
                      <a:pt x="801" y="372"/>
                    </a:lnTo>
                    <a:lnTo>
                      <a:pt x="801" y="353"/>
                    </a:lnTo>
                    <a:lnTo>
                      <a:pt x="788" y="353"/>
                    </a:lnTo>
                    <a:lnTo>
                      <a:pt x="788" y="341"/>
                    </a:lnTo>
                    <a:lnTo>
                      <a:pt x="745" y="341"/>
                    </a:lnTo>
                    <a:lnTo>
                      <a:pt x="745" y="333"/>
                    </a:lnTo>
                    <a:lnTo>
                      <a:pt x="743" y="333"/>
                    </a:lnTo>
                    <a:lnTo>
                      <a:pt x="743" y="323"/>
                    </a:lnTo>
                    <a:lnTo>
                      <a:pt x="668" y="323"/>
                    </a:lnTo>
                    <a:lnTo>
                      <a:pt x="668" y="312"/>
                    </a:lnTo>
                    <a:lnTo>
                      <a:pt x="662" y="312"/>
                    </a:lnTo>
                    <a:lnTo>
                      <a:pt x="662" y="304"/>
                    </a:lnTo>
                    <a:lnTo>
                      <a:pt x="653" y="304"/>
                    </a:lnTo>
                    <a:lnTo>
                      <a:pt x="653" y="292"/>
                    </a:lnTo>
                    <a:lnTo>
                      <a:pt x="612" y="292"/>
                    </a:lnTo>
                    <a:lnTo>
                      <a:pt x="612" y="283"/>
                    </a:lnTo>
                    <a:lnTo>
                      <a:pt x="532" y="283"/>
                    </a:lnTo>
                    <a:lnTo>
                      <a:pt x="532" y="273"/>
                    </a:lnTo>
                    <a:lnTo>
                      <a:pt x="522" y="273"/>
                    </a:lnTo>
                    <a:lnTo>
                      <a:pt x="522" y="263"/>
                    </a:lnTo>
                    <a:lnTo>
                      <a:pt x="492" y="263"/>
                    </a:lnTo>
                    <a:lnTo>
                      <a:pt x="492" y="253"/>
                    </a:lnTo>
                    <a:lnTo>
                      <a:pt x="478" y="253"/>
                    </a:lnTo>
                    <a:lnTo>
                      <a:pt x="478" y="244"/>
                    </a:lnTo>
                    <a:lnTo>
                      <a:pt x="475" y="244"/>
                    </a:lnTo>
                    <a:lnTo>
                      <a:pt x="475" y="234"/>
                    </a:lnTo>
                    <a:lnTo>
                      <a:pt x="442" y="234"/>
                    </a:lnTo>
                    <a:lnTo>
                      <a:pt x="442" y="225"/>
                    </a:lnTo>
                    <a:lnTo>
                      <a:pt x="409" y="225"/>
                    </a:lnTo>
                    <a:lnTo>
                      <a:pt x="409" y="215"/>
                    </a:lnTo>
                    <a:lnTo>
                      <a:pt x="375" y="215"/>
                    </a:lnTo>
                    <a:lnTo>
                      <a:pt x="375" y="206"/>
                    </a:lnTo>
                    <a:lnTo>
                      <a:pt x="365" y="206"/>
                    </a:lnTo>
                    <a:lnTo>
                      <a:pt x="365" y="198"/>
                    </a:lnTo>
                    <a:lnTo>
                      <a:pt x="335" y="198"/>
                    </a:lnTo>
                    <a:lnTo>
                      <a:pt x="335" y="187"/>
                    </a:lnTo>
                    <a:lnTo>
                      <a:pt x="328" y="187"/>
                    </a:lnTo>
                    <a:lnTo>
                      <a:pt x="328" y="180"/>
                    </a:lnTo>
                    <a:lnTo>
                      <a:pt x="322" y="180"/>
                    </a:lnTo>
                    <a:lnTo>
                      <a:pt x="322" y="171"/>
                    </a:lnTo>
                    <a:lnTo>
                      <a:pt x="297" y="171"/>
                    </a:lnTo>
                    <a:lnTo>
                      <a:pt x="297" y="161"/>
                    </a:lnTo>
                    <a:lnTo>
                      <a:pt x="295" y="161"/>
                    </a:lnTo>
                    <a:lnTo>
                      <a:pt x="295" y="152"/>
                    </a:lnTo>
                    <a:lnTo>
                      <a:pt x="265" y="152"/>
                    </a:lnTo>
                    <a:lnTo>
                      <a:pt x="265" y="137"/>
                    </a:lnTo>
                    <a:lnTo>
                      <a:pt x="260" y="137"/>
                    </a:lnTo>
                    <a:lnTo>
                      <a:pt x="260" y="128"/>
                    </a:lnTo>
                    <a:lnTo>
                      <a:pt x="246" y="128"/>
                    </a:lnTo>
                    <a:lnTo>
                      <a:pt x="246" y="119"/>
                    </a:lnTo>
                    <a:lnTo>
                      <a:pt x="245" y="119"/>
                    </a:lnTo>
                    <a:lnTo>
                      <a:pt x="245" y="103"/>
                    </a:lnTo>
                    <a:lnTo>
                      <a:pt x="237" y="103"/>
                    </a:lnTo>
                    <a:lnTo>
                      <a:pt x="237" y="93"/>
                    </a:lnTo>
                    <a:lnTo>
                      <a:pt x="223" y="93"/>
                    </a:lnTo>
                    <a:lnTo>
                      <a:pt x="223" y="86"/>
                    </a:lnTo>
                    <a:lnTo>
                      <a:pt x="206" y="86"/>
                    </a:lnTo>
                    <a:lnTo>
                      <a:pt x="206" y="77"/>
                    </a:lnTo>
                    <a:lnTo>
                      <a:pt x="202" y="77"/>
                    </a:lnTo>
                    <a:lnTo>
                      <a:pt x="202" y="68"/>
                    </a:lnTo>
                    <a:lnTo>
                      <a:pt x="187" y="68"/>
                    </a:lnTo>
                    <a:lnTo>
                      <a:pt x="187" y="59"/>
                    </a:lnTo>
                    <a:lnTo>
                      <a:pt x="158" y="59"/>
                    </a:lnTo>
                    <a:lnTo>
                      <a:pt x="158" y="44"/>
                    </a:lnTo>
                    <a:lnTo>
                      <a:pt x="148" y="44"/>
                    </a:lnTo>
                    <a:lnTo>
                      <a:pt x="148" y="35"/>
                    </a:lnTo>
                    <a:lnTo>
                      <a:pt x="146" y="35"/>
                    </a:lnTo>
                    <a:lnTo>
                      <a:pt x="146" y="26"/>
                    </a:lnTo>
                    <a:lnTo>
                      <a:pt x="140" y="26"/>
                    </a:lnTo>
                    <a:lnTo>
                      <a:pt x="140" y="17"/>
                    </a:lnTo>
                    <a:lnTo>
                      <a:pt x="132" y="17"/>
                    </a:lnTo>
                    <a:lnTo>
                      <a:pt x="132" y="10"/>
                    </a:lnTo>
                    <a:lnTo>
                      <a:pt x="125" y="10"/>
                    </a:lnTo>
                    <a:lnTo>
                      <a:pt x="125" y="0"/>
                    </a:lnTo>
                    <a:lnTo>
                      <a:pt x="0" y="0"/>
                    </a:lnTo>
                  </a:path>
                </a:pathLst>
              </a:custGeom>
              <a:noFill/>
              <a:ln w="15875">
                <a:solidFill>
                  <a:srgbClr val="772A2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nvGrpSpPr>
              <p:cNvPr id="155" name="Group 154">
                <a:extLst>
                  <a:ext uri="{FF2B5EF4-FFF2-40B4-BE49-F238E27FC236}">
                    <a16:creationId xmlns:a16="http://schemas.microsoft.com/office/drawing/2014/main" id="{D5160B6F-665A-4DA6-933A-A6C68D037076}"/>
                  </a:ext>
                </a:extLst>
              </p:cNvPr>
              <p:cNvGrpSpPr/>
              <p:nvPr/>
            </p:nvGrpSpPr>
            <p:grpSpPr>
              <a:xfrm>
                <a:off x="14017626" y="3205162"/>
                <a:ext cx="4114800" cy="1217613"/>
                <a:chOff x="14017626" y="3205162"/>
                <a:chExt cx="4114800" cy="1217613"/>
              </a:xfrm>
            </p:grpSpPr>
            <p:sp>
              <p:nvSpPr>
                <p:cNvPr id="156" name="Line 585">
                  <a:extLst>
                    <a:ext uri="{FF2B5EF4-FFF2-40B4-BE49-F238E27FC236}">
                      <a16:creationId xmlns:a16="http://schemas.microsoft.com/office/drawing/2014/main" id="{0B7B1765-81E9-2D0F-501A-D7CEABC40B26}"/>
                    </a:ext>
                  </a:extLst>
                </p:cNvPr>
                <p:cNvSpPr>
                  <a:spLocks noChangeShapeType="1"/>
                </p:cNvSpPr>
                <p:nvPr/>
              </p:nvSpPr>
              <p:spPr bwMode="auto">
                <a:xfrm>
                  <a:off x="18089563" y="43561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7" name="Line 586">
                  <a:extLst>
                    <a:ext uri="{FF2B5EF4-FFF2-40B4-BE49-F238E27FC236}">
                      <a16:creationId xmlns:a16="http://schemas.microsoft.com/office/drawing/2014/main" id="{2A2936A3-B0DB-55B4-DF57-B9328929DB1D}"/>
                    </a:ext>
                  </a:extLst>
                </p:cNvPr>
                <p:cNvSpPr>
                  <a:spLocks noChangeShapeType="1"/>
                </p:cNvSpPr>
                <p:nvPr/>
              </p:nvSpPr>
              <p:spPr bwMode="auto">
                <a:xfrm>
                  <a:off x="18083213" y="43561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8" name="Line 587">
                  <a:extLst>
                    <a:ext uri="{FF2B5EF4-FFF2-40B4-BE49-F238E27FC236}">
                      <a16:creationId xmlns:a16="http://schemas.microsoft.com/office/drawing/2014/main" id="{6783AB17-6B09-860C-C04F-C22B1D91420F}"/>
                    </a:ext>
                  </a:extLst>
                </p:cNvPr>
                <p:cNvSpPr>
                  <a:spLocks noChangeShapeType="1"/>
                </p:cNvSpPr>
                <p:nvPr/>
              </p:nvSpPr>
              <p:spPr bwMode="auto">
                <a:xfrm>
                  <a:off x="18021301" y="43561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9" name="Line 588">
                  <a:extLst>
                    <a:ext uri="{FF2B5EF4-FFF2-40B4-BE49-F238E27FC236}">
                      <a16:creationId xmlns:a16="http://schemas.microsoft.com/office/drawing/2014/main" id="{ECF4CA97-8FD7-EB6D-1B0C-5A7A5F5BC879}"/>
                    </a:ext>
                  </a:extLst>
                </p:cNvPr>
                <p:cNvSpPr>
                  <a:spLocks noChangeShapeType="1"/>
                </p:cNvSpPr>
                <p:nvPr/>
              </p:nvSpPr>
              <p:spPr bwMode="auto">
                <a:xfrm>
                  <a:off x="17929226" y="43561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0" name="Line 589">
                  <a:extLst>
                    <a:ext uri="{FF2B5EF4-FFF2-40B4-BE49-F238E27FC236}">
                      <a16:creationId xmlns:a16="http://schemas.microsoft.com/office/drawing/2014/main" id="{04749D0E-6B3B-1F2E-6BC1-0E4D55FEA17B}"/>
                    </a:ext>
                  </a:extLst>
                </p:cNvPr>
                <p:cNvSpPr>
                  <a:spLocks noChangeShapeType="1"/>
                </p:cNvSpPr>
                <p:nvPr/>
              </p:nvSpPr>
              <p:spPr bwMode="auto">
                <a:xfrm>
                  <a:off x="17865726" y="43561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1" name="Line 590">
                  <a:extLst>
                    <a:ext uri="{FF2B5EF4-FFF2-40B4-BE49-F238E27FC236}">
                      <a16:creationId xmlns:a16="http://schemas.microsoft.com/office/drawing/2014/main" id="{2BF2D051-9298-EF43-5C25-0B062C327D28}"/>
                    </a:ext>
                  </a:extLst>
                </p:cNvPr>
                <p:cNvSpPr>
                  <a:spLocks noChangeShapeType="1"/>
                </p:cNvSpPr>
                <p:nvPr/>
              </p:nvSpPr>
              <p:spPr bwMode="auto">
                <a:xfrm>
                  <a:off x="18076863" y="4387850"/>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2" name="Line 591">
                  <a:extLst>
                    <a:ext uri="{FF2B5EF4-FFF2-40B4-BE49-F238E27FC236}">
                      <a16:creationId xmlns:a16="http://schemas.microsoft.com/office/drawing/2014/main" id="{00DD6EA3-FBA6-FF8F-2418-4D6AF5816086}"/>
                    </a:ext>
                  </a:extLst>
                </p:cNvPr>
                <p:cNvSpPr>
                  <a:spLocks noChangeShapeType="1"/>
                </p:cNvSpPr>
                <p:nvPr/>
              </p:nvSpPr>
              <p:spPr bwMode="auto">
                <a:xfrm>
                  <a:off x="18105438" y="43561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3" name="Line 592">
                  <a:extLst>
                    <a:ext uri="{FF2B5EF4-FFF2-40B4-BE49-F238E27FC236}">
                      <a16:creationId xmlns:a16="http://schemas.microsoft.com/office/drawing/2014/main" id="{CDCF8B0F-DAF9-9754-2A83-283766B9FD81}"/>
                    </a:ext>
                  </a:extLst>
                </p:cNvPr>
                <p:cNvSpPr>
                  <a:spLocks noChangeShapeType="1"/>
                </p:cNvSpPr>
                <p:nvPr/>
              </p:nvSpPr>
              <p:spPr bwMode="auto">
                <a:xfrm>
                  <a:off x="17610138" y="424973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4" name="Line 593">
                  <a:extLst>
                    <a:ext uri="{FF2B5EF4-FFF2-40B4-BE49-F238E27FC236}">
                      <a16:creationId xmlns:a16="http://schemas.microsoft.com/office/drawing/2014/main" id="{A168FC7F-8151-AAAB-BA7D-1613251528E7}"/>
                    </a:ext>
                  </a:extLst>
                </p:cNvPr>
                <p:cNvSpPr>
                  <a:spLocks noChangeShapeType="1"/>
                </p:cNvSpPr>
                <p:nvPr/>
              </p:nvSpPr>
              <p:spPr bwMode="auto">
                <a:xfrm>
                  <a:off x="17564101" y="424973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5" name="Line 594">
                  <a:extLst>
                    <a:ext uri="{FF2B5EF4-FFF2-40B4-BE49-F238E27FC236}">
                      <a16:creationId xmlns:a16="http://schemas.microsoft.com/office/drawing/2014/main" id="{602142B9-FA5F-6C7C-8D2F-75222F990B4A}"/>
                    </a:ext>
                  </a:extLst>
                </p:cNvPr>
                <p:cNvSpPr>
                  <a:spLocks noChangeShapeType="1"/>
                </p:cNvSpPr>
                <p:nvPr/>
              </p:nvSpPr>
              <p:spPr bwMode="auto">
                <a:xfrm>
                  <a:off x="17486313" y="41687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6" name="Line 595">
                  <a:extLst>
                    <a:ext uri="{FF2B5EF4-FFF2-40B4-BE49-F238E27FC236}">
                      <a16:creationId xmlns:a16="http://schemas.microsoft.com/office/drawing/2014/main" id="{D5938D49-3518-6771-7B6B-A0E5FF46F932}"/>
                    </a:ext>
                  </a:extLst>
                </p:cNvPr>
                <p:cNvSpPr>
                  <a:spLocks noChangeShapeType="1"/>
                </p:cNvSpPr>
                <p:nvPr/>
              </p:nvSpPr>
              <p:spPr bwMode="auto">
                <a:xfrm>
                  <a:off x="17470438" y="41687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7" name="Line 596">
                  <a:extLst>
                    <a:ext uri="{FF2B5EF4-FFF2-40B4-BE49-F238E27FC236}">
                      <a16:creationId xmlns:a16="http://schemas.microsoft.com/office/drawing/2014/main" id="{B8327AD9-DE91-DEEA-6D06-6A5AB1642121}"/>
                    </a:ext>
                  </a:extLst>
                </p:cNvPr>
                <p:cNvSpPr>
                  <a:spLocks noChangeShapeType="1"/>
                </p:cNvSpPr>
                <p:nvPr/>
              </p:nvSpPr>
              <p:spPr bwMode="auto">
                <a:xfrm>
                  <a:off x="17456151" y="41687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8" name="Line 597">
                  <a:extLst>
                    <a:ext uri="{FF2B5EF4-FFF2-40B4-BE49-F238E27FC236}">
                      <a16:creationId xmlns:a16="http://schemas.microsoft.com/office/drawing/2014/main" id="{B44472E5-DACD-876E-F938-B0A9FFA345ED}"/>
                    </a:ext>
                  </a:extLst>
                </p:cNvPr>
                <p:cNvSpPr>
                  <a:spLocks noChangeShapeType="1"/>
                </p:cNvSpPr>
                <p:nvPr/>
              </p:nvSpPr>
              <p:spPr bwMode="auto">
                <a:xfrm>
                  <a:off x="17414876" y="41687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9" name="Line 598">
                  <a:extLst>
                    <a:ext uri="{FF2B5EF4-FFF2-40B4-BE49-F238E27FC236}">
                      <a16:creationId xmlns:a16="http://schemas.microsoft.com/office/drawing/2014/main" id="{4FE3809D-1E04-E111-C1B3-65209F1C750D}"/>
                    </a:ext>
                  </a:extLst>
                </p:cNvPr>
                <p:cNvSpPr>
                  <a:spLocks noChangeShapeType="1"/>
                </p:cNvSpPr>
                <p:nvPr/>
              </p:nvSpPr>
              <p:spPr bwMode="auto">
                <a:xfrm>
                  <a:off x="16933863" y="41687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0" name="Line 599">
                  <a:extLst>
                    <a:ext uri="{FF2B5EF4-FFF2-40B4-BE49-F238E27FC236}">
                      <a16:creationId xmlns:a16="http://schemas.microsoft.com/office/drawing/2014/main" id="{8616C222-86BA-F9C7-B0EA-CC69DBDB5073}"/>
                    </a:ext>
                  </a:extLst>
                </p:cNvPr>
                <p:cNvSpPr>
                  <a:spLocks noChangeShapeType="1"/>
                </p:cNvSpPr>
                <p:nvPr/>
              </p:nvSpPr>
              <p:spPr bwMode="auto">
                <a:xfrm>
                  <a:off x="16922751" y="41687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1" name="Line 600">
                  <a:extLst>
                    <a:ext uri="{FF2B5EF4-FFF2-40B4-BE49-F238E27FC236}">
                      <a16:creationId xmlns:a16="http://schemas.microsoft.com/office/drawing/2014/main" id="{AFE37950-EA8E-6E77-FFB5-40EEB93ED49A}"/>
                    </a:ext>
                  </a:extLst>
                </p:cNvPr>
                <p:cNvSpPr>
                  <a:spLocks noChangeShapeType="1"/>
                </p:cNvSpPr>
                <p:nvPr/>
              </p:nvSpPr>
              <p:spPr bwMode="auto">
                <a:xfrm>
                  <a:off x="16910051" y="41687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2" name="Line 601">
                  <a:extLst>
                    <a:ext uri="{FF2B5EF4-FFF2-40B4-BE49-F238E27FC236}">
                      <a16:creationId xmlns:a16="http://schemas.microsoft.com/office/drawing/2014/main" id="{3E7D250E-85D9-339A-DBB5-F31FE6CA43A0}"/>
                    </a:ext>
                  </a:extLst>
                </p:cNvPr>
                <p:cNvSpPr>
                  <a:spLocks noChangeShapeType="1"/>
                </p:cNvSpPr>
                <p:nvPr/>
              </p:nvSpPr>
              <p:spPr bwMode="auto">
                <a:xfrm>
                  <a:off x="16897351" y="41687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3" name="Line 602">
                  <a:extLst>
                    <a:ext uri="{FF2B5EF4-FFF2-40B4-BE49-F238E27FC236}">
                      <a16:creationId xmlns:a16="http://schemas.microsoft.com/office/drawing/2014/main" id="{300B0821-CAEF-C567-5912-FE95EC79FF41}"/>
                    </a:ext>
                  </a:extLst>
                </p:cNvPr>
                <p:cNvSpPr>
                  <a:spLocks noChangeShapeType="1"/>
                </p:cNvSpPr>
                <p:nvPr/>
              </p:nvSpPr>
              <p:spPr bwMode="auto">
                <a:xfrm>
                  <a:off x="16803688" y="41687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4" name="Line 603">
                  <a:extLst>
                    <a:ext uri="{FF2B5EF4-FFF2-40B4-BE49-F238E27FC236}">
                      <a16:creationId xmlns:a16="http://schemas.microsoft.com/office/drawing/2014/main" id="{A2AB5930-B388-C6D5-AFF7-6E192E402744}"/>
                    </a:ext>
                  </a:extLst>
                </p:cNvPr>
                <p:cNvSpPr>
                  <a:spLocks noChangeShapeType="1"/>
                </p:cNvSpPr>
                <p:nvPr/>
              </p:nvSpPr>
              <p:spPr bwMode="auto">
                <a:xfrm>
                  <a:off x="16792576" y="41687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5" name="Line 604">
                  <a:extLst>
                    <a:ext uri="{FF2B5EF4-FFF2-40B4-BE49-F238E27FC236}">
                      <a16:creationId xmlns:a16="http://schemas.microsoft.com/office/drawing/2014/main" id="{977B121C-9724-7985-56E0-16F5B1AB6245}"/>
                    </a:ext>
                  </a:extLst>
                </p:cNvPr>
                <p:cNvSpPr>
                  <a:spLocks noChangeShapeType="1"/>
                </p:cNvSpPr>
                <p:nvPr/>
              </p:nvSpPr>
              <p:spPr bwMode="auto">
                <a:xfrm>
                  <a:off x="16686213" y="40862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6" name="Line 605">
                  <a:extLst>
                    <a:ext uri="{FF2B5EF4-FFF2-40B4-BE49-F238E27FC236}">
                      <a16:creationId xmlns:a16="http://schemas.microsoft.com/office/drawing/2014/main" id="{89CA4EA0-A58F-9670-FE2A-CD3EDEAAEC82}"/>
                    </a:ext>
                  </a:extLst>
                </p:cNvPr>
                <p:cNvSpPr>
                  <a:spLocks noChangeShapeType="1"/>
                </p:cNvSpPr>
                <p:nvPr/>
              </p:nvSpPr>
              <p:spPr bwMode="auto">
                <a:xfrm>
                  <a:off x="16668751" y="40862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7" name="Line 606">
                  <a:extLst>
                    <a:ext uri="{FF2B5EF4-FFF2-40B4-BE49-F238E27FC236}">
                      <a16:creationId xmlns:a16="http://schemas.microsoft.com/office/drawing/2014/main" id="{E5852E89-3475-8738-8B1E-B06DC88F8B4F}"/>
                    </a:ext>
                  </a:extLst>
                </p:cNvPr>
                <p:cNvSpPr>
                  <a:spLocks noChangeShapeType="1"/>
                </p:cNvSpPr>
                <p:nvPr/>
              </p:nvSpPr>
              <p:spPr bwMode="auto">
                <a:xfrm>
                  <a:off x="16573501" y="40862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8" name="Line 607">
                  <a:extLst>
                    <a:ext uri="{FF2B5EF4-FFF2-40B4-BE49-F238E27FC236}">
                      <a16:creationId xmlns:a16="http://schemas.microsoft.com/office/drawing/2014/main" id="{828FCD98-0AA3-2046-E12B-FE3143800C4D}"/>
                    </a:ext>
                  </a:extLst>
                </p:cNvPr>
                <p:cNvSpPr>
                  <a:spLocks noChangeShapeType="1"/>
                </p:cNvSpPr>
                <p:nvPr/>
              </p:nvSpPr>
              <p:spPr bwMode="auto">
                <a:xfrm>
                  <a:off x="16532226" y="40862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9" name="Line 608">
                  <a:extLst>
                    <a:ext uri="{FF2B5EF4-FFF2-40B4-BE49-F238E27FC236}">
                      <a16:creationId xmlns:a16="http://schemas.microsoft.com/office/drawing/2014/main" id="{6120F47A-16CE-9E51-FE45-AEA72B78CB54}"/>
                    </a:ext>
                  </a:extLst>
                </p:cNvPr>
                <p:cNvSpPr>
                  <a:spLocks noChangeShapeType="1"/>
                </p:cNvSpPr>
                <p:nvPr/>
              </p:nvSpPr>
              <p:spPr bwMode="auto">
                <a:xfrm>
                  <a:off x="16525876" y="40862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0" name="Line 609">
                  <a:extLst>
                    <a:ext uri="{FF2B5EF4-FFF2-40B4-BE49-F238E27FC236}">
                      <a16:creationId xmlns:a16="http://schemas.microsoft.com/office/drawing/2014/main" id="{2B4929C4-C10D-CF31-AD45-D0F8E651FB7C}"/>
                    </a:ext>
                  </a:extLst>
                </p:cNvPr>
                <p:cNvSpPr>
                  <a:spLocks noChangeShapeType="1"/>
                </p:cNvSpPr>
                <p:nvPr/>
              </p:nvSpPr>
              <p:spPr bwMode="auto">
                <a:xfrm>
                  <a:off x="16479838" y="40862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1" name="Line 610">
                  <a:extLst>
                    <a:ext uri="{FF2B5EF4-FFF2-40B4-BE49-F238E27FC236}">
                      <a16:creationId xmlns:a16="http://schemas.microsoft.com/office/drawing/2014/main" id="{2F023B87-0C2C-47E7-8F06-8F429A883672}"/>
                    </a:ext>
                  </a:extLst>
                </p:cNvPr>
                <p:cNvSpPr>
                  <a:spLocks noChangeShapeType="1"/>
                </p:cNvSpPr>
                <p:nvPr/>
              </p:nvSpPr>
              <p:spPr bwMode="auto">
                <a:xfrm>
                  <a:off x="16470313" y="40862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2" name="Line 611">
                  <a:extLst>
                    <a:ext uri="{FF2B5EF4-FFF2-40B4-BE49-F238E27FC236}">
                      <a16:creationId xmlns:a16="http://schemas.microsoft.com/office/drawing/2014/main" id="{D1C55570-7658-C790-DA4E-7EC7F534CBB9}"/>
                    </a:ext>
                  </a:extLst>
                </p:cNvPr>
                <p:cNvSpPr>
                  <a:spLocks noChangeShapeType="1"/>
                </p:cNvSpPr>
                <p:nvPr/>
              </p:nvSpPr>
              <p:spPr bwMode="auto">
                <a:xfrm>
                  <a:off x="16389351" y="40862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3" name="Line 612">
                  <a:extLst>
                    <a:ext uri="{FF2B5EF4-FFF2-40B4-BE49-F238E27FC236}">
                      <a16:creationId xmlns:a16="http://schemas.microsoft.com/office/drawing/2014/main" id="{755B8E46-31C7-24A1-03C9-31A2CA53C334}"/>
                    </a:ext>
                  </a:extLst>
                </p:cNvPr>
                <p:cNvSpPr>
                  <a:spLocks noChangeShapeType="1"/>
                </p:cNvSpPr>
                <p:nvPr/>
              </p:nvSpPr>
              <p:spPr bwMode="auto">
                <a:xfrm>
                  <a:off x="16236951" y="40862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4" name="Line 613">
                  <a:extLst>
                    <a:ext uri="{FF2B5EF4-FFF2-40B4-BE49-F238E27FC236}">
                      <a16:creationId xmlns:a16="http://schemas.microsoft.com/office/drawing/2014/main" id="{B949063C-BB50-D515-765F-05C10CBB0D87}"/>
                    </a:ext>
                  </a:extLst>
                </p:cNvPr>
                <p:cNvSpPr>
                  <a:spLocks noChangeShapeType="1"/>
                </p:cNvSpPr>
                <p:nvPr/>
              </p:nvSpPr>
              <p:spPr bwMode="auto">
                <a:xfrm>
                  <a:off x="16132176" y="4060825"/>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5" name="Line 614">
                  <a:extLst>
                    <a:ext uri="{FF2B5EF4-FFF2-40B4-BE49-F238E27FC236}">
                      <a16:creationId xmlns:a16="http://schemas.microsoft.com/office/drawing/2014/main" id="{79CEC486-F86A-55C7-2616-30118F5990C6}"/>
                    </a:ext>
                  </a:extLst>
                </p:cNvPr>
                <p:cNvSpPr>
                  <a:spLocks noChangeShapeType="1"/>
                </p:cNvSpPr>
                <p:nvPr/>
              </p:nvSpPr>
              <p:spPr bwMode="auto">
                <a:xfrm>
                  <a:off x="16117888" y="4060825"/>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6" name="Line 615">
                  <a:extLst>
                    <a:ext uri="{FF2B5EF4-FFF2-40B4-BE49-F238E27FC236}">
                      <a16:creationId xmlns:a16="http://schemas.microsoft.com/office/drawing/2014/main" id="{BEE423AD-B6F1-0CD1-D5E4-765EE6E50C7C}"/>
                    </a:ext>
                  </a:extLst>
                </p:cNvPr>
                <p:cNvSpPr>
                  <a:spLocks noChangeShapeType="1"/>
                </p:cNvSpPr>
                <p:nvPr/>
              </p:nvSpPr>
              <p:spPr bwMode="auto">
                <a:xfrm>
                  <a:off x="16105188" y="4060825"/>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7" name="Line 616">
                  <a:extLst>
                    <a:ext uri="{FF2B5EF4-FFF2-40B4-BE49-F238E27FC236}">
                      <a16:creationId xmlns:a16="http://schemas.microsoft.com/office/drawing/2014/main" id="{DB1E7C97-3BDF-1533-771D-CF15960E93AB}"/>
                    </a:ext>
                  </a:extLst>
                </p:cNvPr>
                <p:cNvSpPr>
                  <a:spLocks noChangeShapeType="1"/>
                </p:cNvSpPr>
                <p:nvPr/>
              </p:nvSpPr>
              <p:spPr bwMode="auto">
                <a:xfrm>
                  <a:off x="16084551" y="4060825"/>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8" name="Line 617">
                  <a:extLst>
                    <a:ext uri="{FF2B5EF4-FFF2-40B4-BE49-F238E27FC236}">
                      <a16:creationId xmlns:a16="http://schemas.microsoft.com/office/drawing/2014/main" id="{ACC23952-D40C-2965-47C4-9364692F06BE}"/>
                    </a:ext>
                  </a:extLst>
                </p:cNvPr>
                <p:cNvSpPr>
                  <a:spLocks noChangeShapeType="1"/>
                </p:cNvSpPr>
                <p:nvPr/>
              </p:nvSpPr>
              <p:spPr bwMode="auto">
                <a:xfrm>
                  <a:off x="16068676" y="4060825"/>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9" name="Line 618">
                  <a:extLst>
                    <a:ext uri="{FF2B5EF4-FFF2-40B4-BE49-F238E27FC236}">
                      <a16:creationId xmlns:a16="http://schemas.microsoft.com/office/drawing/2014/main" id="{213A2745-9ED2-900A-F03C-401AD73586FB}"/>
                    </a:ext>
                  </a:extLst>
                </p:cNvPr>
                <p:cNvSpPr>
                  <a:spLocks noChangeShapeType="1"/>
                </p:cNvSpPr>
                <p:nvPr/>
              </p:nvSpPr>
              <p:spPr bwMode="auto">
                <a:xfrm>
                  <a:off x="16022638" y="4037012"/>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0" name="Line 619">
                  <a:extLst>
                    <a:ext uri="{FF2B5EF4-FFF2-40B4-BE49-F238E27FC236}">
                      <a16:creationId xmlns:a16="http://schemas.microsoft.com/office/drawing/2014/main" id="{F0DBAB52-F8CA-F4CE-499A-3F351164D4CE}"/>
                    </a:ext>
                  </a:extLst>
                </p:cNvPr>
                <p:cNvSpPr>
                  <a:spLocks noChangeShapeType="1"/>
                </p:cNvSpPr>
                <p:nvPr/>
              </p:nvSpPr>
              <p:spPr bwMode="auto">
                <a:xfrm>
                  <a:off x="16028988" y="4092575"/>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1" name="Line 620">
                  <a:extLst>
                    <a:ext uri="{FF2B5EF4-FFF2-40B4-BE49-F238E27FC236}">
                      <a16:creationId xmlns:a16="http://schemas.microsoft.com/office/drawing/2014/main" id="{6DE6F529-98BA-3CEF-11DA-5119C947D973}"/>
                    </a:ext>
                  </a:extLst>
                </p:cNvPr>
                <p:cNvSpPr>
                  <a:spLocks noChangeShapeType="1"/>
                </p:cNvSpPr>
                <p:nvPr/>
              </p:nvSpPr>
              <p:spPr bwMode="auto">
                <a:xfrm>
                  <a:off x="16057563" y="4060825"/>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52" name="Line 621">
                  <a:extLst>
                    <a:ext uri="{FF2B5EF4-FFF2-40B4-BE49-F238E27FC236}">
                      <a16:creationId xmlns:a16="http://schemas.microsoft.com/office/drawing/2014/main" id="{D3433D42-93DC-2C81-CF1A-DF5BB5EA01CC}"/>
                    </a:ext>
                  </a:extLst>
                </p:cNvPr>
                <p:cNvSpPr>
                  <a:spLocks noChangeShapeType="1"/>
                </p:cNvSpPr>
                <p:nvPr/>
              </p:nvSpPr>
              <p:spPr bwMode="auto">
                <a:xfrm>
                  <a:off x="15919451" y="4049712"/>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53" name="Line 622">
                  <a:extLst>
                    <a:ext uri="{FF2B5EF4-FFF2-40B4-BE49-F238E27FC236}">
                      <a16:creationId xmlns:a16="http://schemas.microsoft.com/office/drawing/2014/main" id="{FAA7AB9D-C673-456A-BF71-397E5CCC66C2}"/>
                    </a:ext>
                  </a:extLst>
                </p:cNvPr>
                <p:cNvSpPr>
                  <a:spLocks noChangeShapeType="1"/>
                </p:cNvSpPr>
                <p:nvPr/>
              </p:nvSpPr>
              <p:spPr bwMode="auto">
                <a:xfrm>
                  <a:off x="15946438" y="401478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54" name="Line 623">
                  <a:extLst>
                    <a:ext uri="{FF2B5EF4-FFF2-40B4-BE49-F238E27FC236}">
                      <a16:creationId xmlns:a16="http://schemas.microsoft.com/office/drawing/2014/main" id="{11423ED5-0F07-5140-1857-6E1AEC7C0BE9}"/>
                    </a:ext>
                  </a:extLst>
                </p:cNvPr>
                <p:cNvSpPr>
                  <a:spLocks noChangeShapeType="1"/>
                </p:cNvSpPr>
                <p:nvPr/>
              </p:nvSpPr>
              <p:spPr bwMode="auto">
                <a:xfrm>
                  <a:off x="15905163" y="4049712"/>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55" name="Line 624">
                  <a:extLst>
                    <a:ext uri="{FF2B5EF4-FFF2-40B4-BE49-F238E27FC236}">
                      <a16:creationId xmlns:a16="http://schemas.microsoft.com/office/drawing/2014/main" id="{811E02A4-EDA8-970D-D0CA-800D21F3ADD5}"/>
                    </a:ext>
                  </a:extLst>
                </p:cNvPr>
                <p:cNvSpPr>
                  <a:spLocks noChangeShapeType="1"/>
                </p:cNvSpPr>
                <p:nvPr/>
              </p:nvSpPr>
              <p:spPr bwMode="auto">
                <a:xfrm>
                  <a:off x="15933738" y="401478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56" name="Line 625">
                  <a:extLst>
                    <a:ext uri="{FF2B5EF4-FFF2-40B4-BE49-F238E27FC236}">
                      <a16:creationId xmlns:a16="http://schemas.microsoft.com/office/drawing/2014/main" id="{D50313C8-9EAB-D4C0-8179-AFDF03413B26}"/>
                    </a:ext>
                  </a:extLst>
                </p:cNvPr>
                <p:cNvSpPr>
                  <a:spLocks noChangeShapeType="1"/>
                </p:cNvSpPr>
                <p:nvPr/>
              </p:nvSpPr>
              <p:spPr bwMode="auto">
                <a:xfrm>
                  <a:off x="15884526" y="4049712"/>
                  <a:ext cx="53975"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57" name="Line 626">
                  <a:extLst>
                    <a:ext uri="{FF2B5EF4-FFF2-40B4-BE49-F238E27FC236}">
                      <a16:creationId xmlns:a16="http://schemas.microsoft.com/office/drawing/2014/main" id="{3F8CCCF2-0909-4E10-423E-B018A3664304}"/>
                    </a:ext>
                  </a:extLst>
                </p:cNvPr>
                <p:cNvSpPr>
                  <a:spLocks noChangeShapeType="1"/>
                </p:cNvSpPr>
                <p:nvPr/>
              </p:nvSpPr>
              <p:spPr bwMode="auto">
                <a:xfrm>
                  <a:off x="15911513" y="401478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58" name="Line 627">
                  <a:extLst>
                    <a:ext uri="{FF2B5EF4-FFF2-40B4-BE49-F238E27FC236}">
                      <a16:creationId xmlns:a16="http://schemas.microsoft.com/office/drawing/2014/main" id="{5EFCBFD4-534B-8253-05F5-3765150E0278}"/>
                    </a:ext>
                  </a:extLst>
                </p:cNvPr>
                <p:cNvSpPr>
                  <a:spLocks noChangeShapeType="1"/>
                </p:cNvSpPr>
                <p:nvPr/>
              </p:nvSpPr>
              <p:spPr bwMode="auto">
                <a:xfrm>
                  <a:off x="15784513" y="4025900"/>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59" name="Line 628">
                  <a:extLst>
                    <a:ext uri="{FF2B5EF4-FFF2-40B4-BE49-F238E27FC236}">
                      <a16:creationId xmlns:a16="http://schemas.microsoft.com/office/drawing/2014/main" id="{B9506BF2-F301-1E06-7EB6-DC5DDF33022F}"/>
                    </a:ext>
                  </a:extLst>
                </p:cNvPr>
                <p:cNvSpPr>
                  <a:spLocks noChangeShapeType="1"/>
                </p:cNvSpPr>
                <p:nvPr/>
              </p:nvSpPr>
              <p:spPr bwMode="auto">
                <a:xfrm>
                  <a:off x="15811501" y="3994150"/>
                  <a:ext cx="0" cy="6350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0" name="Line 629">
                  <a:extLst>
                    <a:ext uri="{FF2B5EF4-FFF2-40B4-BE49-F238E27FC236}">
                      <a16:creationId xmlns:a16="http://schemas.microsoft.com/office/drawing/2014/main" id="{AF494C4A-7F9A-B3AA-4AC0-6AE46C3258B3}"/>
                    </a:ext>
                  </a:extLst>
                </p:cNvPr>
                <p:cNvSpPr>
                  <a:spLocks noChangeShapeType="1"/>
                </p:cNvSpPr>
                <p:nvPr/>
              </p:nvSpPr>
              <p:spPr bwMode="auto">
                <a:xfrm>
                  <a:off x="15762288" y="3986212"/>
                  <a:ext cx="57150"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1" name="Line 630">
                  <a:extLst>
                    <a:ext uri="{FF2B5EF4-FFF2-40B4-BE49-F238E27FC236}">
                      <a16:creationId xmlns:a16="http://schemas.microsoft.com/office/drawing/2014/main" id="{0CCA67DF-6C04-3ECD-25D8-710053FD6964}"/>
                    </a:ext>
                  </a:extLst>
                </p:cNvPr>
                <p:cNvSpPr>
                  <a:spLocks noChangeShapeType="1"/>
                </p:cNvSpPr>
                <p:nvPr/>
              </p:nvSpPr>
              <p:spPr bwMode="auto">
                <a:xfrm>
                  <a:off x="15789276" y="39528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2" name="Line 631">
                  <a:extLst>
                    <a:ext uri="{FF2B5EF4-FFF2-40B4-BE49-F238E27FC236}">
                      <a16:creationId xmlns:a16="http://schemas.microsoft.com/office/drawing/2014/main" id="{B9481874-27FB-BE62-D26D-8A704F351CFC}"/>
                    </a:ext>
                  </a:extLst>
                </p:cNvPr>
                <p:cNvSpPr>
                  <a:spLocks noChangeShapeType="1"/>
                </p:cNvSpPr>
                <p:nvPr/>
              </p:nvSpPr>
              <p:spPr bwMode="auto">
                <a:xfrm>
                  <a:off x="15884526" y="3994150"/>
                  <a:ext cx="0" cy="6350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3" name="Line 632">
                  <a:extLst>
                    <a:ext uri="{FF2B5EF4-FFF2-40B4-BE49-F238E27FC236}">
                      <a16:creationId xmlns:a16="http://schemas.microsoft.com/office/drawing/2014/main" id="{307987F1-CCAF-D2E6-AA63-1DE5DA073461}"/>
                    </a:ext>
                  </a:extLst>
                </p:cNvPr>
                <p:cNvSpPr>
                  <a:spLocks noChangeShapeType="1"/>
                </p:cNvSpPr>
                <p:nvPr/>
              </p:nvSpPr>
              <p:spPr bwMode="auto">
                <a:xfrm>
                  <a:off x="15892463" y="3994150"/>
                  <a:ext cx="0" cy="6350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4" name="Line 633">
                  <a:extLst>
                    <a:ext uri="{FF2B5EF4-FFF2-40B4-BE49-F238E27FC236}">
                      <a16:creationId xmlns:a16="http://schemas.microsoft.com/office/drawing/2014/main" id="{A936B417-D494-4165-C008-0E664CBE5D96}"/>
                    </a:ext>
                  </a:extLst>
                </p:cNvPr>
                <p:cNvSpPr>
                  <a:spLocks noChangeShapeType="1"/>
                </p:cNvSpPr>
                <p:nvPr/>
              </p:nvSpPr>
              <p:spPr bwMode="auto">
                <a:xfrm>
                  <a:off x="15622588" y="3908425"/>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5" name="Line 634">
                  <a:extLst>
                    <a:ext uri="{FF2B5EF4-FFF2-40B4-BE49-F238E27FC236}">
                      <a16:creationId xmlns:a16="http://schemas.microsoft.com/office/drawing/2014/main" id="{23830BF9-949F-8645-6D4C-C2B7D2A7561D}"/>
                    </a:ext>
                  </a:extLst>
                </p:cNvPr>
                <p:cNvSpPr>
                  <a:spLocks noChangeShapeType="1"/>
                </p:cNvSpPr>
                <p:nvPr/>
              </p:nvSpPr>
              <p:spPr bwMode="auto">
                <a:xfrm>
                  <a:off x="15651163" y="38766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6" name="Line 635">
                  <a:extLst>
                    <a:ext uri="{FF2B5EF4-FFF2-40B4-BE49-F238E27FC236}">
                      <a16:creationId xmlns:a16="http://schemas.microsoft.com/office/drawing/2014/main" id="{EDB66D58-A810-95E6-DD7D-639FD7BED02D}"/>
                    </a:ext>
                  </a:extLst>
                </p:cNvPr>
                <p:cNvSpPr>
                  <a:spLocks noChangeShapeType="1"/>
                </p:cNvSpPr>
                <p:nvPr/>
              </p:nvSpPr>
              <p:spPr bwMode="auto">
                <a:xfrm>
                  <a:off x="15617826" y="3908425"/>
                  <a:ext cx="57150"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7" name="Line 636">
                  <a:extLst>
                    <a:ext uri="{FF2B5EF4-FFF2-40B4-BE49-F238E27FC236}">
                      <a16:creationId xmlns:a16="http://schemas.microsoft.com/office/drawing/2014/main" id="{A6B4F4EE-316E-9B92-5FEA-341595012F31}"/>
                    </a:ext>
                  </a:extLst>
                </p:cNvPr>
                <p:cNvSpPr>
                  <a:spLocks noChangeShapeType="1"/>
                </p:cNvSpPr>
                <p:nvPr/>
              </p:nvSpPr>
              <p:spPr bwMode="auto">
                <a:xfrm>
                  <a:off x="15647988" y="387667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8" name="Line 637">
                  <a:extLst>
                    <a:ext uri="{FF2B5EF4-FFF2-40B4-BE49-F238E27FC236}">
                      <a16:creationId xmlns:a16="http://schemas.microsoft.com/office/drawing/2014/main" id="{44CD2082-0578-CB25-16D8-257A32834F73}"/>
                    </a:ext>
                  </a:extLst>
                </p:cNvPr>
                <p:cNvSpPr>
                  <a:spLocks noChangeShapeType="1"/>
                </p:cNvSpPr>
                <p:nvPr/>
              </p:nvSpPr>
              <p:spPr bwMode="auto">
                <a:xfrm>
                  <a:off x="15549563" y="3892550"/>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69" name="Line 638">
                  <a:extLst>
                    <a:ext uri="{FF2B5EF4-FFF2-40B4-BE49-F238E27FC236}">
                      <a16:creationId xmlns:a16="http://schemas.microsoft.com/office/drawing/2014/main" id="{4636EAAB-757E-1DA3-ECAF-BE551AD865A5}"/>
                    </a:ext>
                  </a:extLst>
                </p:cNvPr>
                <p:cNvSpPr>
                  <a:spLocks noChangeShapeType="1"/>
                </p:cNvSpPr>
                <p:nvPr/>
              </p:nvSpPr>
              <p:spPr bwMode="auto">
                <a:xfrm>
                  <a:off x="15576551" y="38576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0" name="Line 639">
                  <a:extLst>
                    <a:ext uri="{FF2B5EF4-FFF2-40B4-BE49-F238E27FC236}">
                      <a16:creationId xmlns:a16="http://schemas.microsoft.com/office/drawing/2014/main" id="{A9320D1E-E95D-1EC1-F93D-C2DC1095F996}"/>
                    </a:ext>
                  </a:extLst>
                </p:cNvPr>
                <p:cNvSpPr>
                  <a:spLocks noChangeShapeType="1"/>
                </p:cNvSpPr>
                <p:nvPr/>
              </p:nvSpPr>
              <p:spPr bwMode="auto">
                <a:xfrm>
                  <a:off x="15555913" y="3892550"/>
                  <a:ext cx="57150"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1" name="Line 640">
                  <a:extLst>
                    <a:ext uri="{FF2B5EF4-FFF2-40B4-BE49-F238E27FC236}">
                      <a16:creationId xmlns:a16="http://schemas.microsoft.com/office/drawing/2014/main" id="{1B214986-CFBD-DAA3-91B5-EB9DA56EC496}"/>
                    </a:ext>
                  </a:extLst>
                </p:cNvPr>
                <p:cNvSpPr>
                  <a:spLocks noChangeShapeType="1"/>
                </p:cNvSpPr>
                <p:nvPr/>
              </p:nvSpPr>
              <p:spPr bwMode="auto">
                <a:xfrm>
                  <a:off x="15582901" y="38576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2" name="Line 641">
                  <a:extLst>
                    <a:ext uri="{FF2B5EF4-FFF2-40B4-BE49-F238E27FC236}">
                      <a16:creationId xmlns:a16="http://schemas.microsoft.com/office/drawing/2014/main" id="{1B369C90-FAB9-EB4E-1CFB-EE4E68B320E9}"/>
                    </a:ext>
                  </a:extLst>
                </p:cNvPr>
                <p:cNvSpPr>
                  <a:spLocks noChangeShapeType="1"/>
                </p:cNvSpPr>
                <p:nvPr/>
              </p:nvSpPr>
              <p:spPr bwMode="auto">
                <a:xfrm>
                  <a:off x="15409863" y="3873500"/>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3" name="Line 642">
                  <a:extLst>
                    <a:ext uri="{FF2B5EF4-FFF2-40B4-BE49-F238E27FC236}">
                      <a16:creationId xmlns:a16="http://schemas.microsoft.com/office/drawing/2014/main" id="{78E5F3F3-C1C1-9C5B-1390-275BB83D5863}"/>
                    </a:ext>
                  </a:extLst>
                </p:cNvPr>
                <p:cNvSpPr>
                  <a:spLocks noChangeShapeType="1"/>
                </p:cNvSpPr>
                <p:nvPr/>
              </p:nvSpPr>
              <p:spPr bwMode="auto">
                <a:xfrm>
                  <a:off x="15436851" y="3841750"/>
                  <a:ext cx="0" cy="6350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4" name="Line 643">
                  <a:extLst>
                    <a:ext uri="{FF2B5EF4-FFF2-40B4-BE49-F238E27FC236}">
                      <a16:creationId xmlns:a16="http://schemas.microsoft.com/office/drawing/2014/main" id="{3B00D916-AC27-0880-F868-D83CBD0E452D}"/>
                    </a:ext>
                  </a:extLst>
                </p:cNvPr>
                <p:cNvSpPr>
                  <a:spLocks noChangeShapeType="1"/>
                </p:cNvSpPr>
                <p:nvPr/>
              </p:nvSpPr>
              <p:spPr bwMode="auto">
                <a:xfrm>
                  <a:off x="15336838" y="3856037"/>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5" name="Line 644">
                  <a:extLst>
                    <a:ext uri="{FF2B5EF4-FFF2-40B4-BE49-F238E27FC236}">
                      <a16:creationId xmlns:a16="http://schemas.microsoft.com/office/drawing/2014/main" id="{FAA5D71F-411E-6576-0192-9810B005F99D}"/>
                    </a:ext>
                  </a:extLst>
                </p:cNvPr>
                <p:cNvSpPr>
                  <a:spLocks noChangeShapeType="1"/>
                </p:cNvSpPr>
                <p:nvPr/>
              </p:nvSpPr>
              <p:spPr bwMode="auto">
                <a:xfrm>
                  <a:off x="15365413" y="38227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6" name="Line 645">
                  <a:extLst>
                    <a:ext uri="{FF2B5EF4-FFF2-40B4-BE49-F238E27FC236}">
                      <a16:creationId xmlns:a16="http://schemas.microsoft.com/office/drawing/2014/main" id="{FED5E30D-CD9D-F5BB-04CF-2EF53D07364B}"/>
                    </a:ext>
                  </a:extLst>
                </p:cNvPr>
                <p:cNvSpPr>
                  <a:spLocks noChangeShapeType="1"/>
                </p:cNvSpPr>
                <p:nvPr/>
              </p:nvSpPr>
              <p:spPr bwMode="auto">
                <a:xfrm>
                  <a:off x="15346363" y="3856037"/>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7" name="Line 646">
                  <a:extLst>
                    <a:ext uri="{FF2B5EF4-FFF2-40B4-BE49-F238E27FC236}">
                      <a16:creationId xmlns:a16="http://schemas.microsoft.com/office/drawing/2014/main" id="{AFE94616-3FEC-8868-593C-3D3039DCD93A}"/>
                    </a:ext>
                  </a:extLst>
                </p:cNvPr>
                <p:cNvSpPr>
                  <a:spLocks noChangeShapeType="1"/>
                </p:cNvSpPr>
                <p:nvPr/>
              </p:nvSpPr>
              <p:spPr bwMode="auto">
                <a:xfrm>
                  <a:off x="15374938" y="38227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8" name="Line 647">
                  <a:extLst>
                    <a:ext uri="{FF2B5EF4-FFF2-40B4-BE49-F238E27FC236}">
                      <a16:creationId xmlns:a16="http://schemas.microsoft.com/office/drawing/2014/main" id="{DC166D85-9823-4F67-53AA-AB0F219C0285}"/>
                    </a:ext>
                  </a:extLst>
                </p:cNvPr>
                <p:cNvSpPr>
                  <a:spLocks noChangeShapeType="1"/>
                </p:cNvSpPr>
                <p:nvPr/>
              </p:nvSpPr>
              <p:spPr bwMode="auto">
                <a:xfrm>
                  <a:off x="15270163" y="3856037"/>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79" name="Line 648">
                  <a:extLst>
                    <a:ext uri="{FF2B5EF4-FFF2-40B4-BE49-F238E27FC236}">
                      <a16:creationId xmlns:a16="http://schemas.microsoft.com/office/drawing/2014/main" id="{8418ACE8-D61A-BD86-5226-ACCFE1CA3530}"/>
                    </a:ext>
                  </a:extLst>
                </p:cNvPr>
                <p:cNvSpPr>
                  <a:spLocks noChangeShapeType="1"/>
                </p:cNvSpPr>
                <p:nvPr/>
              </p:nvSpPr>
              <p:spPr bwMode="auto">
                <a:xfrm>
                  <a:off x="15297151" y="38227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80" name="Line 649">
                  <a:extLst>
                    <a:ext uri="{FF2B5EF4-FFF2-40B4-BE49-F238E27FC236}">
                      <a16:creationId xmlns:a16="http://schemas.microsoft.com/office/drawing/2014/main" id="{A44CA32F-EF27-78A1-B14C-601A461F9281}"/>
                    </a:ext>
                  </a:extLst>
                </p:cNvPr>
                <p:cNvSpPr>
                  <a:spLocks noChangeShapeType="1"/>
                </p:cNvSpPr>
                <p:nvPr/>
              </p:nvSpPr>
              <p:spPr bwMode="auto">
                <a:xfrm>
                  <a:off x="15252701" y="3838575"/>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81" name="Line 650">
                  <a:extLst>
                    <a:ext uri="{FF2B5EF4-FFF2-40B4-BE49-F238E27FC236}">
                      <a16:creationId xmlns:a16="http://schemas.microsoft.com/office/drawing/2014/main" id="{B0F0E273-5CE4-C11E-7A92-6B0B2EDBBEB9}"/>
                    </a:ext>
                  </a:extLst>
                </p:cNvPr>
                <p:cNvSpPr>
                  <a:spLocks noChangeShapeType="1"/>
                </p:cNvSpPr>
                <p:nvPr/>
              </p:nvSpPr>
              <p:spPr bwMode="auto">
                <a:xfrm>
                  <a:off x="15281276" y="380523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82" name="Line 651">
                  <a:extLst>
                    <a:ext uri="{FF2B5EF4-FFF2-40B4-BE49-F238E27FC236}">
                      <a16:creationId xmlns:a16="http://schemas.microsoft.com/office/drawing/2014/main" id="{CA4FC00C-2460-1AD0-7FBB-25DE27DE6162}"/>
                    </a:ext>
                  </a:extLst>
                </p:cNvPr>
                <p:cNvSpPr>
                  <a:spLocks noChangeShapeType="1"/>
                </p:cNvSpPr>
                <p:nvPr/>
              </p:nvSpPr>
              <p:spPr bwMode="auto">
                <a:xfrm>
                  <a:off x="15227301" y="3821112"/>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83" name="Line 652">
                  <a:extLst>
                    <a:ext uri="{FF2B5EF4-FFF2-40B4-BE49-F238E27FC236}">
                      <a16:creationId xmlns:a16="http://schemas.microsoft.com/office/drawing/2014/main" id="{DBF0F288-8C36-C62D-E77C-7448190381A7}"/>
                    </a:ext>
                  </a:extLst>
                </p:cNvPr>
                <p:cNvSpPr>
                  <a:spLocks noChangeShapeType="1"/>
                </p:cNvSpPr>
                <p:nvPr/>
              </p:nvSpPr>
              <p:spPr bwMode="auto">
                <a:xfrm>
                  <a:off x="15254288" y="3787775"/>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84" name="Line 653">
                  <a:extLst>
                    <a:ext uri="{FF2B5EF4-FFF2-40B4-BE49-F238E27FC236}">
                      <a16:creationId xmlns:a16="http://schemas.microsoft.com/office/drawing/2014/main" id="{A357CF28-A173-9A69-9CDC-FC06E7836148}"/>
                    </a:ext>
                  </a:extLst>
                </p:cNvPr>
                <p:cNvSpPr>
                  <a:spLocks noChangeShapeType="1"/>
                </p:cNvSpPr>
                <p:nvPr/>
              </p:nvSpPr>
              <p:spPr bwMode="auto">
                <a:xfrm>
                  <a:off x="15170151" y="3787775"/>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85" name="Line 654">
                  <a:extLst>
                    <a:ext uri="{FF2B5EF4-FFF2-40B4-BE49-F238E27FC236}">
                      <a16:creationId xmlns:a16="http://schemas.microsoft.com/office/drawing/2014/main" id="{3BC5243A-0368-13D5-8CE2-9A18FEA48159}"/>
                    </a:ext>
                  </a:extLst>
                </p:cNvPr>
                <p:cNvSpPr>
                  <a:spLocks noChangeShapeType="1"/>
                </p:cNvSpPr>
                <p:nvPr/>
              </p:nvSpPr>
              <p:spPr bwMode="auto">
                <a:xfrm>
                  <a:off x="15195551" y="375443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86" name="Line 655">
                  <a:extLst>
                    <a:ext uri="{FF2B5EF4-FFF2-40B4-BE49-F238E27FC236}">
                      <a16:creationId xmlns:a16="http://schemas.microsoft.com/office/drawing/2014/main" id="{0D1E7BEB-61DE-749A-899B-F9B9D1294396}"/>
                    </a:ext>
                  </a:extLst>
                </p:cNvPr>
                <p:cNvSpPr>
                  <a:spLocks noChangeShapeType="1"/>
                </p:cNvSpPr>
                <p:nvPr/>
              </p:nvSpPr>
              <p:spPr bwMode="auto">
                <a:xfrm>
                  <a:off x="15054263" y="3756025"/>
                  <a:ext cx="53975"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8" name="Line 656">
                  <a:extLst>
                    <a:ext uri="{FF2B5EF4-FFF2-40B4-BE49-F238E27FC236}">
                      <a16:creationId xmlns:a16="http://schemas.microsoft.com/office/drawing/2014/main" id="{B38A66B0-79B5-A62C-B9B2-B05271F37CAF}"/>
                    </a:ext>
                  </a:extLst>
                </p:cNvPr>
                <p:cNvSpPr>
                  <a:spLocks noChangeShapeType="1"/>
                </p:cNvSpPr>
                <p:nvPr/>
              </p:nvSpPr>
              <p:spPr bwMode="auto">
                <a:xfrm>
                  <a:off x="15081251" y="3724275"/>
                  <a:ext cx="0" cy="6350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9" name="Line 657">
                  <a:extLst>
                    <a:ext uri="{FF2B5EF4-FFF2-40B4-BE49-F238E27FC236}">
                      <a16:creationId xmlns:a16="http://schemas.microsoft.com/office/drawing/2014/main" id="{EDCBD885-DB04-575B-28FC-F08A6353749C}"/>
                    </a:ext>
                  </a:extLst>
                </p:cNvPr>
                <p:cNvSpPr>
                  <a:spLocks noChangeShapeType="1"/>
                </p:cNvSpPr>
                <p:nvPr/>
              </p:nvSpPr>
              <p:spPr bwMode="auto">
                <a:xfrm>
                  <a:off x="15020926" y="3736975"/>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0" name="Line 658">
                  <a:extLst>
                    <a:ext uri="{FF2B5EF4-FFF2-40B4-BE49-F238E27FC236}">
                      <a16:creationId xmlns:a16="http://schemas.microsoft.com/office/drawing/2014/main" id="{C5B87553-A7A6-AC9B-B02C-F9B178DC9F6E}"/>
                    </a:ext>
                  </a:extLst>
                </p:cNvPr>
                <p:cNvSpPr>
                  <a:spLocks noChangeShapeType="1"/>
                </p:cNvSpPr>
                <p:nvPr/>
              </p:nvSpPr>
              <p:spPr bwMode="auto">
                <a:xfrm>
                  <a:off x="15049501" y="37052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1" name="Line 659">
                  <a:extLst>
                    <a:ext uri="{FF2B5EF4-FFF2-40B4-BE49-F238E27FC236}">
                      <a16:creationId xmlns:a16="http://schemas.microsoft.com/office/drawing/2014/main" id="{DEFC348F-EC08-327A-7D61-B8BEFECCA521}"/>
                    </a:ext>
                  </a:extLst>
                </p:cNvPr>
                <p:cNvSpPr>
                  <a:spLocks noChangeShapeType="1"/>
                </p:cNvSpPr>
                <p:nvPr/>
              </p:nvSpPr>
              <p:spPr bwMode="auto">
                <a:xfrm>
                  <a:off x="14927263" y="3708400"/>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2" name="Line 660">
                  <a:extLst>
                    <a:ext uri="{FF2B5EF4-FFF2-40B4-BE49-F238E27FC236}">
                      <a16:creationId xmlns:a16="http://schemas.microsoft.com/office/drawing/2014/main" id="{343A39C2-E3CD-CF0F-D780-504886E37E23}"/>
                    </a:ext>
                  </a:extLst>
                </p:cNvPr>
                <p:cNvSpPr>
                  <a:spLocks noChangeShapeType="1"/>
                </p:cNvSpPr>
                <p:nvPr/>
              </p:nvSpPr>
              <p:spPr bwMode="auto">
                <a:xfrm>
                  <a:off x="14955838" y="3675062"/>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3" name="Line 661">
                  <a:extLst>
                    <a:ext uri="{FF2B5EF4-FFF2-40B4-BE49-F238E27FC236}">
                      <a16:creationId xmlns:a16="http://schemas.microsoft.com/office/drawing/2014/main" id="{6853FC84-A52E-6DDE-133A-2B51E3E6CBC9}"/>
                    </a:ext>
                  </a:extLst>
                </p:cNvPr>
                <p:cNvSpPr>
                  <a:spLocks noChangeShapeType="1"/>
                </p:cNvSpPr>
                <p:nvPr/>
              </p:nvSpPr>
              <p:spPr bwMode="auto">
                <a:xfrm>
                  <a:off x="14843126" y="3678237"/>
                  <a:ext cx="57150"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4" name="Line 662">
                  <a:extLst>
                    <a:ext uri="{FF2B5EF4-FFF2-40B4-BE49-F238E27FC236}">
                      <a16:creationId xmlns:a16="http://schemas.microsoft.com/office/drawing/2014/main" id="{EF6D9F87-A070-D2FC-5CFC-7A5BA7FE341E}"/>
                    </a:ext>
                  </a:extLst>
                </p:cNvPr>
                <p:cNvSpPr>
                  <a:spLocks noChangeShapeType="1"/>
                </p:cNvSpPr>
                <p:nvPr/>
              </p:nvSpPr>
              <p:spPr bwMode="auto">
                <a:xfrm>
                  <a:off x="14873288" y="3643312"/>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5" name="Line 663">
                  <a:extLst>
                    <a:ext uri="{FF2B5EF4-FFF2-40B4-BE49-F238E27FC236}">
                      <a16:creationId xmlns:a16="http://schemas.microsoft.com/office/drawing/2014/main" id="{32F78A1D-A40C-739C-A455-39F0080D4083}"/>
                    </a:ext>
                  </a:extLst>
                </p:cNvPr>
                <p:cNvSpPr>
                  <a:spLocks noChangeShapeType="1"/>
                </p:cNvSpPr>
                <p:nvPr/>
              </p:nvSpPr>
              <p:spPr bwMode="auto">
                <a:xfrm>
                  <a:off x="14779626" y="3660775"/>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6" name="Line 664">
                  <a:extLst>
                    <a:ext uri="{FF2B5EF4-FFF2-40B4-BE49-F238E27FC236}">
                      <a16:creationId xmlns:a16="http://schemas.microsoft.com/office/drawing/2014/main" id="{696A9A7F-FE0B-B60E-26ED-ECA02CC177FD}"/>
                    </a:ext>
                  </a:extLst>
                </p:cNvPr>
                <p:cNvSpPr>
                  <a:spLocks noChangeShapeType="1"/>
                </p:cNvSpPr>
                <p:nvPr/>
              </p:nvSpPr>
              <p:spPr bwMode="auto">
                <a:xfrm>
                  <a:off x="14809788" y="362743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7" name="Line 665">
                  <a:extLst>
                    <a:ext uri="{FF2B5EF4-FFF2-40B4-BE49-F238E27FC236}">
                      <a16:creationId xmlns:a16="http://schemas.microsoft.com/office/drawing/2014/main" id="{92667758-A6C6-92F8-CA54-D72E51647283}"/>
                    </a:ext>
                  </a:extLst>
                </p:cNvPr>
                <p:cNvSpPr>
                  <a:spLocks noChangeShapeType="1"/>
                </p:cNvSpPr>
                <p:nvPr/>
              </p:nvSpPr>
              <p:spPr bwMode="auto">
                <a:xfrm>
                  <a:off x="14597063" y="3614737"/>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8" name="Line 666">
                  <a:extLst>
                    <a:ext uri="{FF2B5EF4-FFF2-40B4-BE49-F238E27FC236}">
                      <a16:creationId xmlns:a16="http://schemas.microsoft.com/office/drawing/2014/main" id="{3A0EE4F3-A141-E51E-1201-4872BF6483C7}"/>
                    </a:ext>
                  </a:extLst>
                </p:cNvPr>
                <p:cNvSpPr>
                  <a:spLocks noChangeShapeType="1"/>
                </p:cNvSpPr>
                <p:nvPr/>
              </p:nvSpPr>
              <p:spPr bwMode="auto">
                <a:xfrm>
                  <a:off x="14625638" y="35814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9" name="Line 667">
                  <a:extLst>
                    <a:ext uri="{FF2B5EF4-FFF2-40B4-BE49-F238E27FC236}">
                      <a16:creationId xmlns:a16="http://schemas.microsoft.com/office/drawing/2014/main" id="{EE1B5226-8C4C-ECC1-E031-B043B28C3080}"/>
                    </a:ext>
                  </a:extLst>
                </p:cNvPr>
                <p:cNvSpPr>
                  <a:spLocks noChangeShapeType="1"/>
                </p:cNvSpPr>
                <p:nvPr/>
              </p:nvSpPr>
              <p:spPr bwMode="auto">
                <a:xfrm>
                  <a:off x="14593888" y="3614737"/>
                  <a:ext cx="53975"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0" name="Line 668">
                  <a:extLst>
                    <a:ext uri="{FF2B5EF4-FFF2-40B4-BE49-F238E27FC236}">
                      <a16:creationId xmlns:a16="http://schemas.microsoft.com/office/drawing/2014/main" id="{A47FFA40-F61A-7A05-437B-AA682881C849}"/>
                    </a:ext>
                  </a:extLst>
                </p:cNvPr>
                <p:cNvSpPr>
                  <a:spLocks noChangeShapeType="1"/>
                </p:cNvSpPr>
                <p:nvPr/>
              </p:nvSpPr>
              <p:spPr bwMode="auto">
                <a:xfrm>
                  <a:off x="14620876" y="35814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1" name="Line 669">
                  <a:extLst>
                    <a:ext uri="{FF2B5EF4-FFF2-40B4-BE49-F238E27FC236}">
                      <a16:creationId xmlns:a16="http://schemas.microsoft.com/office/drawing/2014/main" id="{C73A3A8D-CF7B-6A98-FC10-2CFCB6BFC9B5}"/>
                    </a:ext>
                  </a:extLst>
                </p:cNvPr>
                <p:cNvSpPr>
                  <a:spLocks noChangeShapeType="1"/>
                </p:cNvSpPr>
                <p:nvPr/>
              </p:nvSpPr>
              <p:spPr bwMode="auto">
                <a:xfrm>
                  <a:off x="14519276" y="3568700"/>
                  <a:ext cx="57150"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2" name="Line 670">
                  <a:extLst>
                    <a:ext uri="{FF2B5EF4-FFF2-40B4-BE49-F238E27FC236}">
                      <a16:creationId xmlns:a16="http://schemas.microsoft.com/office/drawing/2014/main" id="{AFBF280D-AA90-FB99-F50A-970A28585199}"/>
                    </a:ext>
                  </a:extLst>
                </p:cNvPr>
                <p:cNvSpPr>
                  <a:spLocks noChangeShapeType="1"/>
                </p:cNvSpPr>
                <p:nvPr/>
              </p:nvSpPr>
              <p:spPr bwMode="auto">
                <a:xfrm>
                  <a:off x="14549438" y="3535362"/>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3" name="Line 671">
                  <a:extLst>
                    <a:ext uri="{FF2B5EF4-FFF2-40B4-BE49-F238E27FC236}">
                      <a16:creationId xmlns:a16="http://schemas.microsoft.com/office/drawing/2014/main" id="{DD465291-FDC5-7573-6E10-B213B87F889A}"/>
                    </a:ext>
                  </a:extLst>
                </p:cNvPr>
                <p:cNvSpPr>
                  <a:spLocks noChangeShapeType="1"/>
                </p:cNvSpPr>
                <p:nvPr/>
              </p:nvSpPr>
              <p:spPr bwMode="auto">
                <a:xfrm>
                  <a:off x="14471651" y="3552825"/>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4" name="Line 672">
                  <a:extLst>
                    <a:ext uri="{FF2B5EF4-FFF2-40B4-BE49-F238E27FC236}">
                      <a16:creationId xmlns:a16="http://schemas.microsoft.com/office/drawing/2014/main" id="{3FE772F3-32CD-26BE-B92D-734D5C52A84A}"/>
                    </a:ext>
                  </a:extLst>
                </p:cNvPr>
                <p:cNvSpPr>
                  <a:spLocks noChangeShapeType="1"/>
                </p:cNvSpPr>
                <p:nvPr/>
              </p:nvSpPr>
              <p:spPr bwMode="auto">
                <a:xfrm>
                  <a:off x="14500226" y="35179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5" name="Line 673">
                  <a:extLst>
                    <a:ext uri="{FF2B5EF4-FFF2-40B4-BE49-F238E27FC236}">
                      <a16:creationId xmlns:a16="http://schemas.microsoft.com/office/drawing/2014/main" id="{2FD67961-E0DB-A0C9-88E1-6C700EE61F02}"/>
                    </a:ext>
                  </a:extLst>
                </p:cNvPr>
                <p:cNvSpPr>
                  <a:spLocks noChangeShapeType="1"/>
                </p:cNvSpPr>
                <p:nvPr/>
              </p:nvSpPr>
              <p:spPr bwMode="auto">
                <a:xfrm>
                  <a:off x="14458951" y="3552825"/>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6" name="Line 674">
                  <a:extLst>
                    <a:ext uri="{FF2B5EF4-FFF2-40B4-BE49-F238E27FC236}">
                      <a16:creationId xmlns:a16="http://schemas.microsoft.com/office/drawing/2014/main" id="{38714FEC-48E9-0F3A-7EBE-77A2FD0A35A3}"/>
                    </a:ext>
                  </a:extLst>
                </p:cNvPr>
                <p:cNvSpPr>
                  <a:spLocks noChangeShapeType="1"/>
                </p:cNvSpPr>
                <p:nvPr/>
              </p:nvSpPr>
              <p:spPr bwMode="auto">
                <a:xfrm>
                  <a:off x="14487526" y="351790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7" name="Line 675">
                  <a:extLst>
                    <a:ext uri="{FF2B5EF4-FFF2-40B4-BE49-F238E27FC236}">
                      <a16:creationId xmlns:a16="http://schemas.microsoft.com/office/drawing/2014/main" id="{EE622BB3-E3BE-4B18-903F-1FBC22AF1866}"/>
                    </a:ext>
                  </a:extLst>
                </p:cNvPr>
                <p:cNvSpPr>
                  <a:spLocks noChangeShapeType="1"/>
                </p:cNvSpPr>
                <p:nvPr/>
              </p:nvSpPr>
              <p:spPr bwMode="auto">
                <a:xfrm>
                  <a:off x="14398626" y="3538537"/>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8" name="Line 676">
                  <a:extLst>
                    <a:ext uri="{FF2B5EF4-FFF2-40B4-BE49-F238E27FC236}">
                      <a16:creationId xmlns:a16="http://schemas.microsoft.com/office/drawing/2014/main" id="{AA74F8A4-099D-14A3-F72C-A20393D4EA20}"/>
                    </a:ext>
                  </a:extLst>
                </p:cNvPr>
                <p:cNvSpPr>
                  <a:spLocks noChangeShapeType="1"/>
                </p:cNvSpPr>
                <p:nvPr/>
              </p:nvSpPr>
              <p:spPr bwMode="auto">
                <a:xfrm>
                  <a:off x="14425613" y="3506787"/>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9" name="Line 677">
                  <a:extLst>
                    <a:ext uri="{FF2B5EF4-FFF2-40B4-BE49-F238E27FC236}">
                      <a16:creationId xmlns:a16="http://schemas.microsoft.com/office/drawing/2014/main" id="{B10F4BEB-FBCF-6C03-1A80-079EF962B40E}"/>
                    </a:ext>
                  </a:extLst>
                </p:cNvPr>
                <p:cNvSpPr>
                  <a:spLocks noChangeShapeType="1"/>
                </p:cNvSpPr>
                <p:nvPr/>
              </p:nvSpPr>
              <p:spPr bwMode="auto">
                <a:xfrm>
                  <a:off x="14298613" y="3467100"/>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0" name="Line 678">
                  <a:extLst>
                    <a:ext uri="{FF2B5EF4-FFF2-40B4-BE49-F238E27FC236}">
                      <a16:creationId xmlns:a16="http://schemas.microsoft.com/office/drawing/2014/main" id="{10BD6F9A-0369-3B25-3509-8D39BB702218}"/>
                    </a:ext>
                  </a:extLst>
                </p:cNvPr>
                <p:cNvSpPr>
                  <a:spLocks noChangeShapeType="1"/>
                </p:cNvSpPr>
                <p:nvPr/>
              </p:nvSpPr>
              <p:spPr bwMode="auto">
                <a:xfrm>
                  <a:off x="14325601" y="343535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1" name="Line 679">
                  <a:extLst>
                    <a:ext uri="{FF2B5EF4-FFF2-40B4-BE49-F238E27FC236}">
                      <a16:creationId xmlns:a16="http://schemas.microsoft.com/office/drawing/2014/main" id="{51E2EBBC-01CA-58DA-F0E2-9889B6F1FCF8}"/>
                    </a:ext>
                  </a:extLst>
                </p:cNvPr>
                <p:cNvSpPr>
                  <a:spLocks noChangeShapeType="1"/>
                </p:cNvSpPr>
                <p:nvPr/>
              </p:nvSpPr>
              <p:spPr bwMode="auto">
                <a:xfrm>
                  <a:off x="14274801" y="3467100"/>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2" name="Line 680">
                  <a:extLst>
                    <a:ext uri="{FF2B5EF4-FFF2-40B4-BE49-F238E27FC236}">
                      <a16:creationId xmlns:a16="http://schemas.microsoft.com/office/drawing/2014/main" id="{5B8359EE-5B6B-3F79-1BEA-888A46B566C8}"/>
                    </a:ext>
                  </a:extLst>
                </p:cNvPr>
                <p:cNvSpPr>
                  <a:spLocks noChangeShapeType="1"/>
                </p:cNvSpPr>
                <p:nvPr/>
              </p:nvSpPr>
              <p:spPr bwMode="auto">
                <a:xfrm>
                  <a:off x="14303376" y="343535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3" name="Line 681">
                  <a:extLst>
                    <a:ext uri="{FF2B5EF4-FFF2-40B4-BE49-F238E27FC236}">
                      <a16:creationId xmlns:a16="http://schemas.microsoft.com/office/drawing/2014/main" id="{366073AE-8E27-4BC8-0E82-53BE34EE2A2F}"/>
                    </a:ext>
                  </a:extLst>
                </p:cNvPr>
                <p:cNvSpPr>
                  <a:spLocks noChangeShapeType="1"/>
                </p:cNvSpPr>
                <p:nvPr/>
              </p:nvSpPr>
              <p:spPr bwMode="auto">
                <a:xfrm>
                  <a:off x="14235113" y="3440112"/>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4" name="Line 682">
                  <a:extLst>
                    <a:ext uri="{FF2B5EF4-FFF2-40B4-BE49-F238E27FC236}">
                      <a16:creationId xmlns:a16="http://schemas.microsoft.com/office/drawing/2014/main" id="{5932C133-0E83-36DB-B03C-338ABF8AD6A7}"/>
                    </a:ext>
                  </a:extLst>
                </p:cNvPr>
                <p:cNvSpPr>
                  <a:spLocks noChangeShapeType="1"/>
                </p:cNvSpPr>
                <p:nvPr/>
              </p:nvSpPr>
              <p:spPr bwMode="auto">
                <a:xfrm>
                  <a:off x="14263688" y="340518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5" name="Line 683">
                  <a:extLst>
                    <a:ext uri="{FF2B5EF4-FFF2-40B4-BE49-F238E27FC236}">
                      <a16:creationId xmlns:a16="http://schemas.microsoft.com/office/drawing/2014/main" id="{2A27ABFC-A5A8-28D3-9EC2-1A10131F7DFE}"/>
                    </a:ext>
                  </a:extLst>
                </p:cNvPr>
                <p:cNvSpPr>
                  <a:spLocks noChangeShapeType="1"/>
                </p:cNvSpPr>
                <p:nvPr/>
              </p:nvSpPr>
              <p:spPr bwMode="auto">
                <a:xfrm>
                  <a:off x="14233526" y="3440112"/>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6" name="Line 684">
                  <a:extLst>
                    <a:ext uri="{FF2B5EF4-FFF2-40B4-BE49-F238E27FC236}">
                      <a16:creationId xmlns:a16="http://schemas.microsoft.com/office/drawing/2014/main" id="{036D735E-990A-D4F5-E1E6-236A62CE07CE}"/>
                    </a:ext>
                  </a:extLst>
                </p:cNvPr>
                <p:cNvSpPr>
                  <a:spLocks noChangeShapeType="1"/>
                </p:cNvSpPr>
                <p:nvPr/>
              </p:nvSpPr>
              <p:spPr bwMode="auto">
                <a:xfrm>
                  <a:off x="14262101" y="340518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7" name="Line 685">
                  <a:extLst>
                    <a:ext uri="{FF2B5EF4-FFF2-40B4-BE49-F238E27FC236}">
                      <a16:creationId xmlns:a16="http://schemas.microsoft.com/office/drawing/2014/main" id="{95741DDC-B4A9-A1D4-701B-52198891AF5D}"/>
                    </a:ext>
                  </a:extLst>
                </p:cNvPr>
                <p:cNvSpPr>
                  <a:spLocks noChangeShapeType="1"/>
                </p:cNvSpPr>
                <p:nvPr/>
              </p:nvSpPr>
              <p:spPr bwMode="auto">
                <a:xfrm>
                  <a:off x="14341476" y="3511550"/>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8" name="Line 686">
                  <a:extLst>
                    <a:ext uri="{FF2B5EF4-FFF2-40B4-BE49-F238E27FC236}">
                      <a16:creationId xmlns:a16="http://schemas.microsoft.com/office/drawing/2014/main" id="{F7B3D44C-3A2C-1D03-AC1D-126E6883D62C}"/>
                    </a:ext>
                  </a:extLst>
                </p:cNvPr>
                <p:cNvSpPr>
                  <a:spLocks noChangeShapeType="1"/>
                </p:cNvSpPr>
                <p:nvPr/>
              </p:nvSpPr>
              <p:spPr bwMode="auto">
                <a:xfrm>
                  <a:off x="14368463" y="34766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9" name="Line 687">
                  <a:extLst>
                    <a:ext uri="{FF2B5EF4-FFF2-40B4-BE49-F238E27FC236}">
                      <a16:creationId xmlns:a16="http://schemas.microsoft.com/office/drawing/2014/main" id="{BE4B8FE6-BDBE-C5DC-2E02-71DC2CEE9866}"/>
                    </a:ext>
                  </a:extLst>
                </p:cNvPr>
                <p:cNvSpPr>
                  <a:spLocks noChangeShapeType="1"/>
                </p:cNvSpPr>
                <p:nvPr/>
              </p:nvSpPr>
              <p:spPr bwMode="auto">
                <a:xfrm>
                  <a:off x="14362113" y="3511550"/>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0" name="Line 688">
                  <a:extLst>
                    <a:ext uri="{FF2B5EF4-FFF2-40B4-BE49-F238E27FC236}">
                      <a16:creationId xmlns:a16="http://schemas.microsoft.com/office/drawing/2014/main" id="{DD50892F-E1B1-27F0-7E54-A3B8F63DD905}"/>
                    </a:ext>
                  </a:extLst>
                </p:cNvPr>
                <p:cNvSpPr>
                  <a:spLocks noChangeShapeType="1"/>
                </p:cNvSpPr>
                <p:nvPr/>
              </p:nvSpPr>
              <p:spPr bwMode="auto">
                <a:xfrm>
                  <a:off x="14390688" y="3476625"/>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1" name="Line 689">
                  <a:extLst>
                    <a:ext uri="{FF2B5EF4-FFF2-40B4-BE49-F238E27FC236}">
                      <a16:creationId xmlns:a16="http://schemas.microsoft.com/office/drawing/2014/main" id="{541575FC-87FC-ABEB-6E67-328589251670}"/>
                    </a:ext>
                  </a:extLst>
                </p:cNvPr>
                <p:cNvSpPr>
                  <a:spLocks noChangeShapeType="1"/>
                </p:cNvSpPr>
                <p:nvPr/>
              </p:nvSpPr>
              <p:spPr bwMode="auto">
                <a:xfrm>
                  <a:off x="14216063" y="3425825"/>
                  <a:ext cx="53975"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2" name="Line 690">
                  <a:extLst>
                    <a:ext uri="{FF2B5EF4-FFF2-40B4-BE49-F238E27FC236}">
                      <a16:creationId xmlns:a16="http://schemas.microsoft.com/office/drawing/2014/main" id="{8B356D7E-FECB-3CA7-6101-E25947D6D6AD}"/>
                    </a:ext>
                  </a:extLst>
                </p:cNvPr>
                <p:cNvSpPr>
                  <a:spLocks noChangeShapeType="1"/>
                </p:cNvSpPr>
                <p:nvPr/>
              </p:nvSpPr>
              <p:spPr bwMode="auto">
                <a:xfrm>
                  <a:off x="14243051" y="3394075"/>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3" name="Line 691">
                  <a:extLst>
                    <a:ext uri="{FF2B5EF4-FFF2-40B4-BE49-F238E27FC236}">
                      <a16:creationId xmlns:a16="http://schemas.microsoft.com/office/drawing/2014/main" id="{FE564498-C4C4-7ED9-1B2C-E5C5E1491AC4}"/>
                    </a:ext>
                  </a:extLst>
                </p:cNvPr>
                <p:cNvSpPr>
                  <a:spLocks noChangeShapeType="1"/>
                </p:cNvSpPr>
                <p:nvPr/>
              </p:nvSpPr>
              <p:spPr bwMode="auto">
                <a:xfrm>
                  <a:off x="14144626" y="3332162"/>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4" name="Line 692">
                  <a:extLst>
                    <a:ext uri="{FF2B5EF4-FFF2-40B4-BE49-F238E27FC236}">
                      <a16:creationId xmlns:a16="http://schemas.microsoft.com/office/drawing/2014/main" id="{C82EA615-D068-337A-13BE-AEF6EA0A248C}"/>
                    </a:ext>
                  </a:extLst>
                </p:cNvPr>
                <p:cNvSpPr>
                  <a:spLocks noChangeShapeType="1"/>
                </p:cNvSpPr>
                <p:nvPr/>
              </p:nvSpPr>
              <p:spPr bwMode="auto">
                <a:xfrm>
                  <a:off x="14173201" y="329723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5" name="Line 693">
                  <a:extLst>
                    <a:ext uri="{FF2B5EF4-FFF2-40B4-BE49-F238E27FC236}">
                      <a16:creationId xmlns:a16="http://schemas.microsoft.com/office/drawing/2014/main" id="{893BC8B9-3447-F843-BB05-C76F215ADD11}"/>
                    </a:ext>
                  </a:extLst>
                </p:cNvPr>
                <p:cNvSpPr>
                  <a:spLocks noChangeShapeType="1"/>
                </p:cNvSpPr>
                <p:nvPr/>
              </p:nvSpPr>
              <p:spPr bwMode="auto">
                <a:xfrm>
                  <a:off x="14125576" y="3332162"/>
                  <a:ext cx="53975"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6" name="Line 694">
                  <a:extLst>
                    <a:ext uri="{FF2B5EF4-FFF2-40B4-BE49-F238E27FC236}">
                      <a16:creationId xmlns:a16="http://schemas.microsoft.com/office/drawing/2014/main" id="{A9177627-65B9-E989-4133-CA9C1754A531}"/>
                    </a:ext>
                  </a:extLst>
                </p:cNvPr>
                <p:cNvSpPr>
                  <a:spLocks noChangeShapeType="1"/>
                </p:cNvSpPr>
                <p:nvPr/>
              </p:nvSpPr>
              <p:spPr bwMode="auto">
                <a:xfrm>
                  <a:off x="14152563" y="3297237"/>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7" name="Line 695">
                  <a:extLst>
                    <a:ext uri="{FF2B5EF4-FFF2-40B4-BE49-F238E27FC236}">
                      <a16:creationId xmlns:a16="http://schemas.microsoft.com/office/drawing/2014/main" id="{B64F4195-8BDD-65BE-57DD-D233687BA1E1}"/>
                    </a:ext>
                  </a:extLst>
                </p:cNvPr>
                <p:cNvSpPr>
                  <a:spLocks noChangeShapeType="1"/>
                </p:cNvSpPr>
                <p:nvPr/>
              </p:nvSpPr>
              <p:spPr bwMode="auto">
                <a:xfrm>
                  <a:off x="14082713" y="3292475"/>
                  <a:ext cx="53975"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8" name="Line 696">
                  <a:extLst>
                    <a:ext uri="{FF2B5EF4-FFF2-40B4-BE49-F238E27FC236}">
                      <a16:creationId xmlns:a16="http://schemas.microsoft.com/office/drawing/2014/main" id="{F03CB07E-7FD6-8ED2-A748-1D24A7C49DB6}"/>
                    </a:ext>
                  </a:extLst>
                </p:cNvPr>
                <p:cNvSpPr>
                  <a:spLocks noChangeShapeType="1"/>
                </p:cNvSpPr>
                <p:nvPr/>
              </p:nvSpPr>
              <p:spPr bwMode="auto">
                <a:xfrm>
                  <a:off x="14109701" y="3257550"/>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9" name="Line 697">
                  <a:extLst>
                    <a:ext uri="{FF2B5EF4-FFF2-40B4-BE49-F238E27FC236}">
                      <a16:creationId xmlns:a16="http://schemas.microsoft.com/office/drawing/2014/main" id="{867743F3-19B2-CE61-C04D-2839FEA9AA9C}"/>
                    </a:ext>
                  </a:extLst>
                </p:cNvPr>
                <p:cNvSpPr>
                  <a:spLocks noChangeShapeType="1"/>
                </p:cNvSpPr>
                <p:nvPr/>
              </p:nvSpPr>
              <p:spPr bwMode="auto">
                <a:xfrm>
                  <a:off x="14030326" y="3265487"/>
                  <a:ext cx="53975"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50" name="Line 698">
                  <a:extLst>
                    <a:ext uri="{FF2B5EF4-FFF2-40B4-BE49-F238E27FC236}">
                      <a16:creationId xmlns:a16="http://schemas.microsoft.com/office/drawing/2014/main" id="{D27FC8E0-790E-4A1F-D1AB-5E02AE3DBCB3}"/>
                    </a:ext>
                  </a:extLst>
                </p:cNvPr>
                <p:cNvSpPr>
                  <a:spLocks noChangeShapeType="1"/>
                </p:cNvSpPr>
                <p:nvPr/>
              </p:nvSpPr>
              <p:spPr bwMode="auto">
                <a:xfrm>
                  <a:off x="14057313" y="3232150"/>
                  <a:ext cx="0" cy="65088"/>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51" name="Line 699">
                  <a:extLst>
                    <a:ext uri="{FF2B5EF4-FFF2-40B4-BE49-F238E27FC236}">
                      <a16:creationId xmlns:a16="http://schemas.microsoft.com/office/drawing/2014/main" id="{699F37C3-8ECF-64AB-F3CA-61E5A33B5820}"/>
                    </a:ext>
                  </a:extLst>
                </p:cNvPr>
                <p:cNvSpPr>
                  <a:spLocks noChangeShapeType="1"/>
                </p:cNvSpPr>
                <p:nvPr/>
              </p:nvSpPr>
              <p:spPr bwMode="auto">
                <a:xfrm>
                  <a:off x="14017626" y="3240087"/>
                  <a:ext cx="55563" cy="0"/>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52" name="Line 700">
                  <a:extLst>
                    <a:ext uri="{FF2B5EF4-FFF2-40B4-BE49-F238E27FC236}">
                      <a16:creationId xmlns:a16="http://schemas.microsoft.com/office/drawing/2014/main" id="{F87BA730-EF1D-C282-DA48-3C7C2789DB7E}"/>
                    </a:ext>
                  </a:extLst>
                </p:cNvPr>
                <p:cNvSpPr>
                  <a:spLocks noChangeShapeType="1"/>
                </p:cNvSpPr>
                <p:nvPr/>
              </p:nvSpPr>
              <p:spPr bwMode="auto">
                <a:xfrm>
                  <a:off x="14044613" y="3205162"/>
                  <a:ext cx="0" cy="66675"/>
                </a:xfrm>
                <a:prstGeom prst="line">
                  <a:avLst/>
                </a:prstGeom>
                <a:noFill/>
                <a:ln w="12700">
                  <a:solidFill>
                    <a:srgbClr val="772A28"/>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53" name="Group 52">
              <a:extLst>
                <a:ext uri="{FF2B5EF4-FFF2-40B4-BE49-F238E27FC236}">
                  <a16:creationId xmlns:a16="http://schemas.microsoft.com/office/drawing/2014/main" id="{74C377CF-DB3E-461C-C981-96A84A8DEB59}"/>
                </a:ext>
              </a:extLst>
            </p:cNvPr>
            <p:cNvGrpSpPr/>
            <p:nvPr/>
          </p:nvGrpSpPr>
          <p:grpSpPr>
            <a:xfrm>
              <a:off x="13822363" y="3195637"/>
              <a:ext cx="4721226" cy="1517650"/>
              <a:chOff x="13822363" y="5516562"/>
              <a:chExt cx="4721226" cy="1517650"/>
            </a:xfrm>
          </p:grpSpPr>
          <p:sp>
            <p:nvSpPr>
              <p:cNvPr id="54" name="Freeform 729">
                <a:extLst>
                  <a:ext uri="{FF2B5EF4-FFF2-40B4-BE49-F238E27FC236}">
                    <a16:creationId xmlns:a16="http://schemas.microsoft.com/office/drawing/2014/main" id="{99F40717-3268-DCCA-3EA2-9CB39809008D}"/>
                  </a:ext>
                </a:extLst>
              </p:cNvPr>
              <p:cNvSpPr>
                <a:spLocks/>
              </p:cNvSpPr>
              <p:nvPr/>
            </p:nvSpPr>
            <p:spPr bwMode="auto">
              <a:xfrm>
                <a:off x="13822363" y="5516562"/>
                <a:ext cx="4692650" cy="1485900"/>
              </a:xfrm>
              <a:custGeom>
                <a:avLst/>
                <a:gdLst>
                  <a:gd name="T0" fmla="*/ 2582 w 2956"/>
                  <a:gd name="T1" fmla="*/ 936 h 936"/>
                  <a:gd name="T2" fmla="*/ 2032 w 2956"/>
                  <a:gd name="T3" fmla="*/ 830 h 936"/>
                  <a:gd name="T4" fmla="*/ 1909 w 2956"/>
                  <a:gd name="T5" fmla="*/ 783 h 936"/>
                  <a:gd name="T6" fmla="*/ 1844 w 2956"/>
                  <a:gd name="T7" fmla="*/ 753 h 936"/>
                  <a:gd name="T8" fmla="*/ 1784 w 2956"/>
                  <a:gd name="T9" fmla="*/ 721 h 936"/>
                  <a:gd name="T10" fmla="*/ 1226 w 2956"/>
                  <a:gd name="T11" fmla="*/ 690 h 936"/>
                  <a:gd name="T12" fmla="*/ 1215 w 2956"/>
                  <a:gd name="T13" fmla="*/ 674 h 936"/>
                  <a:gd name="T14" fmla="*/ 1198 w 2956"/>
                  <a:gd name="T15" fmla="*/ 654 h 936"/>
                  <a:gd name="T16" fmla="*/ 1097 w 2956"/>
                  <a:gd name="T17" fmla="*/ 635 h 936"/>
                  <a:gd name="T18" fmla="*/ 1048 w 2956"/>
                  <a:gd name="T19" fmla="*/ 615 h 936"/>
                  <a:gd name="T20" fmla="*/ 1004 w 2956"/>
                  <a:gd name="T21" fmla="*/ 596 h 936"/>
                  <a:gd name="T22" fmla="*/ 942 w 2956"/>
                  <a:gd name="T23" fmla="*/ 577 h 936"/>
                  <a:gd name="T24" fmla="*/ 938 w 2956"/>
                  <a:gd name="T25" fmla="*/ 561 h 936"/>
                  <a:gd name="T26" fmla="*/ 901 w 2956"/>
                  <a:gd name="T27" fmla="*/ 543 h 936"/>
                  <a:gd name="T28" fmla="*/ 887 w 2956"/>
                  <a:gd name="T29" fmla="*/ 524 h 936"/>
                  <a:gd name="T30" fmla="*/ 862 w 2956"/>
                  <a:gd name="T31" fmla="*/ 510 h 936"/>
                  <a:gd name="T32" fmla="*/ 858 w 2956"/>
                  <a:gd name="T33" fmla="*/ 492 h 936"/>
                  <a:gd name="T34" fmla="*/ 748 w 2956"/>
                  <a:gd name="T35" fmla="*/ 475 h 936"/>
                  <a:gd name="T36" fmla="*/ 740 w 2956"/>
                  <a:gd name="T37" fmla="*/ 459 h 936"/>
                  <a:gd name="T38" fmla="*/ 722 w 2956"/>
                  <a:gd name="T39" fmla="*/ 442 h 936"/>
                  <a:gd name="T40" fmla="*/ 660 w 2956"/>
                  <a:gd name="T41" fmla="*/ 427 h 936"/>
                  <a:gd name="T42" fmla="*/ 622 w 2956"/>
                  <a:gd name="T43" fmla="*/ 411 h 936"/>
                  <a:gd name="T44" fmla="*/ 612 w 2956"/>
                  <a:gd name="T45" fmla="*/ 397 h 936"/>
                  <a:gd name="T46" fmla="*/ 552 w 2956"/>
                  <a:gd name="T47" fmla="*/ 383 h 936"/>
                  <a:gd name="T48" fmla="*/ 464 w 2956"/>
                  <a:gd name="T49" fmla="*/ 366 h 936"/>
                  <a:gd name="T50" fmla="*/ 424 w 2956"/>
                  <a:gd name="T51" fmla="*/ 354 h 936"/>
                  <a:gd name="T52" fmla="*/ 415 w 2956"/>
                  <a:gd name="T53" fmla="*/ 341 h 936"/>
                  <a:gd name="T54" fmla="*/ 412 w 2956"/>
                  <a:gd name="T55" fmla="*/ 328 h 936"/>
                  <a:gd name="T56" fmla="*/ 410 w 2956"/>
                  <a:gd name="T57" fmla="*/ 315 h 936"/>
                  <a:gd name="T58" fmla="*/ 385 w 2956"/>
                  <a:gd name="T59" fmla="*/ 302 h 936"/>
                  <a:gd name="T60" fmla="*/ 373 w 2956"/>
                  <a:gd name="T61" fmla="*/ 290 h 936"/>
                  <a:gd name="T62" fmla="*/ 369 w 2956"/>
                  <a:gd name="T63" fmla="*/ 276 h 936"/>
                  <a:gd name="T64" fmla="*/ 362 w 2956"/>
                  <a:gd name="T65" fmla="*/ 264 h 936"/>
                  <a:gd name="T66" fmla="*/ 347 w 2956"/>
                  <a:gd name="T67" fmla="*/ 251 h 936"/>
                  <a:gd name="T68" fmla="*/ 335 w 2956"/>
                  <a:gd name="T69" fmla="*/ 240 h 936"/>
                  <a:gd name="T70" fmla="*/ 331 w 2956"/>
                  <a:gd name="T71" fmla="*/ 227 h 936"/>
                  <a:gd name="T72" fmla="*/ 327 w 2956"/>
                  <a:gd name="T73" fmla="*/ 213 h 936"/>
                  <a:gd name="T74" fmla="*/ 325 w 2956"/>
                  <a:gd name="T75" fmla="*/ 202 h 936"/>
                  <a:gd name="T76" fmla="*/ 266 w 2956"/>
                  <a:gd name="T77" fmla="*/ 189 h 936"/>
                  <a:gd name="T78" fmla="*/ 243 w 2956"/>
                  <a:gd name="T79" fmla="*/ 176 h 936"/>
                  <a:gd name="T80" fmla="*/ 229 w 2956"/>
                  <a:gd name="T81" fmla="*/ 152 h 936"/>
                  <a:gd name="T82" fmla="*/ 216 w 2956"/>
                  <a:gd name="T83" fmla="*/ 138 h 936"/>
                  <a:gd name="T84" fmla="*/ 178 w 2956"/>
                  <a:gd name="T85" fmla="*/ 126 h 936"/>
                  <a:gd name="T86" fmla="*/ 177 w 2956"/>
                  <a:gd name="T87" fmla="*/ 115 h 936"/>
                  <a:gd name="T88" fmla="*/ 166 w 2956"/>
                  <a:gd name="T89" fmla="*/ 103 h 936"/>
                  <a:gd name="T90" fmla="*/ 157 w 2956"/>
                  <a:gd name="T91" fmla="*/ 93 h 936"/>
                  <a:gd name="T92" fmla="*/ 153 w 2956"/>
                  <a:gd name="T93" fmla="*/ 81 h 936"/>
                  <a:gd name="T94" fmla="*/ 147 w 2956"/>
                  <a:gd name="T95" fmla="*/ 68 h 936"/>
                  <a:gd name="T96" fmla="*/ 137 w 2956"/>
                  <a:gd name="T97" fmla="*/ 46 h 936"/>
                  <a:gd name="T98" fmla="*/ 135 w 2956"/>
                  <a:gd name="T99" fmla="*/ 35 h 936"/>
                  <a:gd name="T100" fmla="*/ 126 w 2956"/>
                  <a:gd name="T101" fmla="*/ 23 h 936"/>
                  <a:gd name="T102" fmla="*/ 120 w 2956"/>
                  <a:gd name="T103" fmla="*/ 11 h 936"/>
                  <a:gd name="T104" fmla="*/ 0 w 2956"/>
                  <a:gd name="T105" fmla="*/ 0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956" h="936">
                    <a:moveTo>
                      <a:pt x="2956" y="936"/>
                    </a:moveTo>
                    <a:lnTo>
                      <a:pt x="2582" y="936"/>
                    </a:lnTo>
                    <a:lnTo>
                      <a:pt x="2582" y="830"/>
                    </a:lnTo>
                    <a:lnTo>
                      <a:pt x="2032" y="830"/>
                    </a:lnTo>
                    <a:lnTo>
                      <a:pt x="2032" y="783"/>
                    </a:lnTo>
                    <a:lnTo>
                      <a:pt x="1909" y="783"/>
                    </a:lnTo>
                    <a:lnTo>
                      <a:pt x="1909" y="753"/>
                    </a:lnTo>
                    <a:lnTo>
                      <a:pt x="1844" y="753"/>
                    </a:lnTo>
                    <a:lnTo>
                      <a:pt x="1844" y="721"/>
                    </a:lnTo>
                    <a:lnTo>
                      <a:pt x="1784" y="721"/>
                    </a:lnTo>
                    <a:lnTo>
                      <a:pt x="1784" y="690"/>
                    </a:lnTo>
                    <a:lnTo>
                      <a:pt x="1226" y="690"/>
                    </a:lnTo>
                    <a:lnTo>
                      <a:pt x="1226" y="674"/>
                    </a:lnTo>
                    <a:lnTo>
                      <a:pt x="1215" y="674"/>
                    </a:lnTo>
                    <a:lnTo>
                      <a:pt x="1215" y="654"/>
                    </a:lnTo>
                    <a:lnTo>
                      <a:pt x="1198" y="654"/>
                    </a:lnTo>
                    <a:lnTo>
                      <a:pt x="1198" y="635"/>
                    </a:lnTo>
                    <a:lnTo>
                      <a:pt x="1097" y="635"/>
                    </a:lnTo>
                    <a:lnTo>
                      <a:pt x="1097" y="615"/>
                    </a:lnTo>
                    <a:lnTo>
                      <a:pt x="1048" y="615"/>
                    </a:lnTo>
                    <a:lnTo>
                      <a:pt x="1048" y="596"/>
                    </a:lnTo>
                    <a:lnTo>
                      <a:pt x="1004" y="596"/>
                    </a:lnTo>
                    <a:lnTo>
                      <a:pt x="1004" y="577"/>
                    </a:lnTo>
                    <a:lnTo>
                      <a:pt x="942" y="577"/>
                    </a:lnTo>
                    <a:lnTo>
                      <a:pt x="942" y="561"/>
                    </a:lnTo>
                    <a:lnTo>
                      <a:pt x="938" y="561"/>
                    </a:lnTo>
                    <a:lnTo>
                      <a:pt x="938" y="543"/>
                    </a:lnTo>
                    <a:lnTo>
                      <a:pt x="901" y="543"/>
                    </a:lnTo>
                    <a:lnTo>
                      <a:pt x="901" y="524"/>
                    </a:lnTo>
                    <a:lnTo>
                      <a:pt x="887" y="524"/>
                    </a:lnTo>
                    <a:lnTo>
                      <a:pt x="887" y="510"/>
                    </a:lnTo>
                    <a:lnTo>
                      <a:pt x="862" y="510"/>
                    </a:lnTo>
                    <a:lnTo>
                      <a:pt x="862" y="492"/>
                    </a:lnTo>
                    <a:lnTo>
                      <a:pt x="858" y="492"/>
                    </a:lnTo>
                    <a:lnTo>
                      <a:pt x="858" y="475"/>
                    </a:lnTo>
                    <a:lnTo>
                      <a:pt x="748" y="475"/>
                    </a:lnTo>
                    <a:lnTo>
                      <a:pt x="748" y="459"/>
                    </a:lnTo>
                    <a:lnTo>
                      <a:pt x="740" y="459"/>
                    </a:lnTo>
                    <a:lnTo>
                      <a:pt x="740" y="442"/>
                    </a:lnTo>
                    <a:lnTo>
                      <a:pt x="722" y="442"/>
                    </a:lnTo>
                    <a:lnTo>
                      <a:pt x="722" y="427"/>
                    </a:lnTo>
                    <a:lnTo>
                      <a:pt x="660" y="427"/>
                    </a:lnTo>
                    <a:lnTo>
                      <a:pt x="660" y="411"/>
                    </a:lnTo>
                    <a:lnTo>
                      <a:pt x="622" y="411"/>
                    </a:lnTo>
                    <a:lnTo>
                      <a:pt x="622" y="397"/>
                    </a:lnTo>
                    <a:lnTo>
                      <a:pt x="612" y="397"/>
                    </a:lnTo>
                    <a:lnTo>
                      <a:pt x="612" y="383"/>
                    </a:lnTo>
                    <a:lnTo>
                      <a:pt x="552" y="383"/>
                    </a:lnTo>
                    <a:lnTo>
                      <a:pt x="552" y="366"/>
                    </a:lnTo>
                    <a:lnTo>
                      <a:pt x="464" y="366"/>
                    </a:lnTo>
                    <a:lnTo>
                      <a:pt x="464" y="354"/>
                    </a:lnTo>
                    <a:lnTo>
                      <a:pt x="424" y="354"/>
                    </a:lnTo>
                    <a:lnTo>
                      <a:pt x="424" y="341"/>
                    </a:lnTo>
                    <a:lnTo>
                      <a:pt x="415" y="341"/>
                    </a:lnTo>
                    <a:lnTo>
                      <a:pt x="415" y="328"/>
                    </a:lnTo>
                    <a:lnTo>
                      <a:pt x="412" y="328"/>
                    </a:lnTo>
                    <a:lnTo>
                      <a:pt x="412" y="315"/>
                    </a:lnTo>
                    <a:lnTo>
                      <a:pt x="410" y="315"/>
                    </a:lnTo>
                    <a:lnTo>
                      <a:pt x="410" y="302"/>
                    </a:lnTo>
                    <a:lnTo>
                      <a:pt x="385" y="302"/>
                    </a:lnTo>
                    <a:lnTo>
                      <a:pt x="385" y="290"/>
                    </a:lnTo>
                    <a:lnTo>
                      <a:pt x="373" y="290"/>
                    </a:lnTo>
                    <a:lnTo>
                      <a:pt x="373" y="276"/>
                    </a:lnTo>
                    <a:lnTo>
                      <a:pt x="369" y="276"/>
                    </a:lnTo>
                    <a:lnTo>
                      <a:pt x="369" y="264"/>
                    </a:lnTo>
                    <a:lnTo>
                      <a:pt x="362" y="264"/>
                    </a:lnTo>
                    <a:lnTo>
                      <a:pt x="362" y="251"/>
                    </a:lnTo>
                    <a:lnTo>
                      <a:pt x="347" y="251"/>
                    </a:lnTo>
                    <a:lnTo>
                      <a:pt x="347" y="240"/>
                    </a:lnTo>
                    <a:lnTo>
                      <a:pt x="335" y="240"/>
                    </a:lnTo>
                    <a:lnTo>
                      <a:pt x="335" y="227"/>
                    </a:lnTo>
                    <a:lnTo>
                      <a:pt x="331" y="227"/>
                    </a:lnTo>
                    <a:lnTo>
                      <a:pt x="331" y="213"/>
                    </a:lnTo>
                    <a:lnTo>
                      <a:pt x="327" y="213"/>
                    </a:lnTo>
                    <a:lnTo>
                      <a:pt x="327" y="202"/>
                    </a:lnTo>
                    <a:lnTo>
                      <a:pt x="325" y="202"/>
                    </a:lnTo>
                    <a:lnTo>
                      <a:pt x="325" y="189"/>
                    </a:lnTo>
                    <a:lnTo>
                      <a:pt x="266" y="189"/>
                    </a:lnTo>
                    <a:lnTo>
                      <a:pt x="266" y="176"/>
                    </a:lnTo>
                    <a:lnTo>
                      <a:pt x="243" y="176"/>
                    </a:lnTo>
                    <a:lnTo>
                      <a:pt x="243" y="152"/>
                    </a:lnTo>
                    <a:lnTo>
                      <a:pt x="229" y="152"/>
                    </a:lnTo>
                    <a:lnTo>
                      <a:pt x="229" y="138"/>
                    </a:lnTo>
                    <a:lnTo>
                      <a:pt x="216" y="138"/>
                    </a:lnTo>
                    <a:lnTo>
                      <a:pt x="216" y="126"/>
                    </a:lnTo>
                    <a:lnTo>
                      <a:pt x="178" y="126"/>
                    </a:lnTo>
                    <a:lnTo>
                      <a:pt x="178" y="115"/>
                    </a:lnTo>
                    <a:lnTo>
                      <a:pt x="177" y="115"/>
                    </a:lnTo>
                    <a:lnTo>
                      <a:pt x="177" y="103"/>
                    </a:lnTo>
                    <a:lnTo>
                      <a:pt x="166" y="103"/>
                    </a:lnTo>
                    <a:lnTo>
                      <a:pt x="166" y="93"/>
                    </a:lnTo>
                    <a:lnTo>
                      <a:pt x="157" y="93"/>
                    </a:lnTo>
                    <a:lnTo>
                      <a:pt x="157" y="81"/>
                    </a:lnTo>
                    <a:lnTo>
                      <a:pt x="153" y="81"/>
                    </a:lnTo>
                    <a:lnTo>
                      <a:pt x="153" y="68"/>
                    </a:lnTo>
                    <a:lnTo>
                      <a:pt x="147" y="68"/>
                    </a:lnTo>
                    <a:lnTo>
                      <a:pt x="147" y="46"/>
                    </a:lnTo>
                    <a:lnTo>
                      <a:pt x="137" y="46"/>
                    </a:lnTo>
                    <a:lnTo>
                      <a:pt x="137" y="35"/>
                    </a:lnTo>
                    <a:lnTo>
                      <a:pt x="135" y="35"/>
                    </a:lnTo>
                    <a:lnTo>
                      <a:pt x="135" y="23"/>
                    </a:lnTo>
                    <a:lnTo>
                      <a:pt x="126" y="23"/>
                    </a:lnTo>
                    <a:lnTo>
                      <a:pt x="126" y="11"/>
                    </a:lnTo>
                    <a:lnTo>
                      <a:pt x="120" y="11"/>
                    </a:lnTo>
                    <a:lnTo>
                      <a:pt x="120" y="0"/>
                    </a:lnTo>
                    <a:lnTo>
                      <a:pt x="0" y="0"/>
                    </a:lnTo>
                  </a:path>
                </a:pathLst>
              </a:custGeom>
              <a:noFill/>
              <a:ln w="15875">
                <a:solidFill>
                  <a:srgbClr val="A69F9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nvGrpSpPr>
              <p:cNvPr id="55" name="Group 54">
                <a:extLst>
                  <a:ext uri="{FF2B5EF4-FFF2-40B4-BE49-F238E27FC236}">
                    <a16:creationId xmlns:a16="http://schemas.microsoft.com/office/drawing/2014/main" id="{70208CED-2CA8-B3AA-1A89-A35AD3A96915}"/>
                  </a:ext>
                </a:extLst>
              </p:cNvPr>
              <p:cNvGrpSpPr/>
              <p:nvPr/>
            </p:nvGrpSpPr>
            <p:grpSpPr>
              <a:xfrm>
                <a:off x="14000163" y="5518150"/>
                <a:ext cx="4543426" cy="1516062"/>
                <a:chOff x="14000163" y="5518150"/>
                <a:chExt cx="4543426" cy="1516062"/>
              </a:xfrm>
            </p:grpSpPr>
            <p:sp>
              <p:nvSpPr>
                <p:cNvPr id="56" name="Line 701">
                  <a:extLst>
                    <a:ext uri="{FF2B5EF4-FFF2-40B4-BE49-F238E27FC236}">
                      <a16:creationId xmlns:a16="http://schemas.microsoft.com/office/drawing/2014/main" id="{59C285EA-D5C7-8013-77AD-AD62FFCA9216}"/>
                    </a:ext>
                  </a:extLst>
                </p:cNvPr>
                <p:cNvSpPr>
                  <a:spLocks noChangeShapeType="1"/>
                </p:cNvSpPr>
                <p:nvPr/>
              </p:nvSpPr>
              <p:spPr bwMode="auto">
                <a:xfrm>
                  <a:off x="18488026" y="7002462"/>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7" name="Line 702">
                  <a:extLst>
                    <a:ext uri="{FF2B5EF4-FFF2-40B4-BE49-F238E27FC236}">
                      <a16:creationId xmlns:a16="http://schemas.microsoft.com/office/drawing/2014/main" id="{6B30C062-4498-40A6-6358-5F1ADC95A933}"/>
                    </a:ext>
                  </a:extLst>
                </p:cNvPr>
                <p:cNvSpPr>
                  <a:spLocks noChangeShapeType="1"/>
                </p:cNvSpPr>
                <p:nvPr/>
              </p:nvSpPr>
              <p:spPr bwMode="auto">
                <a:xfrm>
                  <a:off x="18516601" y="696753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8" name="Line 703">
                  <a:extLst>
                    <a:ext uri="{FF2B5EF4-FFF2-40B4-BE49-F238E27FC236}">
                      <a16:creationId xmlns:a16="http://schemas.microsoft.com/office/drawing/2014/main" id="{CD117A50-BDFE-30A1-DD5B-B70322E40243}"/>
                    </a:ext>
                  </a:extLst>
                </p:cNvPr>
                <p:cNvSpPr>
                  <a:spLocks noChangeShapeType="1"/>
                </p:cNvSpPr>
                <p:nvPr/>
              </p:nvSpPr>
              <p:spPr bwMode="auto">
                <a:xfrm>
                  <a:off x="17997488" y="7002462"/>
                  <a:ext cx="57150"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9" name="Line 704">
                  <a:extLst>
                    <a:ext uri="{FF2B5EF4-FFF2-40B4-BE49-F238E27FC236}">
                      <a16:creationId xmlns:a16="http://schemas.microsoft.com/office/drawing/2014/main" id="{25837999-B567-B723-1DB0-924C0C009616}"/>
                    </a:ext>
                  </a:extLst>
                </p:cNvPr>
                <p:cNvSpPr>
                  <a:spLocks noChangeShapeType="1"/>
                </p:cNvSpPr>
                <p:nvPr/>
              </p:nvSpPr>
              <p:spPr bwMode="auto">
                <a:xfrm>
                  <a:off x="18024476" y="696753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0" name="Line 705">
                  <a:extLst>
                    <a:ext uri="{FF2B5EF4-FFF2-40B4-BE49-F238E27FC236}">
                      <a16:creationId xmlns:a16="http://schemas.microsoft.com/office/drawing/2014/main" id="{8AF9260D-6E7F-4FC6-A008-FEB0EC67E65F}"/>
                    </a:ext>
                  </a:extLst>
                </p:cNvPr>
                <p:cNvSpPr>
                  <a:spLocks noChangeShapeType="1"/>
                </p:cNvSpPr>
                <p:nvPr/>
              </p:nvSpPr>
              <p:spPr bwMode="auto">
                <a:xfrm>
                  <a:off x="16783051" y="667702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1" name="Line 706">
                  <a:extLst>
                    <a:ext uri="{FF2B5EF4-FFF2-40B4-BE49-F238E27FC236}">
                      <a16:creationId xmlns:a16="http://schemas.microsoft.com/office/drawing/2014/main" id="{B25B5C53-FEA9-4994-E3F7-D7DD846A578A}"/>
                    </a:ext>
                  </a:extLst>
                </p:cNvPr>
                <p:cNvSpPr>
                  <a:spLocks noChangeShapeType="1"/>
                </p:cNvSpPr>
                <p:nvPr/>
              </p:nvSpPr>
              <p:spPr bwMode="auto">
                <a:xfrm>
                  <a:off x="16417926" y="658018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2" name="Line 707">
                  <a:extLst>
                    <a:ext uri="{FF2B5EF4-FFF2-40B4-BE49-F238E27FC236}">
                      <a16:creationId xmlns:a16="http://schemas.microsoft.com/office/drawing/2014/main" id="{695E7A10-E99E-5E07-4C60-C2D6145294DD}"/>
                    </a:ext>
                  </a:extLst>
                </p:cNvPr>
                <p:cNvSpPr>
                  <a:spLocks noChangeShapeType="1"/>
                </p:cNvSpPr>
                <p:nvPr/>
              </p:nvSpPr>
              <p:spPr bwMode="auto">
                <a:xfrm>
                  <a:off x="16373476" y="658018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3" name="Line 708">
                  <a:extLst>
                    <a:ext uri="{FF2B5EF4-FFF2-40B4-BE49-F238E27FC236}">
                      <a16:creationId xmlns:a16="http://schemas.microsoft.com/office/drawing/2014/main" id="{4DAFDC54-EC9F-0846-6A77-9F28ABBC003A}"/>
                    </a:ext>
                  </a:extLst>
                </p:cNvPr>
                <p:cNvSpPr>
                  <a:spLocks noChangeShapeType="1"/>
                </p:cNvSpPr>
                <p:nvPr/>
              </p:nvSpPr>
              <p:spPr bwMode="auto">
                <a:xfrm>
                  <a:off x="16154401" y="658018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92" name="Line 709">
                  <a:extLst>
                    <a:ext uri="{FF2B5EF4-FFF2-40B4-BE49-F238E27FC236}">
                      <a16:creationId xmlns:a16="http://schemas.microsoft.com/office/drawing/2014/main" id="{C5F6439C-331A-3674-0B39-9DFDCB91A2FD}"/>
                    </a:ext>
                  </a:extLst>
                </p:cNvPr>
                <p:cNvSpPr>
                  <a:spLocks noChangeShapeType="1"/>
                </p:cNvSpPr>
                <p:nvPr/>
              </p:nvSpPr>
              <p:spPr bwMode="auto">
                <a:xfrm>
                  <a:off x="16140113" y="658018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93" name="Line 710">
                  <a:extLst>
                    <a:ext uri="{FF2B5EF4-FFF2-40B4-BE49-F238E27FC236}">
                      <a16:creationId xmlns:a16="http://schemas.microsoft.com/office/drawing/2014/main" id="{7585AC38-9F19-8D0F-3115-5AC410405AED}"/>
                    </a:ext>
                  </a:extLst>
                </p:cNvPr>
                <p:cNvSpPr>
                  <a:spLocks noChangeShapeType="1"/>
                </p:cNvSpPr>
                <p:nvPr/>
              </p:nvSpPr>
              <p:spPr bwMode="auto">
                <a:xfrm>
                  <a:off x="16102013" y="658018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94" name="Line 711">
                  <a:extLst>
                    <a:ext uri="{FF2B5EF4-FFF2-40B4-BE49-F238E27FC236}">
                      <a16:creationId xmlns:a16="http://schemas.microsoft.com/office/drawing/2014/main" id="{C4604E30-38B8-448C-80D6-116B59B4CDC8}"/>
                    </a:ext>
                  </a:extLst>
                </p:cNvPr>
                <p:cNvSpPr>
                  <a:spLocks noChangeShapeType="1"/>
                </p:cNvSpPr>
                <p:nvPr/>
              </p:nvSpPr>
              <p:spPr bwMode="auto">
                <a:xfrm>
                  <a:off x="15889288" y="658018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95" name="Line 712">
                  <a:extLst>
                    <a:ext uri="{FF2B5EF4-FFF2-40B4-BE49-F238E27FC236}">
                      <a16:creationId xmlns:a16="http://schemas.microsoft.com/office/drawing/2014/main" id="{B20EB010-8D98-FEAA-8D66-9020E9C73164}"/>
                    </a:ext>
                  </a:extLst>
                </p:cNvPr>
                <p:cNvSpPr>
                  <a:spLocks noChangeShapeType="1"/>
                </p:cNvSpPr>
                <p:nvPr/>
              </p:nvSpPr>
              <p:spPr bwMode="auto">
                <a:xfrm>
                  <a:off x="15825788" y="658018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96" name="Line 713">
                  <a:extLst>
                    <a:ext uri="{FF2B5EF4-FFF2-40B4-BE49-F238E27FC236}">
                      <a16:creationId xmlns:a16="http://schemas.microsoft.com/office/drawing/2014/main" id="{B738A3AB-5D66-EEC8-BB61-641F8CA02C7A}"/>
                    </a:ext>
                  </a:extLst>
                </p:cNvPr>
                <p:cNvSpPr>
                  <a:spLocks noChangeShapeType="1"/>
                </p:cNvSpPr>
                <p:nvPr/>
              </p:nvSpPr>
              <p:spPr bwMode="auto">
                <a:xfrm>
                  <a:off x="15836901" y="658018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97" name="Line 714">
                  <a:extLst>
                    <a:ext uri="{FF2B5EF4-FFF2-40B4-BE49-F238E27FC236}">
                      <a16:creationId xmlns:a16="http://schemas.microsoft.com/office/drawing/2014/main" id="{76561382-CA41-F634-1F2A-5FC9DAA6318C}"/>
                    </a:ext>
                  </a:extLst>
                </p:cNvPr>
                <p:cNvSpPr>
                  <a:spLocks noChangeShapeType="1"/>
                </p:cNvSpPr>
                <p:nvPr/>
              </p:nvSpPr>
              <p:spPr bwMode="auto">
                <a:xfrm>
                  <a:off x="15840076" y="658018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98" name="Line 715">
                  <a:extLst>
                    <a:ext uri="{FF2B5EF4-FFF2-40B4-BE49-F238E27FC236}">
                      <a16:creationId xmlns:a16="http://schemas.microsoft.com/office/drawing/2014/main" id="{E86F6D29-CED1-0FF1-A71D-6B1B47F2ED23}"/>
                    </a:ext>
                  </a:extLst>
                </p:cNvPr>
                <p:cNvSpPr>
                  <a:spLocks noChangeShapeType="1"/>
                </p:cNvSpPr>
                <p:nvPr/>
              </p:nvSpPr>
              <p:spPr bwMode="auto">
                <a:xfrm>
                  <a:off x="17691101" y="6834187"/>
                  <a:ext cx="57150"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99" name="Line 716">
                  <a:extLst>
                    <a:ext uri="{FF2B5EF4-FFF2-40B4-BE49-F238E27FC236}">
                      <a16:creationId xmlns:a16="http://schemas.microsoft.com/office/drawing/2014/main" id="{B2BCDF5E-F859-CB45-791F-67A28858E63C}"/>
                    </a:ext>
                  </a:extLst>
                </p:cNvPr>
                <p:cNvSpPr>
                  <a:spLocks noChangeShapeType="1"/>
                </p:cNvSpPr>
                <p:nvPr/>
              </p:nvSpPr>
              <p:spPr bwMode="auto">
                <a:xfrm>
                  <a:off x="17721263" y="6800850"/>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0" name="Line 717">
                  <a:extLst>
                    <a:ext uri="{FF2B5EF4-FFF2-40B4-BE49-F238E27FC236}">
                      <a16:creationId xmlns:a16="http://schemas.microsoft.com/office/drawing/2014/main" id="{962BE249-D639-E1F7-D00B-2E458B58E0A4}"/>
                    </a:ext>
                  </a:extLst>
                </p:cNvPr>
                <p:cNvSpPr>
                  <a:spLocks noChangeShapeType="1"/>
                </p:cNvSpPr>
                <p:nvPr/>
              </p:nvSpPr>
              <p:spPr bwMode="auto">
                <a:xfrm>
                  <a:off x="17346613" y="6834187"/>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1" name="Line 718">
                  <a:extLst>
                    <a:ext uri="{FF2B5EF4-FFF2-40B4-BE49-F238E27FC236}">
                      <a16:creationId xmlns:a16="http://schemas.microsoft.com/office/drawing/2014/main" id="{2A69F19D-611C-830E-B58B-D39C5639A3E1}"/>
                    </a:ext>
                  </a:extLst>
                </p:cNvPr>
                <p:cNvSpPr>
                  <a:spLocks noChangeShapeType="1"/>
                </p:cNvSpPr>
                <p:nvPr/>
              </p:nvSpPr>
              <p:spPr bwMode="auto">
                <a:xfrm>
                  <a:off x="17373601" y="6800850"/>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2" name="Line 719">
                  <a:extLst>
                    <a:ext uri="{FF2B5EF4-FFF2-40B4-BE49-F238E27FC236}">
                      <a16:creationId xmlns:a16="http://schemas.microsoft.com/office/drawing/2014/main" id="{8A40C9EC-6924-F43B-22CC-173ED1DC6BAA}"/>
                    </a:ext>
                  </a:extLst>
                </p:cNvPr>
                <p:cNvSpPr>
                  <a:spLocks noChangeShapeType="1"/>
                </p:cNvSpPr>
                <p:nvPr/>
              </p:nvSpPr>
              <p:spPr bwMode="auto">
                <a:xfrm>
                  <a:off x="17146588" y="6834187"/>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3" name="Line 720">
                  <a:extLst>
                    <a:ext uri="{FF2B5EF4-FFF2-40B4-BE49-F238E27FC236}">
                      <a16:creationId xmlns:a16="http://schemas.microsoft.com/office/drawing/2014/main" id="{186F7C54-148F-BB39-188A-F631FC43601F}"/>
                    </a:ext>
                  </a:extLst>
                </p:cNvPr>
                <p:cNvSpPr>
                  <a:spLocks noChangeShapeType="1"/>
                </p:cNvSpPr>
                <p:nvPr/>
              </p:nvSpPr>
              <p:spPr bwMode="auto">
                <a:xfrm>
                  <a:off x="17175163" y="6800850"/>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4" name="Line 721">
                  <a:extLst>
                    <a:ext uri="{FF2B5EF4-FFF2-40B4-BE49-F238E27FC236}">
                      <a16:creationId xmlns:a16="http://schemas.microsoft.com/office/drawing/2014/main" id="{B6E34DA8-3E57-743E-BFCD-3B3BA01DA2EF}"/>
                    </a:ext>
                  </a:extLst>
                </p:cNvPr>
                <p:cNvSpPr>
                  <a:spLocks noChangeShapeType="1"/>
                </p:cNvSpPr>
                <p:nvPr/>
              </p:nvSpPr>
              <p:spPr bwMode="auto">
                <a:xfrm>
                  <a:off x="17145001" y="6834187"/>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5" name="Line 722">
                  <a:extLst>
                    <a:ext uri="{FF2B5EF4-FFF2-40B4-BE49-F238E27FC236}">
                      <a16:creationId xmlns:a16="http://schemas.microsoft.com/office/drawing/2014/main" id="{D23281F2-0BC7-ED03-DA35-4E53B2932BFF}"/>
                    </a:ext>
                  </a:extLst>
                </p:cNvPr>
                <p:cNvSpPr>
                  <a:spLocks noChangeShapeType="1"/>
                </p:cNvSpPr>
                <p:nvPr/>
              </p:nvSpPr>
              <p:spPr bwMode="auto">
                <a:xfrm>
                  <a:off x="17171988" y="6800850"/>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6" name="Line 723">
                  <a:extLst>
                    <a:ext uri="{FF2B5EF4-FFF2-40B4-BE49-F238E27FC236}">
                      <a16:creationId xmlns:a16="http://schemas.microsoft.com/office/drawing/2014/main" id="{443889CE-8637-043B-1390-E16A8C2EAF1C}"/>
                    </a:ext>
                  </a:extLst>
                </p:cNvPr>
                <p:cNvSpPr>
                  <a:spLocks noChangeShapeType="1"/>
                </p:cNvSpPr>
                <p:nvPr/>
              </p:nvSpPr>
              <p:spPr bwMode="auto">
                <a:xfrm>
                  <a:off x="17000538" y="675957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7" name="Line 724">
                  <a:extLst>
                    <a:ext uri="{FF2B5EF4-FFF2-40B4-BE49-F238E27FC236}">
                      <a16:creationId xmlns:a16="http://schemas.microsoft.com/office/drawing/2014/main" id="{3D0926CD-F738-1E89-14F1-312847CFD891}"/>
                    </a:ext>
                  </a:extLst>
                </p:cNvPr>
                <p:cNvSpPr>
                  <a:spLocks noChangeShapeType="1"/>
                </p:cNvSpPr>
                <p:nvPr/>
              </p:nvSpPr>
              <p:spPr bwMode="auto">
                <a:xfrm>
                  <a:off x="17029113" y="6727825"/>
                  <a:ext cx="0" cy="6350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4" name="Line 725">
                  <a:extLst>
                    <a:ext uri="{FF2B5EF4-FFF2-40B4-BE49-F238E27FC236}">
                      <a16:creationId xmlns:a16="http://schemas.microsoft.com/office/drawing/2014/main" id="{D07D848B-DB1E-3881-08E9-2763DC101BAF}"/>
                    </a:ext>
                  </a:extLst>
                </p:cNvPr>
                <p:cNvSpPr>
                  <a:spLocks noChangeShapeType="1"/>
                </p:cNvSpPr>
                <p:nvPr/>
              </p:nvSpPr>
              <p:spPr bwMode="auto">
                <a:xfrm>
                  <a:off x="16941801" y="675957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5" name="Line 726">
                  <a:extLst>
                    <a:ext uri="{FF2B5EF4-FFF2-40B4-BE49-F238E27FC236}">
                      <a16:creationId xmlns:a16="http://schemas.microsoft.com/office/drawing/2014/main" id="{C2B9D1D5-2928-5526-8B1E-E10ED2553083}"/>
                    </a:ext>
                  </a:extLst>
                </p:cNvPr>
                <p:cNvSpPr>
                  <a:spLocks noChangeShapeType="1"/>
                </p:cNvSpPr>
                <p:nvPr/>
              </p:nvSpPr>
              <p:spPr bwMode="auto">
                <a:xfrm>
                  <a:off x="16970376" y="6727825"/>
                  <a:ext cx="0" cy="6350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6" name="Line 727">
                  <a:extLst>
                    <a:ext uri="{FF2B5EF4-FFF2-40B4-BE49-F238E27FC236}">
                      <a16:creationId xmlns:a16="http://schemas.microsoft.com/office/drawing/2014/main" id="{8A311D91-FC0A-3BA6-C0A0-9D78E5DC7DE2}"/>
                    </a:ext>
                  </a:extLst>
                </p:cNvPr>
                <p:cNvSpPr>
                  <a:spLocks noChangeShapeType="1"/>
                </p:cNvSpPr>
                <p:nvPr/>
              </p:nvSpPr>
              <p:spPr bwMode="auto">
                <a:xfrm>
                  <a:off x="16837026" y="675957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7" name="Line 728">
                  <a:extLst>
                    <a:ext uri="{FF2B5EF4-FFF2-40B4-BE49-F238E27FC236}">
                      <a16:creationId xmlns:a16="http://schemas.microsoft.com/office/drawing/2014/main" id="{233E5071-2935-0B4A-A6DB-13CB54EC8C81}"/>
                    </a:ext>
                  </a:extLst>
                </p:cNvPr>
                <p:cNvSpPr>
                  <a:spLocks noChangeShapeType="1"/>
                </p:cNvSpPr>
                <p:nvPr/>
              </p:nvSpPr>
              <p:spPr bwMode="auto">
                <a:xfrm>
                  <a:off x="16865601" y="6727825"/>
                  <a:ext cx="0" cy="6350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8" name="Line 730">
                  <a:extLst>
                    <a:ext uri="{FF2B5EF4-FFF2-40B4-BE49-F238E27FC236}">
                      <a16:creationId xmlns:a16="http://schemas.microsoft.com/office/drawing/2014/main" id="{7B16235D-B78D-43BC-38DD-173101E7E528}"/>
                    </a:ext>
                  </a:extLst>
                </p:cNvPr>
                <p:cNvSpPr>
                  <a:spLocks noChangeShapeType="1"/>
                </p:cNvSpPr>
                <p:nvPr/>
              </p:nvSpPr>
              <p:spPr bwMode="auto">
                <a:xfrm>
                  <a:off x="15433676" y="642937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9" name="Line 731">
                  <a:extLst>
                    <a:ext uri="{FF2B5EF4-FFF2-40B4-BE49-F238E27FC236}">
                      <a16:creationId xmlns:a16="http://schemas.microsoft.com/office/drawing/2014/main" id="{3D779DCC-3A3E-E3BF-FEA1-6F07A7D82530}"/>
                    </a:ext>
                  </a:extLst>
                </p:cNvPr>
                <p:cNvSpPr>
                  <a:spLocks noChangeShapeType="1"/>
                </p:cNvSpPr>
                <p:nvPr/>
              </p:nvSpPr>
              <p:spPr bwMode="auto">
                <a:xfrm>
                  <a:off x="15387638" y="6434137"/>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0" name="Line 732">
                  <a:extLst>
                    <a:ext uri="{FF2B5EF4-FFF2-40B4-BE49-F238E27FC236}">
                      <a16:creationId xmlns:a16="http://schemas.microsoft.com/office/drawing/2014/main" id="{E1E578EB-3E13-E104-A9FF-6072795DA7E6}"/>
                    </a:ext>
                  </a:extLst>
                </p:cNvPr>
                <p:cNvSpPr>
                  <a:spLocks noChangeShapeType="1"/>
                </p:cNvSpPr>
                <p:nvPr/>
              </p:nvSpPr>
              <p:spPr bwMode="auto">
                <a:xfrm>
                  <a:off x="15416213" y="6402387"/>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1" name="Line 733">
                  <a:extLst>
                    <a:ext uri="{FF2B5EF4-FFF2-40B4-BE49-F238E27FC236}">
                      <a16:creationId xmlns:a16="http://schemas.microsoft.com/office/drawing/2014/main" id="{B712638C-428A-5897-9F61-10B05D571EC8}"/>
                    </a:ext>
                  </a:extLst>
                </p:cNvPr>
                <p:cNvSpPr>
                  <a:spLocks noChangeShapeType="1"/>
                </p:cNvSpPr>
                <p:nvPr/>
              </p:nvSpPr>
              <p:spPr bwMode="auto">
                <a:xfrm>
                  <a:off x="15341601" y="6434137"/>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2" name="Line 734">
                  <a:extLst>
                    <a:ext uri="{FF2B5EF4-FFF2-40B4-BE49-F238E27FC236}">
                      <a16:creationId xmlns:a16="http://schemas.microsoft.com/office/drawing/2014/main" id="{DFD9C413-A100-A44D-9DDB-BC7DFF24B328}"/>
                    </a:ext>
                  </a:extLst>
                </p:cNvPr>
                <p:cNvSpPr>
                  <a:spLocks noChangeShapeType="1"/>
                </p:cNvSpPr>
                <p:nvPr/>
              </p:nvSpPr>
              <p:spPr bwMode="auto">
                <a:xfrm>
                  <a:off x="15370176" y="6402387"/>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3" name="Line 735">
                  <a:extLst>
                    <a:ext uri="{FF2B5EF4-FFF2-40B4-BE49-F238E27FC236}">
                      <a16:creationId xmlns:a16="http://schemas.microsoft.com/office/drawing/2014/main" id="{8CFA0F4E-D1C8-A397-3AF1-0A0E83302393}"/>
                    </a:ext>
                  </a:extLst>
                </p:cNvPr>
                <p:cNvSpPr>
                  <a:spLocks noChangeShapeType="1"/>
                </p:cNvSpPr>
                <p:nvPr/>
              </p:nvSpPr>
              <p:spPr bwMode="auto">
                <a:xfrm>
                  <a:off x="15020926" y="627062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4" name="Line 736">
                  <a:extLst>
                    <a:ext uri="{FF2B5EF4-FFF2-40B4-BE49-F238E27FC236}">
                      <a16:creationId xmlns:a16="http://schemas.microsoft.com/office/drawing/2014/main" id="{F7799B74-C6A4-E313-C065-6431C4ECBAAB}"/>
                    </a:ext>
                  </a:extLst>
                </p:cNvPr>
                <p:cNvSpPr>
                  <a:spLocks noChangeShapeType="1"/>
                </p:cNvSpPr>
                <p:nvPr/>
              </p:nvSpPr>
              <p:spPr bwMode="auto">
                <a:xfrm>
                  <a:off x="15049501" y="6235700"/>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5" name="Line 737">
                  <a:extLst>
                    <a:ext uri="{FF2B5EF4-FFF2-40B4-BE49-F238E27FC236}">
                      <a16:creationId xmlns:a16="http://schemas.microsoft.com/office/drawing/2014/main" id="{6CE827FB-00FD-F782-EF79-8D83E248ADF0}"/>
                    </a:ext>
                  </a:extLst>
                </p:cNvPr>
                <p:cNvSpPr>
                  <a:spLocks noChangeShapeType="1"/>
                </p:cNvSpPr>
                <p:nvPr/>
              </p:nvSpPr>
              <p:spPr bwMode="auto">
                <a:xfrm>
                  <a:off x="15003463" y="6270625"/>
                  <a:ext cx="53975"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6" name="Line 738">
                  <a:extLst>
                    <a:ext uri="{FF2B5EF4-FFF2-40B4-BE49-F238E27FC236}">
                      <a16:creationId xmlns:a16="http://schemas.microsoft.com/office/drawing/2014/main" id="{CE506F50-1CD9-1374-1754-16DB697CF04E}"/>
                    </a:ext>
                  </a:extLst>
                </p:cNvPr>
                <p:cNvSpPr>
                  <a:spLocks noChangeShapeType="1"/>
                </p:cNvSpPr>
                <p:nvPr/>
              </p:nvSpPr>
              <p:spPr bwMode="auto">
                <a:xfrm>
                  <a:off x="15030451" y="6235700"/>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7" name="Line 739">
                  <a:extLst>
                    <a:ext uri="{FF2B5EF4-FFF2-40B4-BE49-F238E27FC236}">
                      <a16:creationId xmlns:a16="http://schemas.microsoft.com/office/drawing/2014/main" id="{E5350061-46D4-946D-2A63-0FDDAD4E1117}"/>
                    </a:ext>
                  </a:extLst>
                </p:cNvPr>
                <p:cNvSpPr>
                  <a:spLocks noChangeShapeType="1"/>
                </p:cNvSpPr>
                <p:nvPr/>
              </p:nvSpPr>
              <p:spPr bwMode="auto">
                <a:xfrm>
                  <a:off x="14986001" y="627062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8" name="Line 740">
                  <a:extLst>
                    <a:ext uri="{FF2B5EF4-FFF2-40B4-BE49-F238E27FC236}">
                      <a16:creationId xmlns:a16="http://schemas.microsoft.com/office/drawing/2014/main" id="{5FB621A7-7B07-5BB5-608C-73B15B1FF1B8}"/>
                    </a:ext>
                  </a:extLst>
                </p:cNvPr>
                <p:cNvSpPr>
                  <a:spLocks noChangeShapeType="1"/>
                </p:cNvSpPr>
                <p:nvPr/>
              </p:nvSpPr>
              <p:spPr bwMode="auto">
                <a:xfrm>
                  <a:off x="15012988" y="6235700"/>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9" name="Line 741">
                  <a:extLst>
                    <a:ext uri="{FF2B5EF4-FFF2-40B4-BE49-F238E27FC236}">
                      <a16:creationId xmlns:a16="http://schemas.microsoft.com/office/drawing/2014/main" id="{351D78A8-4C92-385C-DBB1-BA81CA38EBC4}"/>
                    </a:ext>
                  </a:extLst>
                </p:cNvPr>
                <p:cNvSpPr>
                  <a:spLocks noChangeShapeType="1"/>
                </p:cNvSpPr>
                <p:nvPr/>
              </p:nvSpPr>
              <p:spPr bwMode="auto">
                <a:xfrm>
                  <a:off x="14943138" y="6219825"/>
                  <a:ext cx="57150"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0" name="Line 742">
                  <a:extLst>
                    <a:ext uri="{FF2B5EF4-FFF2-40B4-BE49-F238E27FC236}">
                      <a16:creationId xmlns:a16="http://schemas.microsoft.com/office/drawing/2014/main" id="{6D7824DD-91D5-B7A5-27CC-9B991095F323}"/>
                    </a:ext>
                  </a:extLst>
                </p:cNvPr>
                <p:cNvSpPr>
                  <a:spLocks noChangeShapeType="1"/>
                </p:cNvSpPr>
                <p:nvPr/>
              </p:nvSpPr>
              <p:spPr bwMode="auto">
                <a:xfrm>
                  <a:off x="14970126" y="6184900"/>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1" name="Line 743">
                  <a:extLst>
                    <a:ext uri="{FF2B5EF4-FFF2-40B4-BE49-F238E27FC236}">
                      <a16:creationId xmlns:a16="http://schemas.microsoft.com/office/drawing/2014/main" id="{5DB42D14-D9F1-264B-C102-9D3282811491}"/>
                    </a:ext>
                  </a:extLst>
                </p:cNvPr>
                <p:cNvSpPr>
                  <a:spLocks noChangeShapeType="1"/>
                </p:cNvSpPr>
                <p:nvPr/>
              </p:nvSpPr>
              <p:spPr bwMode="auto">
                <a:xfrm>
                  <a:off x="14889163" y="6194425"/>
                  <a:ext cx="57150"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2" name="Line 744">
                  <a:extLst>
                    <a:ext uri="{FF2B5EF4-FFF2-40B4-BE49-F238E27FC236}">
                      <a16:creationId xmlns:a16="http://schemas.microsoft.com/office/drawing/2014/main" id="{8BECD6AF-1CF0-6491-CC4C-AEC63084DB7D}"/>
                    </a:ext>
                  </a:extLst>
                </p:cNvPr>
                <p:cNvSpPr>
                  <a:spLocks noChangeShapeType="1"/>
                </p:cNvSpPr>
                <p:nvPr/>
              </p:nvSpPr>
              <p:spPr bwMode="auto">
                <a:xfrm>
                  <a:off x="14916151" y="6159500"/>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3" name="Line 745">
                  <a:extLst>
                    <a:ext uri="{FF2B5EF4-FFF2-40B4-BE49-F238E27FC236}">
                      <a16:creationId xmlns:a16="http://schemas.microsoft.com/office/drawing/2014/main" id="{B7FFC9D4-05FF-D532-806B-5A5A76DC27B4}"/>
                    </a:ext>
                  </a:extLst>
                </p:cNvPr>
                <p:cNvSpPr>
                  <a:spLocks noChangeShapeType="1"/>
                </p:cNvSpPr>
                <p:nvPr/>
              </p:nvSpPr>
              <p:spPr bwMode="auto">
                <a:xfrm>
                  <a:off x="14795501" y="616902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4" name="Line 746">
                  <a:extLst>
                    <a:ext uri="{FF2B5EF4-FFF2-40B4-BE49-F238E27FC236}">
                      <a16:creationId xmlns:a16="http://schemas.microsoft.com/office/drawing/2014/main" id="{1B75345A-97A5-07FE-F3D2-04675C2D09E7}"/>
                    </a:ext>
                  </a:extLst>
                </p:cNvPr>
                <p:cNvSpPr>
                  <a:spLocks noChangeShapeType="1"/>
                </p:cNvSpPr>
                <p:nvPr/>
              </p:nvSpPr>
              <p:spPr bwMode="auto">
                <a:xfrm>
                  <a:off x="14822488" y="613727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5" name="Line 747">
                  <a:extLst>
                    <a:ext uri="{FF2B5EF4-FFF2-40B4-BE49-F238E27FC236}">
                      <a16:creationId xmlns:a16="http://schemas.microsoft.com/office/drawing/2014/main" id="{AE0CAB51-68E0-D019-084F-1FABCB0522EC}"/>
                    </a:ext>
                  </a:extLst>
                </p:cNvPr>
                <p:cNvSpPr>
                  <a:spLocks noChangeShapeType="1"/>
                </p:cNvSpPr>
                <p:nvPr/>
              </p:nvSpPr>
              <p:spPr bwMode="auto">
                <a:xfrm>
                  <a:off x="14654213" y="6099175"/>
                  <a:ext cx="57150"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6" name="Line 748">
                  <a:extLst>
                    <a:ext uri="{FF2B5EF4-FFF2-40B4-BE49-F238E27FC236}">
                      <a16:creationId xmlns:a16="http://schemas.microsoft.com/office/drawing/2014/main" id="{FDA8546D-C69B-B6D8-8229-F6CD6C4B6B55}"/>
                    </a:ext>
                  </a:extLst>
                </p:cNvPr>
                <p:cNvSpPr>
                  <a:spLocks noChangeShapeType="1"/>
                </p:cNvSpPr>
                <p:nvPr/>
              </p:nvSpPr>
              <p:spPr bwMode="auto">
                <a:xfrm>
                  <a:off x="14684376" y="6067425"/>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7" name="Line 749">
                  <a:extLst>
                    <a:ext uri="{FF2B5EF4-FFF2-40B4-BE49-F238E27FC236}">
                      <a16:creationId xmlns:a16="http://schemas.microsoft.com/office/drawing/2014/main" id="{74F26DBB-50AE-33C2-6F94-65E748BD484D}"/>
                    </a:ext>
                  </a:extLst>
                </p:cNvPr>
                <p:cNvSpPr>
                  <a:spLocks noChangeShapeType="1"/>
                </p:cNvSpPr>
                <p:nvPr/>
              </p:nvSpPr>
              <p:spPr bwMode="auto">
                <a:xfrm>
                  <a:off x="14641513" y="609917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8" name="Line 750">
                  <a:extLst>
                    <a:ext uri="{FF2B5EF4-FFF2-40B4-BE49-F238E27FC236}">
                      <a16:creationId xmlns:a16="http://schemas.microsoft.com/office/drawing/2014/main" id="{63A2A531-D548-2367-86AF-45A7F8472C86}"/>
                    </a:ext>
                  </a:extLst>
                </p:cNvPr>
                <p:cNvSpPr>
                  <a:spLocks noChangeShapeType="1"/>
                </p:cNvSpPr>
                <p:nvPr/>
              </p:nvSpPr>
              <p:spPr bwMode="auto">
                <a:xfrm>
                  <a:off x="14670088" y="6067425"/>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9" name="Line 751">
                  <a:extLst>
                    <a:ext uri="{FF2B5EF4-FFF2-40B4-BE49-F238E27FC236}">
                      <a16:creationId xmlns:a16="http://schemas.microsoft.com/office/drawing/2014/main" id="{A59DAA23-6E47-D0D8-DC3C-940A6774EC4A}"/>
                    </a:ext>
                  </a:extLst>
                </p:cNvPr>
                <p:cNvSpPr>
                  <a:spLocks noChangeShapeType="1"/>
                </p:cNvSpPr>
                <p:nvPr/>
              </p:nvSpPr>
              <p:spPr bwMode="auto">
                <a:xfrm>
                  <a:off x="14605001" y="609917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0" name="Line 752">
                  <a:extLst>
                    <a:ext uri="{FF2B5EF4-FFF2-40B4-BE49-F238E27FC236}">
                      <a16:creationId xmlns:a16="http://schemas.microsoft.com/office/drawing/2014/main" id="{449DD77A-CF09-07AA-FA68-28FD6B0052AD}"/>
                    </a:ext>
                  </a:extLst>
                </p:cNvPr>
                <p:cNvSpPr>
                  <a:spLocks noChangeShapeType="1"/>
                </p:cNvSpPr>
                <p:nvPr/>
              </p:nvSpPr>
              <p:spPr bwMode="auto">
                <a:xfrm>
                  <a:off x="14633576" y="6067425"/>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1" name="Line 753">
                  <a:extLst>
                    <a:ext uri="{FF2B5EF4-FFF2-40B4-BE49-F238E27FC236}">
                      <a16:creationId xmlns:a16="http://schemas.microsoft.com/office/drawing/2014/main" id="{08162E82-1E2C-5725-5235-083959FB9762}"/>
                    </a:ext>
                  </a:extLst>
                </p:cNvPr>
                <p:cNvSpPr>
                  <a:spLocks noChangeShapeType="1"/>
                </p:cNvSpPr>
                <p:nvPr/>
              </p:nvSpPr>
              <p:spPr bwMode="auto">
                <a:xfrm>
                  <a:off x="14554201" y="609917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2" name="Line 754">
                  <a:extLst>
                    <a:ext uri="{FF2B5EF4-FFF2-40B4-BE49-F238E27FC236}">
                      <a16:creationId xmlns:a16="http://schemas.microsoft.com/office/drawing/2014/main" id="{38403A75-B092-6C4C-7ED2-58069F050D2F}"/>
                    </a:ext>
                  </a:extLst>
                </p:cNvPr>
                <p:cNvSpPr>
                  <a:spLocks noChangeShapeType="1"/>
                </p:cNvSpPr>
                <p:nvPr/>
              </p:nvSpPr>
              <p:spPr bwMode="auto">
                <a:xfrm>
                  <a:off x="14582776" y="6067425"/>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3" name="Line 755">
                  <a:extLst>
                    <a:ext uri="{FF2B5EF4-FFF2-40B4-BE49-F238E27FC236}">
                      <a16:creationId xmlns:a16="http://schemas.microsoft.com/office/drawing/2014/main" id="{F410046A-3679-F2DB-D978-962B79C962FA}"/>
                    </a:ext>
                  </a:extLst>
                </p:cNvPr>
                <p:cNvSpPr>
                  <a:spLocks noChangeShapeType="1"/>
                </p:cNvSpPr>
                <p:nvPr/>
              </p:nvSpPr>
              <p:spPr bwMode="auto">
                <a:xfrm>
                  <a:off x="14546263" y="6099175"/>
                  <a:ext cx="57150"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4" name="Line 756">
                  <a:extLst>
                    <a:ext uri="{FF2B5EF4-FFF2-40B4-BE49-F238E27FC236}">
                      <a16:creationId xmlns:a16="http://schemas.microsoft.com/office/drawing/2014/main" id="{E2CFC658-1F4E-36EF-893D-B67C141AD820}"/>
                    </a:ext>
                  </a:extLst>
                </p:cNvPr>
                <p:cNvSpPr>
                  <a:spLocks noChangeShapeType="1"/>
                </p:cNvSpPr>
                <p:nvPr/>
              </p:nvSpPr>
              <p:spPr bwMode="auto">
                <a:xfrm>
                  <a:off x="14576426" y="6067425"/>
                  <a:ext cx="0" cy="65088"/>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5" name="Line 757">
                  <a:extLst>
                    <a:ext uri="{FF2B5EF4-FFF2-40B4-BE49-F238E27FC236}">
                      <a16:creationId xmlns:a16="http://schemas.microsoft.com/office/drawing/2014/main" id="{243A591C-907F-5198-F63F-F0A7E62DFFFA}"/>
                    </a:ext>
                  </a:extLst>
                </p:cNvPr>
                <p:cNvSpPr>
                  <a:spLocks noChangeShapeType="1"/>
                </p:cNvSpPr>
                <p:nvPr/>
              </p:nvSpPr>
              <p:spPr bwMode="auto">
                <a:xfrm>
                  <a:off x="14720888" y="612457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6" name="Line 758">
                  <a:extLst>
                    <a:ext uri="{FF2B5EF4-FFF2-40B4-BE49-F238E27FC236}">
                      <a16:creationId xmlns:a16="http://schemas.microsoft.com/office/drawing/2014/main" id="{D186B44C-5A58-7F81-AC01-C152237A2B96}"/>
                    </a:ext>
                  </a:extLst>
                </p:cNvPr>
                <p:cNvSpPr>
                  <a:spLocks noChangeShapeType="1"/>
                </p:cNvSpPr>
                <p:nvPr/>
              </p:nvSpPr>
              <p:spPr bwMode="auto">
                <a:xfrm>
                  <a:off x="14747876" y="609282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7" name="Line 759">
                  <a:extLst>
                    <a:ext uri="{FF2B5EF4-FFF2-40B4-BE49-F238E27FC236}">
                      <a16:creationId xmlns:a16="http://schemas.microsoft.com/office/drawing/2014/main" id="{417F8A9B-0911-D83B-7EE9-03FBBB1D17A6}"/>
                    </a:ext>
                  </a:extLst>
                </p:cNvPr>
                <p:cNvSpPr>
                  <a:spLocks noChangeShapeType="1"/>
                </p:cNvSpPr>
                <p:nvPr/>
              </p:nvSpPr>
              <p:spPr bwMode="auto">
                <a:xfrm>
                  <a:off x="14739938" y="6124575"/>
                  <a:ext cx="53975"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8" name="Line 760">
                  <a:extLst>
                    <a:ext uri="{FF2B5EF4-FFF2-40B4-BE49-F238E27FC236}">
                      <a16:creationId xmlns:a16="http://schemas.microsoft.com/office/drawing/2014/main" id="{E10C8CD8-1160-B5C6-D55C-E165333C523E}"/>
                    </a:ext>
                  </a:extLst>
                </p:cNvPr>
                <p:cNvSpPr>
                  <a:spLocks noChangeShapeType="1"/>
                </p:cNvSpPr>
                <p:nvPr/>
              </p:nvSpPr>
              <p:spPr bwMode="auto">
                <a:xfrm>
                  <a:off x="14766926" y="609282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9" name="Line 761">
                  <a:extLst>
                    <a:ext uri="{FF2B5EF4-FFF2-40B4-BE49-F238E27FC236}">
                      <a16:creationId xmlns:a16="http://schemas.microsoft.com/office/drawing/2014/main" id="{9BC3D01B-EF15-173C-DB51-534D3EAC5020}"/>
                    </a:ext>
                  </a:extLst>
                </p:cNvPr>
                <p:cNvSpPr>
                  <a:spLocks noChangeShapeType="1"/>
                </p:cNvSpPr>
                <p:nvPr/>
              </p:nvSpPr>
              <p:spPr bwMode="auto">
                <a:xfrm>
                  <a:off x="14424026" y="5999162"/>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0" name="Line 762">
                  <a:extLst>
                    <a:ext uri="{FF2B5EF4-FFF2-40B4-BE49-F238E27FC236}">
                      <a16:creationId xmlns:a16="http://schemas.microsoft.com/office/drawing/2014/main" id="{65990965-6DAA-7080-FEC3-3DD9AEFE0E70}"/>
                    </a:ext>
                  </a:extLst>
                </p:cNvPr>
                <p:cNvSpPr>
                  <a:spLocks noChangeShapeType="1"/>
                </p:cNvSpPr>
                <p:nvPr/>
              </p:nvSpPr>
              <p:spPr bwMode="auto">
                <a:xfrm>
                  <a:off x="14451013" y="596423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1" name="Line 763">
                  <a:extLst>
                    <a:ext uri="{FF2B5EF4-FFF2-40B4-BE49-F238E27FC236}">
                      <a16:creationId xmlns:a16="http://schemas.microsoft.com/office/drawing/2014/main" id="{ACD39155-DEA6-5154-E162-98B13448F123}"/>
                    </a:ext>
                  </a:extLst>
                </p:cNvPr>
                <p:cNvSpPr>
                  <a:spLocks noChangeShapeType="1"/>
                </p:cNvSpPr>
                <p:nvPr/>
              </p:nvSpPr>
              <p:spPr bwMode="auto">
                <a:xfrm>
                  <a:off x="14498638" y="6078537"/>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2" name="Line 764">
                  <a:extLst>
                    <a:ext uri="{FF2B5EF4-FFF2-40B4-BE49-F238E27FC236}">
                      <a16:creationId xmlns:a16="http://schemas.microsoft.com/office/drawing/2014/main" id="{93469BDD-0FAB-C4F5-25AF-0083CA5DBE6A}"/>
                    </a:ext>
                  </a:extLst>
                </p:cNvPr>
                <p:cNvSpPr>
                  <a:spLocks noChangeShapeType="1"/>
                </p:cNvSpPr>
                <p:nvPr/>
              </p:nvSpPr>
              <p:spPr bwMode="auto">
                <a:xfrm>
                  <a:off x="14527213" y="604678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3" name="Line 765">
                  <a:extLst>
                    <a:ext uri="{FF2B5EF4-FFF2-40B4-BE49-F238E27FC236}">
                      <a16:creationId xmlns:a16="http://schemas.microsoft.com/office/drawing/2014/main" id="{8CD4E85A-9273-01CA-85A0-B63602A19BD1}"/>
                    </a:ext>
                  </a:extLst>
                </p:cNvPr>
                <p:cNvSpPr>
                  <a:spLocks noChangeShapeType="1"/>
                </p:cNvSpPr>
                <p:nvPr/>
              </p:nvSpPr>
              <p:spPr bwMode="auto">
                <a:xfrm>
                  <a:off x="14344651" y="5897562"/>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4" name="Line 766">
                  <a:extLst>
                    <a:ext uri="{FF2B5EF4-FFF2-40B4-BE49-F238E27FC236}">
                      <a16:creationId xmlns:a16="http://schemas.microsoft.com/office/drawing/2014/main" id="{4693A25B-52A4-BBE5-4E27-3E5318771F99}"/>
                    </a:ext>
                  </a:extLst>
                </p:cNvPr>
                <p:cNvSpPr>
                  <a:spLocks noChangeShapeType="1"/>
                </p:cNvSpPr>
                <p:nvPr/>
              </p:nvSpPr>
              <p:spPr bwMode="auto">
                <a:xfrm>
                  <a:off x="14371638" y="5862637"/>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5" name="Line 767">
                  <a:extLst>
                    <a:ext uri="{FF2B5EF4-FFF2-40B4-BE49-F238E27FC236}">
                      <a16:creationId xmlns:a16="http://schemas.microsoft.com/office/drawing/2014/main" id="{DB7033B9-CC54-EB1A-F0EF-0310216BEABB}"/>
                    </a:ext>
                  </a:extLst>
                </p:cNvPr>
                <p:cNvSpPr>
                  <a:spLocks noChangeShapeType="1"/>
                </p:cNvSpPr>
                <p:nvPr/>
              </p:nvSpPr>
              <p:spPr bwMode="auto">
                <a:xfrm>
                  <a:off x="14262101" y="5816600"/>
                  <a:ext cx="53975"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8" name="Line 768">
                  <a:extLst>
                    <a:ext uri="{FF2B5EF4-FFF2-40B4-BE49-F238E27FC236}">
                      <a16:creationId xmlns:a16="http://schemas.microsoft.com/office/drawing/2014/main" id="{7BD795AB-265E-D1F0-3B73-26E8283611F0}"/>
                    </a:ext>
                  </a:extLst>
                </p:cNvPr>
                <p:cNvSpPr>
                  <a:spLocks noChangeShapeType="1"/>
                </p:cNvSpPr>
                <p:nvPr/>
              </p:nvSpPr>
              <p:spPr bwMode="auto">
                <a:xfrm>
                  <a:off x="14289088" y="5783262"/>
                  <a:ext cx="0" cy="68263"/>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9" name="Line 769">
                  <a:extLst>
                    <a:ext uri="{FF2B5EF4-FFF2-40B4-BE49-F238E27FC236}">
                      <a16:creationId xmlns:a16="http://schemas.microsoft.com/office/drawing/2014/main" id="{01263731-7CA4-CCD8-7E1A-5CCE22960A3D}"/>
                    </a:ext>
                  </a:extLst>
                </p:cNvPr>
                <p:cNvSpPr>
                  <a:spLocks noChangeShapeType="1"/>
                </p:cNvSpPr>
                <p:nvPr/>
              </p:nvSpPr>
              <p:spPr bwMode="auto">
                <a:xfrm>
                  <a:off x="14203363" y="5795962"/>
                  <a:ext cx="57150"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 name="Line 770">
                  <a:extLst>
                    <a:ext uri="{FF2B5EF4-FFF2-40B4-BE49-F238E27FC236}">
                      <a16:creationId xmlns:a16="http://schemas.microsoft.com/office/drawing/2014/main" id="{282AEA95-D802-07D9-17EB-30E5653CE27F}"/>
                    </a:ext>
                  </a:extLst>
                </p:cNvPr>
                <p:cNvSpPr>
                  <a:spLocks noChangeShapeType="1"/>
                </p:cNvSpPr>
                <p:nvPr/>
              </p:nvSpPr>
              <p:spPr bwMode="auto">
                <a:xfrm>
                  <a:off x="14230351" y="576262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 name="Line 771">
                  <a:extLst>
                    <a:ext uri="{FF2B5EF4-FFF2-40B4-BE49-F238E27FC236}">
                      <a16:creationId xmlns:a16="http://schemas.microsoft.com/office/drawing/2014/main" id="{2BF33E60-EFD1-CEBD-28F8-618980DDAA78}"/>
                    </a:ext>
                  </a:extLst>
                </p:cNvPr>
                <p:cNvSpPr>
                  <a:spLocks noChangeShapeType="1"/>
                </p:cNvSpPr>
                <p:nvPr/>
              </p:nvSpPr>
              <p:spPr bwMode="auto">
                <a:xfrm>
                  <a:off x="14182726" y="5795962"/>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 name="Line 772">
                  <a:extLst>
                    <a:ext uri="{FF2B5EF4-FFF2-40B4-BE49-F238E27FC236}">
                      <a16:creationId xmlns:a16="http://schemas.microsoft.com/office/drawing/2014/main" id="{B6AD3F62-822C-CB01-324B-851347507B84}"/>
                    </a:ext>
                  </a:extLst>
                </p:cNvPr>
                <p:cNvSpPr>
                  <a:spLocks noChangeShapeType="1"/>
                </p:cNvSpPr>
                <p:nvPr/>
              </p:nvSpPr>
              <p:spPr bwMode="auto">
                <a:xfrm>
                  <a:off x="14211301" y="576262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 name="Line 773">
                  <a:extLst>
                    <a:ext uri="{FF2B5EF4-FFF2-40B4-BE49-F238E27FC236}">
                      <a16:creationId xmlns:a16="http://schemas.microsoft.com/office/drawing/2014/main" id="{70797F03-CD7B-7315-0DCE-A1B493EA02FB}"/>
                    </a:ext>
                  </a:extLst>
                </p:cNvPr>
                <p:cNvSpPr>
                  <a:spLocks noChangeShapeType="1"/>
                </p:cNvSpPr>
                <p:nvPr/>
              </p:nvSpPr>
              <p:spPr bwMode="auto">
                <a:xfrm>
                  <a:off x="14154151" y="573722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 name="Line 774">
                  <a:extLst>
                    <a:ext uri="{FF2B5EF4-FFF2-40B4-BE49-F238E27FC236}">
                      <a16:creationId xmlns:a16="http://schemas.microsoft.com/office/drawing/2014/main" id="{4A4E15F0-8DC3-34AB-D06F-CBCE71167AF4}"/>
                    </a:ext>
                  </a:extLst>
                </p:cNvPr>
                <p:cNvSpPr>
                  <a:spLocks noChangeShapeType="1"/>
                </p:cNvSpPr>
                <p:nvPr/>
              </p:nvSpPr>
              <p:spPr bwMode="auto">
                <a:xfrm>
                  <a:off x="14181138" y="570547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5" name="Line 775">
                  <a:extLst>
                    <a:ext uri="{FF2B5EF4-FFF2-40B4-BE49-F238E27FC236}">
                      <a16:creationId xmlns:a16="http://schemas.microsoft.com/office/drawing/2014/main" id="{F7B25A19-1AAC-14C1-E8C2-2574875586DE}"/>
                    </a:ext>
                  </a:extLst>
                </p:cNvPr>
                <p:cNvSpPr>
                  <a:spLocks noChangeShapeType="1"/>
                </p:cNvSpPr>
                <p:nvPr/>
              </p:nvSpPr>
              <p:spPr bwMode="auto">
                <a:xfrm>
                  <a:off x="14139863" y="573722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6" name="Line 776">
                  <a:extLst>
                    <a:ext uri="{FF2B5EF4-FFF2-40B4-BE49-F238E27FC236}">
                      <a16:creationId xmlns:a16="http://schemas.microsoft.com/office/drawing/2014/main" id="{68FF69BD-F5F5-63EE-33FF-64B3058EFFC2}"/>
                    </a:ext>
                  </a:extLst>
                </p:cNvPr>
                <p:cNvSpPr>
                  <a:spLocks noChangeShapeType="1"/>
                </p:cNvSpPr>
                <p:nvPr/>
              </p:nvSpPr>
              <p:spPr bwMode="auto">
                <a:xfrm>
                  <a:off x="14168438" y="570547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7" name="Line 777">
                  <a:extLst>
                    <a:ext uri="{FF2B5EF4-FFF2-40B4-BE49-F238E27FC236}">
                      <a16:creationId xmlns:a16="http://schemas.microsoft.com/office/drawing/2014/main" id="{D047A00A-AE0E-2760-9374-909EF938C898}"/>
                    </a:ext>
                  </a:extLst>
                </p:cNvPr>
                <p:cNvSpPr>
                  <a:spLocks noChangeShapeType="1"/>
                </p:cNvSpPr>
                <p:nvPr/>
              </p:nvSpPr>
              <p:spPr bwMode="auto">
                <a:xfrm>
                  <a:off x="14073188" y="568007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8" name="Line 778">
                  <a:extLst>
                    <a:ext uri="{FF2B5EF4-FFF2-40B4-BE49-F238E27FC236}">
                      <a16:creationId xmlns:a16="http://schemas.microsoft.com/office/drawing/2014/main" id="{1320D0AB-C5B0-3310-2FFE-41013CDAAEEB}"/>
                    </a:ext>
                  </a:extLst>
                </p:cNvPr>
                <p:cNvSpPr>
                  <a:spLocks noChangeShapeType="1"/>
                </p:cNvSpPr>
                <p:nvPr/>
              </p:nvSpPr>
              <p:spPr bwMode="auto">
                <a:xfrm>
                  <a:off x="14100176" y="564832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9" name="Line 779">
                  <a:extLst>
                    <a:ext uri="{FF2B5EF4-FFF2-40B4-BE49-F238E27FC236}">
                      <a16:creationId xmlns:a16="http://schemas.microsoft.com/office/drawing/2014/main" id="{A61A8E40-F37D-B633-BF75-B89493762BDD}"/>
                    </a:ext>
                  </a:extLst>
                </p:cNvPr>
                <p:cNvSpPr>
                  <a:spLocks noChangeShapeType="1"/>
                </p:cNvSpPr>
                <p:nvPr/>
              </p:nvSpPr>
              <p:spPr bwMode="auto">
                <a:xfrm>
                  <a:off x="14046201" y="5664200"/>
                  <a:ext cx="53975"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0" name="Line 780">
                  <a:extLst>
                    <a:ext uri="{FF2B5EF4-FFF2-40B4-BE49-F238E27FC236}">
                      <a16:creationId xmlns:a16="http://schemas.microsoft.com/office/drawing/2014/main" id="{3614A012-A66C-6AF2-FE9C-62647EB5222F}"/>
                    </a:ext>
                  </a:extLst>
                </p:cNvPr>
                <p:cNvSpPr>
                  <a:spLocks noChangeShapeType="1"/>
                </p:cNvSpPr>
                <p:nvPr/>
              </p:nvSpPr>
              <p:spPr bwMode="auto">
                <a:xfrm>
                  <a:off x="14073188" y="5629275"/>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1" name="Line 781">
                  <a:extLst>
                    <a:ext uri="{FF2B5EF4-FFF2-40B4-BE49-F238E27FC236}">
                      <a16:creationId xmlns:a16="http://schemas.microsoft.com/office/drawing/2014/main" id="{4FA1B9FD-2B4B-7C12-9030-E0AAE9C62622}"/>
                    </a:ext>
                  </a:extLst>
                </p:cNvPr>
                <p:cNvSpPr>
                  <a:spLocks noChangeShapeType="1"/>
                </p:cNvSpPr>
                <p:nvPr/>
              </p:nvSpPr>
              <p:spPr bwMode="auto">
                <a:xfrm>
                  <a:off x="14000163" y="5553075"/>
                  <a:ext cx="55563" cy="0"/>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2" name="Line 782">
                  <a:extLst>
                    <a:ext uri="{FF2B5EF4-FFF2-40B4-BE49-F238E27FC236}">
                      <a16:creationId xmlns:a16="http://schemas.microsoft.com/office/drawing/2014/main" id="{7ED56D81-D652-665B-74E0-FA896F9A5BC4}"/>
                    </a:ext>
                  </a:extLst>
                </p:cNvPr>
                <p:cNvSpPr>
                  <a:spLocks noChangeShapeType="1"/>
                </p:cNvSpPr>
                <p:nvPr/>
              </p:nvSpPr>
              <p:spPr bwMode="auto">
                <a:xfrm>
                  <a:off x="14027151" y="5518150"/>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3" name="Line 783">
                  <a:extLst>
                    <a:ext uri="{FF2B5EF4-FFF2-40B4-BE49-F238E27FC236}">
                      <a16:creationId xmlns:a16="http://schemas.microsoft.com/office/drawing/2014/main" id="{E961DCC4-FD6F-EF9D-1C28-7165ED4AB757}"/>
                    </a:ext>
                  </a:extLst>
                </p:cNvPr>
                <p:cNvSpPr>
                  <a:spLocks noChangeShapeType="1"/>
                </p:cNvSpPr>
                <p:nvPr/>
              </p:nvSpPr>
              <p:spPr bwMode="auto">
                <a:xfrm>
                  <a:off x="14030326" y="5518150"/>
                  <a:ext cx="0" cy="66675"/>
                </a:xfrm>
                <a:prstGeom prst="line">
                  <a:avLst/>
                </a:prstGeom>
                <a:noFill/>
                <a:ln w="12700">
                  <a:solidFill>
                    <a:srgbClr val="A69F9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sp>
        <p:nvSpPr>
          <p:cNvPr id="3" name="Slide Number Placeholder 1">
            <a:extLst>
              <a:ext uri="{FF2B5EF4-FFF2-40B4-BE49-F238E27FC236}">
                <a16:creationId xmlns:a16="http://schemas.microsoft.com/office/drawing/2014/main" id="{1E922340-FBB1-113B-E51F-BF4BA29A51D5}"/>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10</a:t>
            </a:fld>
            <a:endParaRPr lang="en-US" dirty="0"/>
          </a:p>
        </p:txBody>
      </p:sp>
    </p:spTree>
    <p:extLst>
      <p:ext uri="{BB962C8B-B14F-4D97-AF65-F5344CB8AC3E}">
        <p14:creationId xmlns:p14="http://schemas.microsoft.com/office/powerpoint/2010/main" val="2219688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4A3AB-3D80-EFC8-5DA3-E8B542969715}"/>
            </a:ext>
          </a:extLst>
        </p:cNvPr>
        <p:cNvGrpSpPr/>
        <p:nvPr/>
      </p:nvGrpSpPr>
      <p:grpSpPr>
        <a:xfrm>
          <a:off x="0" y="0"/>
          <a:ext cx="0" cy="0"/>
          <a:chOff x="0" y="0"/>
          <a:chExt cx="0" cy="0"/>
        </a:xfrm>
      </p:grpSpPr>
      <p:graphicFrame>
        <p:nvGraphicFramePr>
          <p:cNvPr id="821" name="Content Placeholder 25">
            <a:extLst>
              <a:ext uri="{FF2B5EF4-FFF2-40B4-BE49-F238E27FC236}">
                <a16:creationId xmlns:a16="http://schemas.microsoft.com/office/drawing/2014/main" id="{4DCB4D8A-2E0D-557C-82ED-BCE3DDF2FA65}"/>
              </a:ext>
            </a:extLst>
          </p:cNvPr>
          <p:cNvGraphicFramePr>
            <a:graphicFrameLocks/>
          </p:cNvGraphicFramePr>
          <p:nvPr>
            <p:extLst>
              <p:ext uri="{D42A27DB-BD31-4B8C-83A1-F6EECF244321}">
                <p14:modId xmlns:p14="http://schemas.microsoft.com/office/powerpoint/2010/main" val="3869641301"/>
              </p:ext>
            </p:extLst>
          </p:nvPr>
        </p:nvGraphicFramePr>
        <p:xfrm>
          <a:off x="6258364" y="1620778"/>
          <a:ext cx="5553075" cy="4043363"/>
        </p:xfrm>
        <a:graphic>
          <a:graphicData uri="http://schemas.openxmlformats.org/drawingml/2006/chart">
            <c:chart xmlns:c="http://schemas.openxmlformats.org/drawingml/2006/chart" xmlns:r="http://schemas.openxmlformats.org/officeDocument/2006/relationships" r:id="rId5"/>
          </a:graphicData>
        </a:graphic>
      </p:graphicFrame>
      <p:sp>
        <p:nvSpPr>
          <p:cNvPr id="2" name="Title 1">
            <a:extLst>
              <a:ext uri="{FF2B5EF4-FFF2-40B4-BE49-F238E27FC236}">
                <a16:creationId xmlns:a16="http://schemas.microsoft.com/office/drawing/2014/main" id="{D9EA5279-BCC7-D34C-CC8F-C39DE697406A}"/>
              </a:ext>
            </a:extLst>
          </p:cNvPr>
          <p:cNvSpPr>
            <a:spLocks noGrp="1"/>
          </p:cNvSpPr>
          <p:nvPr>
            <p:ph type="title"/>
          </p:nvPr>
        </p:nvSpPr>
        <p:spPr/>
        <p:txBody>
          <a:bodyPr/>
          <a:lstStyle/>
          <a:p>
            <a:r>
              <a:rPr lang="en-US" sz="2800" dirty="0">
                <a:solidFill>
                  <a:schemeClr val="tx1"/>
                </a:solidFill>
              </a:rPr>
              <a:t>COMMANDS: cumulative duration of RBC-TI ≥ 12 weeks (Week 1-EOT) </a:t>
            </a:r>
            <a:br>
              <a:rPr lang="en-US" sz="2800" dirty="0">
                <a:solidFill>
                  <a:schemeClr val="tx1"/>
                </a:solidFill>
              </a:rPr>
            </a:br>
            <a:r>
              <a:rPr lang="en-US" sz="2800" dirty="0">
                <a:solidFill>
                  <a:schemeClr val="tx1"/>
                </a:solidFill>
              </a:rPr>
              <a:t>by baseline transfusion burden (&gt; 2.5 years of follow-up)</a:t>
            </a:r>
          </a:p>
        </p:txBody>
      </p:sp>
      <p:sp>
        <p:nvSpPr>
          <p:cNvPr id="9" name="TextBox 8">
            <a:extLst>
              <a:ext uri="{FF2B5EF4-FFF2-40B4-BE49-F238E27FC236}">
                <a16:creationId xmlns:a16="http://schemas.microsoft.com/office/drawing/2014/main" id="{7B39BD65-8A6B-9D79-E85D-37D4A7049EAF}"/>
              </a:ext>
            </a:extLst>
          </p:cNvPr>
          <p:cNvSpPr txBox="1"/>
          <p:nvPr>
            <p:custDataLst>
              <p:tags r:id="rId2"/>
            </p:custDataLst>
          </p:nvPr>
        </p:nvSpPr>
        <p:spPr>
          <a:xfrm>
            <a:off x="379951" y="6041111"/>
            <a:ext cx="10953128" cy="615553"/>
          </a:xfrm>
          <a:prstGeom prst="rect">
            <a:avLst/>
          </a:prstGeom>
          <a:noFill/>
        </p:spPr>
        <p:txBody>
          <a:bodyPr vert="horz" wrap="square" lIns="0" tIns="0" rIns="0" bIns="0" rtlCol="0" anchor="b" anchorCtr="0">
            <a:spAutoFit/>
          </a:bodyPr>
          <a:lstStyle/>
          <a:p>
            <a:pPr defTabSz="1625519">
              <a:defRPr/>
            </a:pPr>
            <a:r>
              <a:rPr lang="en-US" altLang="en-US" sz="1000" kern="0" dirty="0">
                <a:solidFill>
                  <a:schemeClr val="tx2"/>
                </a:solidFill>
                <a:ea typeface="MS Mincho" panose="02020609040205080304" pitchFamily="49" charset="-128"/>
                <a:cs typeface="Arial" panose="020B0604020202020204" pitchFamily="34" charset="0"/>
              </a:rPr>
              <a:t>Data cutoff: February 7, 2025</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 Median (range) follow-up was 30.6 (1-65) months for luspatercept and 28.8 (0-69) months for epoetin alfa.</a:t>
            </a:r>
          </a:p>
          <a:p>
            <a:pPr defTabSz="1625519">
              <a:defRPr/>
            </a:pP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NE, not </a:t>
            </a:r>
            <a:r>
              <a:rPr lang="en-US" altLang="en-US" sz="1000" kern="0" dirty="0">
                <a:latin typeface="Trebuchet MS" panose="020B0603020202020204"/>
                <a:ea typeface="MS Mincho" panose="02020609040205080304" pitchFamily="49" charset="-128"/>
                <a:cs typeface="Arial" panose="020B0604020202020204" pitchFamily="34" charset="0"/>
              </a:rPr>
              <a:t>estimable. </a:t>
            </a:r>
          </a:p>
          <a:p>
            <a:pPr defTabSz="1625519">
              <a:defRPr/>
            </a:pPr>
            <a:r>
              <a:rPr lang="en-US" altLang="en-US" sz="1000" kern="0" baseline="30000" dirty="0">
                <a:latin typeface="Trebuchet MS" panose="020B0603020202020204"/>
                <a:ea typeface="MS Mincho" panose="02020609040205080304" pitchFamily="49" charset="-128"/>
                <a:cs typeface="Arial" panose="020B0604020202020204" pitchFamily="34" charset="0"/>
              </a:rPr>
              <a:t>a</a:t>
            </a:r>
            <a:r>
              <a:rPr lang="en-US" altLang="en-US" sz="1000" kern="0" dirty="0">
                <a:latin typeface="Trebuchet MS" panose="020B0603020202020204"/>
                <a:ea typeface="MS Mincho" panose="02020609040205080304" pitchFamily="49" charset="-128"/>
                <a:cs typeface="Arial" panose="020B0604020202020204" pitchFamily="34" charset="0"/>
              </a:rPr>
              <a:t>Cumulative duration was defined as the sum of all durations of RBC-TI ≥ 12 weeks episodes from Week 1 through EOT. </a:t>
            </a:r>
            <a:r>
              <a:rPr lang="en-US" altLang="en-US" sz="1000" kern="0" baseline="30000" dirty="0">
                <a:latin typeface="Trebuchet MS" panose="020B0603020202020204"/>
                <a:ea typeface="MS Mincho" panose="02020609040205080304" pitchFamily="49" charset="-128"/>
                <a:cs typeface="Arial" panose="020B0604020202020204" pitchFamily="34" charset="0"/>
              </a:rPr>
              <a:t>b</a:t>
            </a:r>
            <a:r>
              <a:rPr lang="en-US" altLang="en-US" sz="1000" kern="0" dirty="0">
                <a:latin typeface="Trebuchet MS" panose="020B0603020202020204"/>
                <a:ea typeface="MS Mincho" panose="02020609040205080304" pitchFamily="49" charset="-128"/>
                <a:cs typeface="Arial" panose="020B0604020202020204" pitchFamily="34" charset="0"/>
              </a:rPr>
              <a:t>Median was from unstratified Kaplan-Meier method. </a:t>
            </a:r>
            <a:br>
              <a:rPr lang="en-US" altLang="en-US" sz="1000" kern="0" dirty="0">
                <a:latin typeface="Trebuchet MS" panose="020B0603020202020204"/>
                <a:ea typeface="MS Mincho" panose="02020609040205080304" pitchFamily="49" charset="-128"/>
                <a:cs typeface="Arial" panose="020B0604020202020204" pitchFamily="34" charset="0"/>
              </a:rPr>
            </a:br>
            <a:r>
              <a:rPr lang="en-US" altLang="en-US" sz="1000" kern="0" baseline="30000" dirty="0">
                <a:latin typeface="Trebuchet MS" panose="020B0603020202020204"/>
                <a:ea typeface="MS Mincho" panose="02020609040205080304" pitchFamily="49" charset="-128"/>
                <a:cs typeface="Arial" panose="020B0604020202020204" pitchFamily="34" charset="0"/>
              </a:rPr>
              <a:t>c</a:t>
            </a:r>
            <a:r>
              <a:rPr lang="en-US" altLang="en-US" sz="1000" kern="0" dirty="0">
                <a:latin typeface="Trebuchet MS" panose="020B0603020202020204"/>
                <a:ea typeface="MS Mincho" panose="02020609040205080304" pitchFamily="49" charset="-128"/>
                <a:cs typeface="Arial" panose="020B0604020202020204" pitchFamily="34" charset="0"/>
              </a:rPr>
              <a:t>HR was calculated by unstratified Cox proportional hazard model. </a:t>
            </a:r>
          </a:p>
        </p:txBody>
      </p:sp>
      <p:sp>
        <p:nvSpPr>
          <p:cNvPr id="14" name="TextBox 13">
            <a:extLst>
              <a:ext uri="{FF2B5EF4-FFF2-40B4-BE49-F238E27FC236}">
                <a16:creationId xmlns:a16="http://schemas.microsoft.com/office/drawing/2014/main" id="{091B8848-5727-0FD4-B5BE-DB5908AD8095}"/>
              </a:ext>
            </a:extLst>
          </p:cNvPr>
          <p:cNvSpPr txBox="1"/>
          <p:nvPr/>
        </p:nvSpPr>
        <p:spPr>
          <a:xfrm>
            <a:off x="1684551" y="940200"/>
            <a:ext cx="8822899" cy="369332"/>
          </a:xfrm>
          <a:prstGeom prst="rect">
            <a:avLst/>
          </a:prstGeom>
          <a:noFill/>
        </p:spPr>
        <p:txBody>
          <a:bodyPr wrap="square">
            <a:spAutoFit/>
          </a:bodyPr>
          <a:lstStyle/>
          <a:p>
            <a:pPr algn="ctr"/>
            <a:r>
              <a:rPr lang="en-US" sz="1800" b="1" dirty="0"/>
              <a:t>Cumulative duration of RBC-TI ≥ 12 weeks (ITT population)</a:t>
            </a:r>
            <a:r>
              <a:rPr lang="en-US" sz="1800" b="1" baseline="30000" dirty="0"/>
              <a:t>a</a:t>
            </a:r>
          </a:p>
        </p:txBody>
      </p:sp>
      <p:sp>
        <p:nvSpPr>
          <p:cNvPr id="13" name="TextBox 12">
            <a:extLst>
              <a:ext uri="{FF2B5EF4-FFF2-40B4-BE49-F238E27FC236}">
                <a16:creationId xmlns:a16="http://schemas.microsoft.com/office/drawing/2014/main" id="{5286C60B-7944-EECA-3AD7-08122DEFE4AD}"/>
              </a:ext>
            </a:extLst>
          </p:cNvPr>
          <p:cNvSpPr txBox="1"/>
          <p:nvPr/>
        </p:nvSpPr>
        <p:spPr>
          <a:xfrm>
            <a:off x="880946" y="1373501"/>
            <a:ext cx="4861932" cy="338554"/>
          </a:xfrm>
          <a:prstGeom prst="rect">
            <a:avLst/>
          </a:prstGeom>
          <a:noFill/>
        </p:spPr>
        <p:txBody>
          <a:bodyPr wrap="square">
            <a:spAutoFit/>
          </a:bodyPr>
          <a:lstStyle/>
          <a:p>
            <a:pPr algn="ctr"/>
            <a:r>
              <a:rPr lang="en-US" sz="1600" b="1" dirty="0"/>
              <a:t>&lt; 4 RBC U/8 weeks</a:t>
            </a:r>
            <a:endParaRPr lang="en-US" sz="1600" b="1" baseline="30000" dirty="0"/>
          </a:p>
        </p:txBody>
      </p:sp>
      <p:sp>
        <p:nvSpPr>
          <p:cNvPr id="15" name="TextBox 14">
            <a:extLst>
              <a:ext uri="{FF2B5EF4-FFF2-40B4-BE49-F238E27FC236}">
                <a16:creationId xmlns:a16="http://schemas.microsoft.com/office/drawing/2014/main" id="{E6968E0D-5520-E874-E961-7BD2D5974811}"/>
              </a:ext>
            </a:extLst>
          </p:cNvPr>
          <p:cNvSpPr txBox="1"/>
          <p:nvPr/>
        </p:nvSpPr>
        <p:spPr>
          <a:xfrm>
            <a:off x="6779941" y="1373501"/>
            <a:ext cx="4861932" cy="338554"/>
          </a:xfrm>
          <a:prstGeom prst="rect">
            <a:avLst/>
          </a:prstGeom>
          <a:noFill/>
        </p:spPr>
        <p:txBody>
          <a:bodyPr wrap="square">
            <a:spAutoFit/>
          </a:bodyPr>
          <a:lstStyle/>
          <a:p>
            <a:pPr algn="ctr"/>
            <a:r>
              <a:rPr lang="en-US" sz="1600" b="1" dirty="0"/>
              <a:t>≥ 4 RBC U/8 weeks</a:t>
            </a:r>
            <a:endParaRPr lang="en-US" sz="1600" b="1" baseline="30000" dirty="0"/>
          </a:p>
        </p:txBody>
      </p:sp>
      <p:sp>
        <p:nvSpPr>
          <p:cNvPr id="822" name="Freeform: Shape 821">
            <a:extLst>
              <a:ext uri="{FF2B5EF4-FFF2-40B4-BE49-F238E27FC236}">
                <a16:creationId xmlns:a16="http://schemas.microsoft.com/office/drawing/2014/main" id="{5BD22F8F-9680-BFAF-6954-1DC6F37F26AD}"/>
              </a:ext>
            </a:extLst>
          </p:cNvPr>
          <p:cNvSpPr/>
          <p:nvPr/>
        </p:nvSpPr>
        <p:spPr>
          <a:xfrm>
            <a:off x="888445" y="1803570"/>
            <a:ext cx="4863688" cy="1948196"/>
          </a:xfrm>
          <a:custGeom>
            <a:avLst/>
            <a:gdLst>
              <a:gd name="connsiteX0" fmla="*/ 4863689 w 4863688"/>
              <a:gd name="connsiteY0" fmla="*/ 1948196 h 1948196"/>
              <a:gd name="connsiteX1" fmla="*/ 4248708 w 4863688"/>
              <a:gd name="connsiteY1" fmla="*/ 1948196 h 1948196"/>
              <a:gd name="connsiteX2" fmla="*/ 4248708 w 4863688"/>
              <a:gd name="connsiteY2" fmla="*/ 1745160 h 1948196"/>
              <a:gd name="connsiteX3" fmla="*/ 3340739 w 4863688"/>
              <a:gd name="connsiteY3" fmla="*/ 1745160 h 1948196"/>
              <a:gd name="connsiteX4" fmla="*/ 3340739 w 4863688"/>
              <a:gd name="connsiteY4" fmla="*/ 1629470 h 1948196"/>
              <a:gd name="connsiteX5" fmla="*/ 3140229 w 4863688"/>
              <a:gd name="connsiteY5" fmla="*/ 1629470 h 1948196"/>
              <a:gd name="connsiteX6" fmla="*/ 3140229 w 4863688"/>
              <a:gd name="connsiteY6" fmla="*/ 1543622 h 1948196"/>
              <a:gd name="connsiteX7" fmla="*/ 3030348 w 4863688"/>
              <a:gd name="connsiteY7" fmla="*/ 1543622 h 1948196"/>
              <a:gd name="connsiteX8" fmla="*/ 3030348 w 4863688"/>
              <a:gd name="connsiteY8" fmla="*/ 1474808 h 1948196"/>
              <a:gd name="connsiteX9" fmla="*/ 2932069 w 4863688"/>
              <a:gd name="connsiteY9" fmla="*/ 1474808 h 1948196"/>
              <a:gd name="connsiteX10" fmla="*/ 2932069 w 4863688"/>
              <a:gd name="connsiteY10" fmla="*/ 1399861 h 1948196"/>
              <a:gd name="connsiteX11" fmla="*/ 2015440 w 4863688"/>
              <a:gd name="connsiteY11" fmla="*/ 1399861 h 1948196"/>
              <a:gd name="connsiteX12" fmla="*/ 2015440 w 4863688"/>
              <a:gd name="connsiteY12" fmla="*/ 1351351 h 1948196"/>
              <a:gd name="connsiteX13" fmla="*/ 1998037 w 4863688"/>
              <a:gd name="connsiteY13" fmla="*/ 1351351 h 1948196"/>
              <a:gd name="connsiteX14" fmla="*/ 1998037 w 4863688"/>
              <a:gd name="connsiteY14" fmla="*/ 1295209 h 1948196"/>
              <a:gd name="connsiteX15" fmla="*/ 1722367 w 4863688"/>
              <a:gd name="connsiteY15" fmla="*/ 1295209 h 1948196"/>
              <a:gd name="connsiteX16" fmla="*/ 1722367 w 4863688"/>
              <a:gd name="connsiteY16" fmla="*/ 1251468 h 1948196"/>
              <a:gd name="connsiteX17" fmla="*/ 1651075 w 4863688"/>
              <a:gd name="connsiteY17" fmla="*/ 1251468 h 1948196"/>
              <a:gd name="connsiteX18" fmla="*/ 1651075 w 4863688"/>
              <a:gd name="connsiteY18" fmla="*/ 1199823 h 1948196"/>
              <a:gd name="connsiteX19" fmla="*/ 1546995 w 4863688"/>
              <a:gd name="connsiteY19" fmla="*/ 1199823 h 1948196"/>
              <a:gd name="connsiteX20" fmla="*/ 1546995 w 4863688"/>
              <a:gd name="connsiteY20" fmla="*/ 1151448 h 1948196"/>
              <a:gd name="connsiteX21" fmla="*/ 1481419 w 4863688"/>
              <a:gd name="connsiteY21" fmla="*/ 1151448 h 1948196"/>
              <a:gd name="connsiteX22" fmla="*/ 1481419 w 4863688"/>
              <a:gd name="connsiteY22" fmla="*/ 1106072 h 1948196"/>
              <a:gd name="connsiteX23" fmla="*/ 1461158 w 4863688"/>
              <a:gd name="connsiteY23" fmla="*/ 1106072 h 1948196"/>
              <a:gd name="connsiteX24" fmla="*/ 1461158 w 4863688"/>
              <a:gd name="connsiteY24" fmla="*/ 1057697 h 1948196"/>
              <a:gd name="connsiteX25" fmla="*/ 1417861 w 4863688"/>
              <a:gd name="connsiteY25" fmla="*/ 1057697 h 1948196"/>
              <a:gd name="connsiteX26" fmla="*/ 1417861 w 4863688"/>
              <a:gd name="connsiteY26" fmla="*/ 1009323 h 1948196"/>
              <a:gd name="connsiteX27" fmla="*/ 1228869 w 4863688"/>
              <a:gd name="connsiteY27" fmla="*/ 1009323 h 1948196"/>
              <a:gd name="connsiteX28" fmla="*/ 1228869 w 4863688"/>
              <a:gd name="connsiteY28" fmla="*/ 962447 h 1948196"/>
              <a:gd name="connsiteX29" fmla="*/ 1218276 w 4863688"/>
              <a:gd name="connsiteY29" fmla="*/ 962447 h 1948196"/>
              <a:gd name="connsiteX30" fmla="*/ 1218276 w 4863688"/>
              <a:gd name="connsiteY30" fmla="*/ 917071 h 1948196"/>
              <a:gd name="connsiteX31" fmla="*/ 1190365 w 4863688"/>
              <a:gd name="connsiteY31" fmla="*/ 917071 h 1948196"/>
              <a:gd name="connsiteX32" fmla="*/ 1190365 w 4863688"/>
              <a:gd name="connsiteY32" fmla="*/ 870195 h 1948196"/>
              <a:gd name="connsiteX33" fmla="*/ 1086285 w 4863688"/>
              <a:gd name="connsiteY33" fmla="*/ 870195 h 1948196"/>
              <a:gd name="connsiteX34" fmla="*/ 1086285 w 4863688"/>
              <a:gd name="connsiteY34" fmla="*/ 828089 h 1948196"/>
              <a:gd name="connsiteX35" fmla="*/ 1022642 w 4863688"/>
              <a:gd name="connsiteY35" fmla="*/ 828089 h 1948196"/>
              <a:gd name="connsiteX36" fmla="*/ 1022642 w 4863688"/>
              <a:gd name="connsiteY36" fmla="*/ 787482 h 1948196"/>
              <a:gd name="connsiteX37" fmla="*/ 1004315 w 4863688"/>
              <a:gd name="connsiteY37" fmla="*/ 787482 h 1948196"/>
              <a:gd name="connsiteX38" fmla="*/ 1004315 w 4863688"/>
              <a:gd name="connsiteY38" fmla="*/ 743740 h 1948196"/>
              <a:gd name="connsiteX39" fmla="*/ 909819 w 4863688"/>
              <a:gd name="connsiteY39" fmla="*/ 743740 h 1948196"/>
              <a:gd name="connsiteX40" fmla="*/ 909819 w 4863688"/>
              <a:gd name="connsiteY40" fmla="*/ 707766 h 1948196"/>
              <a:gd name="connsiteX41" fmla="*/ 761433 w 4863688"/>
              <a:gd name="connsiteY41" fmla="*/ 707766 h 1948196"/>
              <a:gd name="connsiteX42" fmla="*/ 761433 w 4863688"/>
              <a:gd name="connsiteY42" fmla="*/ 668658 h 1948196"/>
              <a:gd name="connsiteX43" fmla="*/ 694933 w 4863688"/>
              <a:gd name="connsiteY43" fmla="*/ 668658 h 1948196"/>
              <a:gd name="connsiteX44" fmla="*/ 694933 w 4863688"/>
              <a:gd name="connsiteY44" fmla="*/ 634319 h 1948196"/>
              <a:gd name="connsiteX45" fmla="*/ 679800 w 4863688"/>
              <a:gd name="connsiteY45" fmla="*/ 634319 h 1948196"/>
              <a:gd name="connsiteX46" fmla="*/ 679800 w 4863688"/>
              <a:gd name="connsiteY46" fmla="*/ 595755 h 1948196"/>
              <a:gd name="connsiteX47" fmla="*/ 675596 w 4863688"/>
              <a:gd name="connsiteY47" fmla="*/ 595755 h 1948196"/>
              <a:gd name="connsiteX48" fmla="*/ 675596 w 4863688"/>
              <a:gd name="connsiteY48" fmla="*/ 564550 h 1948196"/>
              <a:gd name="connsiteX49" fmla="*/ 633897 w 4863688"/>
              <a:gd name="connsiteY49" fmla="*/ 564550 h 1948196"/>
              <a:gd name="connsiteX50" fmla="*/ 633897 w 4863688"/>
              <a:gd name="connsiteY50" fmla="*/ 530211 h 1948196"/>
              <a:gd name="connsiteX51" fmla="*/ 611366 w 4863688"/>
              <a:gd name="connsiteY51" fmla="*/ 530211 h 1948196"/>
              <a:gd name="connsiteX52" fmla="*/ 611366 w 4863688"/>
              <a:gd name="connsiteY52" fmla="*/ 491103 h 1948196"/>
              <a:gd name="connsiteX53" fmla="*/ 606238 w 4863688"/>
              <a:gd name="connsiteY53" fmla="*/ 491103 h 1948196"/>
              <a:gd name="connsiteX54" fmla="*/ 606238 w 4863688"/>
              <a:gd name="connsiteY54" fmla="*/ 459898 h 1948196"/>
              <a:gd name="connsiteX55" fmla="*/ 571516 w 4863688"/>
              <a:gd name="connsiteY55" fmla="*/ 459898 h 1948196"/>
              <a:gd name="connsiteX56" fmla="*/ 571516 w 4863688"/>
              <a:gd name="connsiteY56" fmla="*/ 424469 h 1948196"/>
              <a:gd name="connsiteX57" fmla="*/ 545538 w 4863688"/>
              <a:gd name="connsiteY57" fmla="*/ 424469 h 1948196"/>
              <a:gd name="connsiteX58" fmla="*/ 545538 w 4863688"/>
              <a:gd name="connsiteY58" fmla="*/ 386451 h 1948196"/>
              <a:gd name="connsiteX59" fmla="*/ 539401 w 4863688"/>
              <a:gd name="connsiteY59" fmla="*/ 386451 h 1948196"/>
              <a:gd name="connsiteX60" fmla="*/ 539401 w 4863688"/>
              <a:gd name="connsiteY60" fmla="*/ 352657 h 1948196"/>
              <a:gd name="connsiteX61" fmla="*/ 533600 w 4863688"/>
              <a:gd name="connsiteY61" fmla="*/ 352657 h 1948196"/>
              <a:gd name="connsiteX62" fmla="*/ 533600 w 4863688"/>
              <a:gd name="connsiteY62" fmla="*/ 318726 h 1948196"/>
              <a:gd name="connsiteX63" fmla="*/ 436582 w 4863688"/>
              <a:gd name="connsiteY63" fmla="*/ 318726 h 1948196"/>
              <a:gd name="connsiteX64" fmla="*/ 436582 w 4863688"/>
              <a:gd name="connsiteY64" fmla="*/ 287521 h 1948196"/>
              <a:gd name="connsiteX65" fmla="*/ 396396 w 4863688"/>
              <a:gd name="connsiteY65" fmla="*/ 287521 h 1948196"/>
              <a:gd name="connsiteX66" fmla="*/ 396396 w 4863688"/>
              <a:gd name="connsiteY66" fmla="*/ 252637 h 1948196"/>
              <a:gd name="connsiteX67" fmla="*/ 354024 w 4863688"/>
              <a:gd name="connsiteY67" fmla="*/ 252637 h 1948196"/>
              <a:gd name="connsiteX68" fmla="*/ 354024 w 4863688"/>
              <a:gd name="connsiteY68" fmla="*/ 219797 h 1948196"/>
              <a:gd name="connsiteX69" fmla="*/ 289457 w 4863688"/>
              <a:gd name="connsiteY69" fmla="*/ 219797 h 1948196"/>
              <a:gd name="connsiteX70" fmla="*/ 289457 w 4863688"/>
              <a:gd name="connsiteY70" fmla="*/ 189546 h 1948196"/>
              <a:gd name="connsiteX71" fmla="*/ 256333 w 4863688"/>
              <a:gd name="connsiteY71" fmla="*/ 189546 h 1948196"/>
              <a:gd name="connsiteX72" fmla="*/ 256333 w 4863688"/>
              <a:gd name="connsiteY72" fmla="*/ 153163 h 1948196"/>
              <a:gd name="connsiteX73" fmla="*/ 249271 w 4863688"/>
              <a:gd name="connsiteY73" fmla="*/ 153163 h 1948196"/>
              <a:gd name="connsiteX74" fmla="*/ 249271 w 4863688"/>
              <a:gd name="connsiteY74" fmla="*/ 124956 h 1948196"/>
              <a:gd name="connsiteX75" fmla="*/ 238006 w 4863688"/>
              <a:gd name="connsiteY75" fmla="*/ 124956 h 1948196"/>
              <a:gd name="connsiteX76" fmla="*/ 238006 w 4863688"/>
              <a:gd name="connsiteY76" fmla="*/ 93206 h 1948196"/>
              <a:gd name="connsiteX77" fmla="*/ 222621 w 4863688"/>
              <a:gd name="connsiteY77" fmla="*/ 93206 h 1948196"/>
              <a:gd name="connsiteX78" fmla="*/ 222621 w 4863688"/>
              <a:gd name="connsiteY78" fmla="*/ 64045 h 1948196"/>
              <a:gd name="connsiteX79" fmla="*/ 210767 w 4863688"/>
              <a:gd name="connsiteY79" fmla="*/ 64045 h 1948196"/>
              <a:gd name="connsiteX80" fmla="*/ 210767 w 4863688"/>
              <a:gd name="connsiteY80" fmla="*/ 30251 h 1948196"/>
              <a:gd name="connsiteX81" fmla="*/ 196306 w 4863688"/>
              <a:gd name="connsiteY81" fmla="*/ 30251 h 1948196"/>
              <a:gd name="connsiteX82" fmla="*/ 196306 w 4863688"/>
              <a:gd name="connsiteY82" fmla="*/ 0 h 1948196"/>
              <a:gd name="connsiteX83" fmla="*/ 0 w 4863688"/>
              <a:gd name="connsiteY83" fmla="*/ 0 h 194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4863688" h="1948196">
                <a:moveTo>
                  <a:pt x="4863689" y="1948196"/>
                </a:moveTo>
                <a:lnTo>
                  <a:pt x="4248708" y="1948196"/>
                </a:lnTo>
                <a:lnTo>
                  <a:pt x="4248708" y="1745160"/>
                </a:lnTo>
                <a:lnTo>
                  <a:pt x="3340739" y="1745160"/>
                </a:lnTo>
                <a:lnTo>
                  <a:pt x="3340739" y="1629470"/>
                </a:lnTo>
                <a:lnTo>
                  <a:pt x="3140229" y="1629470"/>
                </a:lnTo>
                <a:lnTo>
                  <a:pt x="3140229" y="1543622"/>
                </a:lnTo>
                <a:lnTo>
                  <a:pt x="3030348" y="1543622"/>
                </a:lnTo>
                <a:lnTo>
                  <a:pt x="3030348" y="1474808"/>
                </a:lnTo>
                <a:lnTo>
                  <a:pt x="2932069" y="1474808"/>
                </a:lnTo>
                <a:lnTo>
                  <a:pt x="2932069" y="1399861"/>
                </a:lnTo>
                <a:lnTo>
                  <a:pt x="2015440" y="1399861"/>
                </a:lnTo>
                <a:lnTo>
                  <a:pt x="2015440" y="1351351"/>
                </a:lnTo>
                <a:lnTo>
                  <a:pt x="1998037" y="1351351"/>
                </a:lnTo>
                <a:lnTo>
                  <a:pt x="1998037" y="1295209"/>
                </a:lnTo>
                <a:lnTo>
                  <a:pt x="1722367" y="1295209"/>
                </a:lnTo>
                <a:lnTo>
                  <a:pt x="1722367" y="1251468"/>
                </a:lnTo>
                <a:lnTo>
                  <a:pt x="1651075" y="1251468"/>
                </a:lnTo>
                <a:lnTo>
                  <a:pt x="1651075" y="1199823"/>
                </a:lnTo>
                <a:lnTo>
                  <a:pt x="1546995" y="1199823"/>
                </a:lnTo>
                <a:lnTo>
                  <a:pt x="1546995" y="1151448"/>
                </a:lnTo>
                <a:lnTo>
                  <a:pt x="1481419" y="1151448"/>
                </a:lnTo>
                <a:lnTo>
                  <a:pt x="1481419" y="1106072"/>
                </a:lnTo>
                <a:lnTo>
                  <a:pt x="1461158" y="1106072"/>
                </a:lnTo>
                <a:lnTo>
                  <a:pt x="1461158" y="1057697"/>
                </a:lnTo>
                <a:lnTo>
                  <a:pt x="1417861" y="1057697"/>
                </a:lnTo>
                <a:lnTo>
                  <a:pt x="1417861" y="1009323"/>
                </a:lnTo>
                <a:lnTo>
                  <a:pt x="1228869" y="1009323"/>
                </a:lnTo>
                <a:lnTo>
                  <a:pt x="1228869" y="962447"/>
                </a:lnTo>
                <a:lnTo>
                  <a:pt x="1218276" y="962447"/>
                </a:lnTo>
                <a:lnTo>
                  <a:pt x="1218276" y="917071"/>
                </a:lnTo>
                <a:lnTo>
                  <a:pt x="1190365" y="917071"/>
                </a:lnTo>
                <a:lnTo>
                  <a:pt x="1190365" y="870195"/>
                </a:lnTo>
                <a:lnTo>
                  <a:pt x="1086285" y="870195"/>
                </a:lnTo>
                <a:lnTo>
                  <a:pt x="1086285" y="828089"/>
                </a:lnTo>
                <a:lnTo>
                  <a:pt x="1022642" y="828089"/>
                </a:lnTo>
                <a:lnTo>
                  <a:pt x="1022642" y="787482"/>
                </a:lnTo>
                <a:lnTo>
                  <a:pt x="1004315" y="787482"/>
                </a:lnTo>
                <a:lnTo>
                  <a:pt x="1004315" y="743740"/>
                </a:lnTo>
                <a:lnTo>
                  <a:pt x="909819" y="743740"/>
                </a:lnTo>
                <a:lnTo>
                  <a:pt x="909819" y="707766"/>
                </a:lnTo>
                <a:lnTo>
                  <a:pt x="761433" y="707766"/>
                </a:lnTo>
                <a:lnTo>
                  <a:pt x="761433" y="668658"/>
                </a:lnTo>
                <a:lnTo>
                  <a:pt x="694933" y="668658"/>
                </a:lnTo>
                <a:lnTo>
                  <a:pt x="694933" y="634319"/>
                </a:lnTo>
                <a:lnTo>
                  <a:pt x="679800" y="634319"/>
                </a:lnTo>
                <a:lnTo>
                  <a:pt x="679800" y="595755"/>
                </a:lnTo>
                <a:lnTo>
                  <a:pt x="675596" y="595755"/>
                </a:lnTo>
                <a:lnTo>
                  <a:pt x="675596" y="564550"/>
                </a:lnTo>
                <a:lnTo>
                  <a:pt x="633897" y="564550"/>
                </a:lnTo>
                <a:lnTo>
                  <a:pt x="633897" y="530211"/>
                </a:lnTo>
                <a:lnTo>
                  <a:pt x="611366" y="530211"/>
                </a:lnTo>
                <a:lnTo>
                  <a:pt x="611366" y="491103"/>
                </a:lnTo>
                <a:lnTo>
                  <a:pt x="606238" y="491103"/>
                </a:lnTo>
                <a:lnTo>
                  <a:pt x="606238" y="459898"/>
                </a:lnTo>
                <a:lnTo>
                  <a:pt x="571516" y="459898"/>
                </a:lnTo>
                <a:lnTo>
                  <a:pt x="571516" y="424469"/>
                </a:lnTo>
                <a:lnTo>
                  <a:pt x="545538" y="424469"/>
                </a:lnTo>
                <a:lnTo>
                  <a:pt x="545538" y="386451"/>
                </a:lnTo>
                <a:lnTo>
                  <a:pt x="539401" y="386451"/>
                </a:lnTo>
                <a:lnTo>
                  <a:pt x="539401" y="352657"/>
                </a:lnTo>
                <a:lnTo>
                  <a:pt x="533600" y="352657"/>
                </a:lnTo>
                <a:lnTo>
                  <a:pt x="533600" y="318726"/>
                </a:lnTo>
                <a:lnTo>
                  <a:pt x="436582" y="318726"/>
                </a:lnTo>
                <a:lnTo>
                  <a:pt x="436582" y="287521"/>
                </a:lnTo>
                <a:lnTo>
                  <a:pt x="396396" y="287521"/>
                </a:lnTo>
                <a:lnTo>
                  <a:pt x="396396" y="252637"/>
                </a:lnTo>
                <a:lnTo>
                  <a:pt x="354024" y="252637"/>
                </a:lnTo>
                <a:lnTo>
                  <a:pt x="354024" y="219797"/>
                </a:lnTo>
                <a:lnTo>
                  <a:pt x="289457" y="219797"/>
                </a:lnTo>
                <a:lnTo>
                  <a:pt x="289457" y="189546"/>
                </a:lnTo>
                <a:lnTo>
                  <a:pt x="256333" y="189546"/>
                </a:lnTo>
                <a:lnTo>
                  <a:pt x="256333" y="153163"/>
                </a:lnTo>
                <a:lnTo>
                  <a:pt x="249271" y="153163"/>
                </a:lnTo>
                <a:lnTo>
                  <a:pt x="249271" y="124956"/>
                </a:lnTo>
                <a:lnTo>
                  <a:pt x="238006" y="124956"/>
                </a:lnTo>
                <a:lnTo>
                  <a:pt x="238006" y="93206"/>
                </a:lnTo>
                <a:lnTo>
                  <a:pt x="222621" y="93206"/>
                </a:lnTo>
                <a:lnTo>
                  <a:pt x="222621" y="64045"/>
                </a:lnTo>
                <a:lnTo>
                  <a:pt x="210767" y="64045"/>
                </a:lnTo>
                <a:lnTo>
                  <a:pt x="210767" y="30251"/>
                </a:lnTo>
                <a:lnTo>
                  <a:pt x="196306" y="30251"/>
                </a:lnTo>
                <a:lnTo>
                  <a:pt x="196306" y="0"/>
                </a:lnTo>
                <a:lnTo>
                  <a:pt x="0" y="0"/>
                </a:lnTo>
              </a:path>
            </a:pathLst>
          </a:custGeom>
          <a:noFill/>
          <a:ln w="19050" cap="flat">
            <a:solidFill>
              <a:srgbClr val="A59E9F"/>
            </a:solidFill>
            <a:prstDash val="solid"/>
            <a:miter/>
          </a:ln>
        </p:spPr>
        <p:txBody>
          <a:bodyPr rtlCol="0" anchor="ctr"/>
          <a:lstStyle/>
          <a:p>
            <a:endParaRPr lang="en-US" dirty="0"/>
          </a:p>
        </p:txBody>
      </p:sp>
      <p:graphicFrame>
        <p:nvGraphicFramePr>
          <p:cNvPr id="823" name="Content Placeholder 25">
            <a:extLst>
              <a:ext uri="{FF2B5EF4-FFF2-40B4-BE49-F238E27FC236}">
                <a16:creationId xmlns:a16="http://schemas.microsoft.com/office/drawing/2014/main" id="{6AE1802C-2B80-6F73-777F-463F4A756ABD}"/>
              </a:ext>
            </a:extLst>
          </p:cNvPr>
          <p:cNvGraphicFramePr>
            <a:graphicFrameLocks/>
          </p:cNvGraphicFramePr>
          <p:nvPr>
            <p:extLst>
              <p:ext uri="{D42A27DB-BD31-4B8C-83A1-F6EECF244321}">
                <p14:modId xmlns:p14="http://schemas.microsoft.com/office/powerpoint/2010/main" val="221118053"/>
              </p:ext>
            </p:extLst>
          </p:nvPr>
        </p:nvGraphicFramePr>
        <p:xfrm>
          <a:off x="368739" y="1617489"/>
          <a:ext cx="5553075" cy="4043363"/>
        </p:xfrm>
        <a:graphic>
          <a:graphicData uri="http://schemas.openxmlformats.org/drawingml/2006/chart">
            <c:chart xmlns:c="http://schemas.openxmlformats.org/drawingml/2006/chart" xmlns:r="http://schemas.openxmlformats.org/officeDocument/2006/relationships" r:id="rId6"/>
          </a:graphicData>
        </a:graphic>
      </p:graphicFrame>
      <p:sp>
        <p:nvSpPr>
          <p:cNvPr id="824" name="TextBox 823">
            <a:extLst>
              <a:ext uri="{FF2B5EF4-FFF2-40B4-BE49-F238E27FC236}">
                <a16:creationId xmlns:a16="http://schemas.microsoft.com/office/drawing/2014/main" id="{FD4B9734-2F1B-FA47-2ED5-A231AB26E758}"/>
              </a:ext>
            </a:extLst>
          </p:cNvPr>
          <p:cNvSpPr txBox="1"/>
          <p:nvPr/>
        </p:nvSpPr>
        <p:spPr>
          <a:xfrm>
            <a:off x="3387611"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20</a:t>
            </a:r>
          </a:p>
          <a:p>
            <a:pPr algn="ctr"/>
            <a:r>
              <a:rPr lang="en-US" sz="600" b="1" dirty="0">
                <a:solidFill>
                  <a:srgbClr val="A69F9F"/>
                </a:solidFill>
              </a:rPr>
              <a:t>13</a:t>
            </a:r>
          </a:p>
        </p:txBody>
      </p:sp>
      <p:sp>
        <p:nvSpPr>
          <p:cNvPr id="825" name="TextBox 824">
            <a:extLst>
              <a:ext uri="{FF2B5EF4-FFF2-40B4-BE49-F238E27FC236}">
                <a16:creationId xmlns:a16="http://schemas.microsoft.com/office/drawing/2014/main" id="{1313EBCD-0395-48C2-4FA7-A6117CEDE652}"/>
              </a:ext>
            </a:extLst>
          </p:cNvPr>
          <p:cNvSpPr txBox="1"/>
          <p:nvPr/>
        </p:nvSpPr>
        <p:spPr>
          <a:xfrm>
            <a:off x="118532" y="4561587"/>
            <a:ext cx="612871" cy="369332"/>
          </a:xfrm>
          <a:prstGeom prst="rect">
            <a:avLst/>
          </a:prstGeom>
          <a:noFill/>
        </p:spPr>
        <p:txBody>
          <a:bodyPr wrap="square" lIns="0" tIns="0" rIns="0" bIns="0" rtlCol="0" anchor="b">
            <a:noAutofit/>
          </a:bodyPr>
          <a:lstStyle/>
          <a:p>
            <a:pPr algn="r">
              <a:spcAft>
                <a:spcPts val="200"/>
              </a:spcAft>
            </a:pPr>
            <a:r>
              <a:rPr lang="en-US" sz="600" b="1" dirty="0"/>
              <a:t>No. at risk</a:t>
            </a:r>
          </a:p>
          <a:p>
            <a:pPr algn="r"/>
            <a:r>
              <a:rPr lang="en-US" sz="600" b="1" dirty="0">
                <a:solidFill>
                  <a:srgbClr val="772A28"/>
                </a:solidFill>
              </a:rPr>
              <a:t>Luspatercept</a:t>
            </a:r>
          </a:p>
          <a:p>
            <a:pPr algn="r"/>
            <a:r>
              <a:rPr lang="en-US" sz="600" b="1" dirty="0">
                <a:solidFill>
                  <a:srgbClr val="A69F9F"/>
                </a:solidFill>
              </a:rPr>
              <a:t>Epoetin alfa</a:t>
            </a:r>
          </a:p>
        </p:txBody>
      </p:sp>
      <p:sp>
        <p:nvSpPr>
          <p:cNvPr id="826" name="TextBox 825">
            <a:extLst>
              <a:ext uri="{FF2B5EF4-FFF2-40B4-BE49-F238E27FC236}">
                <a16:creationId xmlns:a16="http://schemas.microsoft.com/office/drawing/2014/main" id="{B6795FF0-B993-579F-3D7C-7054A829626A}"/>
              </a:ext>
            </a:extLst>
          </p:cNvPr>
          <p:cNvSpPr txBox="1"/>
          <p:nvPr/>
        </p:nvSpPr>
        <p:spPr>
          <a:xfrm>
            <a:off x="780594"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100</a:t>
            </a:r>
          </a:p>
          <a:p>
            <a:pPr algn="ctr"/>
            <a:r>
              <a:rPr lang="en-US" sz="600" b="1" dirty="0">
                <a:solidFill>
                  <a:srgbClr val="A69F9F"/>
                </a:solidFill>
              </a:rPr>
              <a:t>77</a:t>
            </a:r>
          </a:p>
        </p:txBody>
      </p:sp>
      <p:sp>
        <p:nvSpPr>
          <p:cNvPr id="827" name="TextBox 826">
            <a:extLst>
              <a:ext uri="{FF2B5EF4-FFF2-40B4-BE49-F238E27FC236}">
                <a16:creationId xmlns:a16="http://schemas.microsoft.com/office/drawing/2014/main" id="{984A1D56-17BF-C534-5366-1AD52E5441D6}"/>
              </a:ext>
            </a:extLst>
          </p:cNvPr>
          <p:cNvSpPr txBox="1"/>
          <p:nvPr/>
        </p:nvSpPr>
        <p:spPr>
          <a:xfrm>
            <a:off x="947836" y="4563039"/>
            <a:ext cx="201168" cy="369332"/>
          </a:xfrm>
          <a:prstGeom prst="rect">
            <a:avLst/>
          </a:prstGeom>
          <a:noFill/>
        </p:spPr>
        <p:txBody>
          <a:bodyPr wrap="square" lIns="0" tIns="0" rIns="0" bIns="0" rtlCol="0" anchor="b">
            <a:noAutofit/>
          </a:bodyPr>
          <a:lstStyle/>
          <a:p>
            <a:pPr algn="ctr"/>
            <a:r>
              <a:rPr lang="en-US" sz="600" b="1" dirty="0">
                <a:solidFill>
                  <a:srgbClr val="772A28"/>
                </a:solidFill>
              </a:rPr>
              <a:t>100</a:t>
            </a:r>
          </a:p>
          <a:p>
            <a:pPr algn="ctr"/>
            <a:r>
              <a:rPr lang="en-US" sz="600" b="1" dirty="0">
                <a:solidFill>
                  <a:srgbClr val="A69F9F"/>
                </a:solidFill>
              </a:rPr>
              <a:t>77</a:t>
            </a:r>
          </a:p>
        </p:txBody>
      </p:sp>
      <p:sp>
        <p:nvSpPr>
          <p:cNvPr id="828" name="TextBox 827">
            <a:extLst>
              <a:ext uri="{FF2B5EF4-FFF2-40B4-BE49-F238E27FC236}">
                <a16:creationId xmlns:a16="http://schemas.microsoft.com/office/drawing/2014/main" id="{9540E9D1-7A5D-294C-0C65-5D883B432767}"/>
              </a:ext>
            </a:extLst>
          </p:cNvPr>
          <p:cNvSpPr txBox="1"/>
          <p:nvPr/>
        </p:nvSpPr>
        <p:spPr>
          <a:xfrm>
            <a:off x="1110368"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92</a:t>
            </a:r>
          </a:p>
          <a:p>
            <a:pPr algn="ctr"/>
            <a:r>
              <a:rPr lang="en-US" sz="600" b="1" dirty="0">
                <a:solidFill>
                  <a:srgbClr val="A69F9F"/>
                </a:solidFill>
              </a:rPr>
              <a:t>66</a:t>
            </a:r>
          </a:p>
        </p:txBody>
      </p:sp>
      <p:sp>
        <p:nvSpPr>
          <p:cNvPr id="829" name="TextBox 828">
            <a:extLst>
              <a:ext uri="{FF2B5EF4-FFF2-40B4-BE49-F238E27FC236}">
                <a16:creationId xmlns:a16="http://schemas.microsoft.com/office/drawing/2014/main" id="{89DDB476-316D-8D9F-60FB-20651A3A737A}"/>
              </a:ext>
            </a:extLst>
          </p:cNvPr>
          <p:cNvSpPr txBox="1"/>
          <p:nvPr/>
        </p:nvSpPr>
        <p:spPr>
          <a:xfrm>
            <a:off x="1271978"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85</a:t>
            </a:r>
          </a:p>
          <a:p>
            <a:pPr algn="ctr"/>
            <a:r>
              <a:rPr lang="en-US" sz="600" b="1" dirty="0">
                <a:solidFill>
                  <a:srgbClr val="A69F9F"/>
                </a:solidFill>
              </a:rPr>
              <a:t>59</a:t>
            </a:r>
          </a:p>
        </p:txBody>
      </p:sp>
      <p:sp>
        <p:nvSpPr>
          <p:cNvPr id="830" name="TextBox 829">
            <a:extLst>
              <a:ext uri="{FF2B5EF4-FFF2-40B4-BE49-F238E27FC236}">
                <a16:creationId xmlns:a16="http://schemas.microsoft.com/office/drawing/2014/main" id="{5231FD3E-352A-97E0-483D-A8289560579A}"/>
              </a:ext>
            </a:extLst>
          </p:cNvPr>
          <p:cNvSpPr txBox="1"/>
          <p:nvPr/>
        </p:nvSpPr>
        <p:spPr>
          <a:xfrm>
            <a:off x="1437041"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76</a:t>
            </a:r>
          </a:p>
          <a:p>
            <a:pPr algn="ctr"/>
            <a:r>
              <a:rPr lang="en-US" sz="600" b="1" dirty="0">
                <a:solidFill>
                  <a:srgbClr val="A69F9F"/>
                </a:solidFill>
              </a:rPr>
              <a:t>51</a:t>
            </a:r>
          </a:p>
        </p:txBody>
      </p:sp>
      <p:sp>
        <p:nvSpPr>
          <p:cNvPr id="831" name="TextBox 830">
            <a:extLst>
              <a:ext uri="{FF2B5EF4-FFF2-40B4-BE49-F238E27FC236}">
                <a16:creationId xmlns:a16="http://schemas.microsoft.com/office/drawing/2014/main" id="{EFBB7739-A825-22CE-6A43-A2472395B376}"/>
              </a:ext>
            </a:extLst>
          </p:cNvPr>
          <p:cNvSpPr txBox="1"/>
          <p:nvPr/>
        </p:nvSpPr>
        <p:spPr>
          <a:xfrm>
            <a:off x="1597173"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70</a:t>
            </a:r>
          </a:p>
          <a:p>
            <a:pPr algn="ctr"/>
            <a:r>
              <a:rPr lang="en-US" sz="600" b="1" dirty="0">
                <a:solidFill>
                  <a:srgbClr val="A69F9F"/>
                </a:solidFill>
              </a:rPr>
              <a:t>44</a:t>
            </a:r>
          </a:p>
        </p:txBody>
      </p:sp>
      <p:sp>
        <p:nvSpPr>
          <p:cNvPr id="832" name="TextBox 831">
            <a:extLst>
              <a:ext uri="{FF2B5EF4-FFF2-40B4-BE49-F238E27FC236}">
                <a16:creationId xmlns:a16="http://schemas.microsoft.com/office/drawing/2014/main" id="{64DFB5F8-6F65-D372-C62D-7862D2CF9CCB}"/>
              </a:ext>
            </a:extLst>
          </p:cNvPr>
          <p:cNvSpPr txBox="1"/>
          <p:nvPr/>
        </p:nvSpPr>
        <p:spPr>
          <a:xfrm>
            <a:off x="1764010"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67</a:t>
            </a:r>
          </a:p>
          <a:p>
            <a:pPr algn="ctr"/>
            <a:r>
              <a:rPr lang="en-US" sz="600" b="1" dirty="0">
                <a:solidFill>
                  <a:srgbClr val="A69F9F"/>
                </a:solidFill>
              </a:rPr>
              <a:t>39</a:t>
            </a:r>
          </a:p>
        </p:txBody>
      </p:sp>
      <p:sp>
        <p:nvSpPr>
          <p:cNvPr id="833" name="TextBox 832">
            <a:extLst>
              <a:ext uri="{FF2B5EF4-FFF2-40B4-BE49-F238E27FC236}">
                <a16:creationId xmlns:a16="http://schemas.microsoft.com/office/drawing/2014/main" id="{827B8F89-1CA4-ADDE-A8E1-C790B7C28234}"/>
              </a:ext>
            </a:extLst>
          </p:cNvPr>
          <p:cNvSpPr txBox="1"/>
          <p:nvPr/>
        </p:nvSpPr>
        <p:spPr>
          <a:xfrm>
            <a:off x="1922154"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62</a:t>
            </a:r>
          </a:p>
          <a:p>
            <a:pPr algn="ctr"/>
            <a:r>
              <a:rPr lang="en-US" sz="600" b="1" dirty="0">
                <a:solidFill>
                  <a:srgbClr val="A69F9F"/>
                </a:solidFill>
              </a:rPr>
              <a:t>33</a:t>
            </a:r>
          </a:p>
        </p:txBody>
      </p:sp>
      <p:sp>
        <p:nvSpPr>
          <p:cNvPr id="834" name="TextBox 833">
            <a:extLst>
              <a:ext uri="{FF2B5EF4-FFF2-40B4-BE49-F238E27FC236}">
                <a16:creationId xmlns:a16="http://schemas.microsoft.com/office/drawing/2014/main" id="{8D33104F-1246-242B-9161-8A7E7B60A338}"/>
              </a:ext>
            </a:extLst>
          </p:cNvPr>
          <p:cNvSpPr txBox="1"/>
          <p:nvPr/>
        </p:nvSpPr>
        <p:spPr>
          <a:xfrm>
            <a:off x="2085606"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57</a:t>
            </a:r>
          </a:p>
          <a:p>
            <a:pPr algn="ctr"/>
            <a:r>
              <a:rPr lang="en-US" sz="600" b="1" dirty="0">
                <a:solidFill>
                  <a:srgbClr val="A69F9F"/>
                </a:solidFill>
              </a:rPr>
              <a:t>28</a:t>
            </a:r>
          </a:p>
        </p:txBody>
      </p:sp>
      <p:sp>
        <p:nvSpPr>
          <p:cNvPr id="835" name="TextBox 834">
            <a:extLst>
              <a:ext uri="{FF2B5EF4-FFF2-40B4-BE49-F238E27FC236}">
                <a16:creationId xmlns:a16="http://schemas.microsoft.com/office/drawing/2014/main" id="{82D56F8A-D5FF-3792-7FE2-3996E3DEFE99}"/>
              </a:ext>
            </a:extLst>
          </p:cNvPr>
          <p:cNvSpPr txBox="1"/>
          <p:nvPr/>
        </p:nvSpPr>
        <p:spPr>
          <a:xfrm>
            <a:off x="2245512"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53</a:t>
            </a:r>
          </a:p>
          <a:p>
            <a:pPr algn="ctr"/>
            <a:r>
              <a:rPr lang="en-US" sz="600" b="1" dirty="0">
                <a:solidFill>
                  <a:srgbClr val="A69F9F"/>
                </a:solidFill>
              </a:rPr>
              <a:t>26</a:t>
            </a:r>
          </a:p>
        </p:txBody>
      </p:sp>
      <p:sp>
        <p:nvSpPr>
          <p:cNvPr id="836" name="TextBox 835">
            <a:extLst>
              <a:ext uri="{FF2B5EF4-FFF2-40B4-BE49-F238E27FC236}">
                <a16:creationId xmlns:a16="http://schemas.microsoft.com/office/drawing/2014/main" id="{925B9372-F8AB-C2C1-807D-A993488EAB38}"/>
              </a:ext>
            </a:extLst>
          </p:cNvPr>
          <p:cNvSpPr txBox="1"/>
          <p:nvPr/>
        </p:nvSpPr>
        <p:spPr>
          <a:xfrm>
            <a:off x="2411414"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45</a:t>
            </a:r>
          </a:p>
          <a:p>
            <a:pPr algn="ctr"/>
            <a:r>
              <a:rPr lang="en-US" sz="600" b="1" dirty="0">
                <a:solidFill>
                  <a:srgbClr val="A69F9F"/>
                </a:solidFill>
              </a:rPr>
              <a:t>23</a:t>
            </a:r>
          </a:p>
        </p:txBody>
      </p:sp>
      <p:sp>
        <p:nvSpPr>
          <p:cNvPr id="837" name="TextBox 836">
            <a:extLst>
              <a:ext uri="{FF2B5EF4-FFF2-40B4-BE49-F238E27FC236}">
                <a16:creationId xmlns:a16="http://schemas.microsoft.com/office/drawing/2014/main" id="{AA4C5BDC-9C68-47A7-6120-5CD7BA1C8A22}"/>
              </a:ext>
            </a:extLst>
          </p:cNvPr>
          <p:cNvSpPr txBox="1"/>
          <p:nvPr/>
        </p:nvSpPr>
        <p:spPr>
          <a:xfrm>
            <a:off x="2574640"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44</a:t>
            </a:r>
          </a:p>
          <a:p>
            <a:pPr algn="ctr"/>
            <a:r>
              <a:rPr lang="en-US" sz="600" b="1" dirty="0">
                <a:solidFill>
                  <a:srgbClr val="A69F9F"/>
                </a:solidFill>
              </a:rPr>
              <a:t>21</a:t>
            </a:r>
          </a:p>
        </p:txBody>
      </p:sp>
      <p:sp>
        <p:nvSpPr>
          <p:cNvPr id="838" name="TextBox 837">
            <a:extLst>
              <a:ext uri="{FF2B5EF4-FFF2-40B4-BE49-F238E27FC236}">
                <a16:creationId xmlns:a16="http://schemas.microsoft.com/office/drawing/2014/main" id="{DD885012-42D6-0084-DD20-7579BBC7FBB9}"/>
              </a:ext>
            </a:extLst>
          </p:cNvPr>
          <p:cNvSpPr txBox="1"/>
          <p:nvPr/>
        </p:nvSpPr>
        <p:spPr>
          <a:xfrm>
            <a:off x="2736720"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38</a:t>
            </a:r>
          </a:p>
          <a:p>
            <a:pPr algn="ctr"/>
            <a:r>
              <a:rPr lang="en-US" sz="600" b="1" dirty="0">
                <a:solidFill>
                  <a:srgbClr val="A69F9F"/>
                </a:solidFill>
              </a:rPr>
              <a:t>21</a:t>
            </a:r>
          </a:p>
        </p:txBody>
      </p:sp>
      <p:sp>
        <p:nvSpPr>
          <p:cNvPr id="839" name="TextBox 838">
            <a:extLst>
              <a:ext uri="{FF2B5EF4-FFF2-40B4-BE49-F238E27FC236}">
                <a16:creationId xmlns:a16="http://schemas.microsoft.com/office/drawing/2014/main" id="{4D35A083-E1F2-5202-1D45-DCB01408628A}"/>
              </a:ext>
            </a:extLst>
          </p:cNvPr>
          <p:cNvSpPr txBox="1"/>
          <p:nvPr/>
        </p:nvSpPr>
        <p:spPr>
          <a:xfrm>
            <a:off x="3064004"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28</a:t>
            </a:r>
          </a:p>
          <a:p>
            <a:pPr algn="ctr"/>
            <a:r>
              <a:rPr lang="en-US" sz="600" b="1" dirty="0">
                <a:solidFill>
                  <a:srgbClr val="A69F9F"/>
                </a:solidFill>
              </a:rPr>
              <a:t>16</a:t>
            </a:r>
          </a:p>
        </p:txBody>
      </p:sp>
      <p:sp>
        <p:nvSpPr>
          <p:cNvPr id="840" name="TextBox 839">
            <a:extLst>
              <a:ext uri="{FF2B5EF4-FFF2-40B4-BE49-F238E27FC236}">
                <a16:creationId xmlns:a16="http://schemas.microsoft.com/office/drawing/2014/main" id="{8BF30395-C106-1232-1958-4A29B1E7E1E3}"/>
              </a:ext>
            </a:extLst>
          </p:cNvPr>
          <p:cNvSpPr txBox="1"/>
          <p:nvPr/>
        </p:nvSpPr>
        <p:spPr>
          <a:xfrm>
            <a:off x="3226105"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22</a:t>
            </a:r>
          </a:p>
          <a:p>
            <a:pPr algn="ctr"/>
            <a:r>
              <a:rPr lang="en-US" sz="600" b="1" dirty="0">
                <a:solidFill>
                  <a:srgbClr val="A69F9F"/>
                </a:solidFill>
              </a:rPr>
              <a:t>13</a:t>
            </a:r>
          </a:p>
        </p:txBody>
      </p:sp>
      <p:sp>
        <p:nvSpPr>
          <p:cNvPr id="841" name="TextBox 840">
            <a:extLst>
              <a:ext uri="{FF2B5EF4-FFF2-40B4-BE49-F238E27FC236}">
                <a16:creationId xmlns:a16="http://schemas.microsoft.com/office/drawing/2014/main" id="{FA180BAD-6D22-CE14-9393-D8C29C453B07}"/>
              </a:ext>
            </a:extLst>
          </p:cNvPr>
          <p:cNvSpPr txBox="1"/>
          <p:nvPr/>
        </p:nvSpPr>
        <p:spPr>
          <a:xfrm>
            <a:off x="3547612"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17</a:t>
            </a:r>
          </a:p>
          <a:p>
            <a:pPr algn="ctr"/>
            <a:r>
              <a:rPr lang="en-US" sz="600" b="1" dirty="0">
                <a:solidFill>
                  <a:srgbClr val="A69F9F"/>
                </a:solidFill>
              </a:rPr>
              <a:t>13</a:t>
            </a:r>
          </a:p>
        </p:txBody>
      </p:sp>
      <p:sp>
        <p:nvSpPr>
          <p:cNvPr id="842" name="TextBox 841">
            <a:extLst>
              <a:ext uri="{FF2B5EF4-FFF2-40B4-BE49-F238E27FC236}">
                <a16:creationId xmlns:a16="http://schemas.microsoft.com/office/drawing/2014/main" id="{6FCBAB71-4BDA-2D0D-1240-E311CCBB4349}"/>
              </a:ext>
            </a:extLst>
          </p:cNvPr>
          <p:cNvSpPr txBox="1"/>
          <p:nvPr/>
        </p:nvSpPr>
        <p:spPr>
          <a:xfrm>
            <a:off x="3709081"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15</a:t>
            </a:r>
          </a:p>
          <a:p>
            <a:pPr algn="ctr"/>
            <a:r>
              <a:rPr lang="en-US" sz="600" b="1" dirty="0">
                <a:solidFill>
                  <a:srgbClr val="A69F9F"/>
                </a:solidFill>
              </a:rPr>
              <a:t>13</a:t>
            </a:r>
          </a:p>
        </p:txBody>
      </p:sp>
      <p:sp>
        <p:nvSpPr>
          <p:cNvPr id="843" name="TextBox 842">
            <a:extLst>
              <a:ext uri="{FF2B5EF4-FFF2-40B4-BE49-F238E27FC236}">
                <a16:creationId xmlns:a16="http://schemas.microsoft.com/office/drawing/2014/main" id="{2CD7E617-ED00-BE3B-16EC-6E9FB6C6E403}"/>
              </a:ext>
            </a:extLst>
          </p:cNvPr>
          <p:cNvSpPr txBox="1"/>
          <p:nvPr/>
        </p:nvSpPr>
        <p:spPr>
          <a:xfrm>
            <a:off x="3868248"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12</a:t>
            </a:r>
          </a:p>
          <a:p>
            <a:pPr algn="ctr"/>
            <a:r>
              <a:rPr lang="en-US" sz="600" b="1" dirty="0">
                <a:solidFill>
                  <a:srgbClr val="A69F9F"/>
                </a:solidFill>
              </a:rPr>
              <a:t>10</a:t>
            </a:r>
          </a:p>
        </p:txBody>
      </p:sp>
      <p:sp>
        <p:nvSpPr>
          <p:cNvPr id="844" name="TextBox 843">
            <a:extLst>
              <a:ext uri="{FF2B5EF4-FFF2-40B4-BE49-F238E27FC236}">
                <a16:creationId xmlns:a16="http://schemas.microsoft.com/office/drawing/2014/main" id="{94A42D4F-8D29-9FA6-0DFC-2A85577A77AC}"/>
              </a:ext>
            </a:extLst>
          </p:cNvPr>
          <p:cNvSpPr txBox="1"/>
          <p:nvPr/>
        </p:nvSpPr>
        <p:spPr>
          <a:xfrm>
            <a:off x="4041517"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10</a:t>
            </a:r>
          </a:p>
          <a:p>
            <a:pPr algn="ctr"/>
            <a:r>
              <a:rPr lang="en-US" sz="600" b="1" dirty="0">
                <a:solidFill>
                  <a:srgbClr val="A69F9F"/>
                </a:solidFill>
              </a:rPr>
              <a:t>8</a:t>
            </a:r>
          </a:p>
        </p:txBody>
      </p:sp>
      <p:sp>
        <p:nvSpPr>
          <p:cNvPr id="845" name="TextBox 844">
            <a:extLst>
              <a:ext uri="{FF2B5EF4-FFF2-40B4-BE49-F238E27FC236}">
                <a16:creationId xmlns:a16="http://schemas.microsoft.com/office/drawing/2014/main" id="{E05DC0B1-8F84-2BA1-2FAE-F225A52B8639}"/>
              </a:ext>
            </a:extLst>
          </p:cNvPr>
          <p:cNvSpPr txBox="1"/>
          <p:nvPr/>
        </p:nvSpPr>
        <p:spPr>
          <a:xfrm>
            <a:off x="4199517"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10</a:t>
            </a:r>
          </a:p>
          <a:p>
            <a:pPr algn="ctr"/>
            <a:r>
              <a:rPr lang="en-US" sz="600" b="1" dirty="0">
                <a:solidFill>
                  <a:srgbClr val="A69F9F"/>
                </a:solidFill>
              </a:rPr>
              <a:t>5</a:t>
            </a:r>
          </a:p>
        </p:txBody>
      </p:sp>
      <p:sp>
        <p:nvSpPr>
          <p:cNvPr id="846" name="TextBox 845">
            <a:extLst>
              <a:ext uri="{FF2B5EF4-FFF2-40B4-BE49-F238E27FC236}">
                <a16:creationId xmlns:a16="http://schemas.microsoft.com/office/drawing/2014/main" id="{829708F1-EB9D-EE90-037C-E94F0DBC1604}"/>
              </a:ext>
            </a:extLst>
          </p:cNvPr>
          <p:cNvSpPr txBox="1"/>
          <p:nvPr/>
        </p:nvSpPr>
        <p:spPr>
          <a:xfrm>
            <a:off x="4361134"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10</a:t>
            </a:r>
          </a:p>
          <a:p>
            <a:pPr algn="ctr"/>
            <a:r>
              <a:rPr lang="en-US" sz="600" b="1" dirty="0">
                <a:solidFill>
                  <a:srgbClr val="A69F9F"/>
                </a:solidFill>
              </a:rPr>
              <a:t>4</a:t>
            </a:r>
          </a:p>
        </p:txBody>
      </p:sp>
      <p:sp>
        <p:nvSpPr>
          <p:cNvPr id="847" name="TextBox 846">
            <a:extLst>
              <a:ext uri="{FF2B5EF4-FFF2-40B4-BE49-F238E27FC236}">
                <a16:creationId xmlns:a16="http://schemas.microsoft.com/office/drawing/2014/main" id="{71B82254-B89C-E544-3243-DA6022D55002}"/>
              </a:ext>
            </a:extLst>
          </p:cNvPr>
          <p:cNvSpPr txBox="1"/>
          <p:nvPr/>
        </p:nvSpPr>
        <p:spPr>
          <a:xfrm>
            <a:off x="4529400"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9</a:t>
            </a:r>
          </a:p>
          <a:p>
            <a:pPr algn="ctr"/>
            <a:r>
              <a:rPr lang="en-US" sz="600" b="1" dirty="0">
                <a:solidFill>
                  <a:srgbClr val="A69F9F"/>
                </a:solidFill>
              </a:rPr>
              <a:t>4</a:t>
            </a:r>
          </a:p>
        </p:txBody>
      </p:sp>
      <p:sp>
        <p:nvSpPr>
          <p:cNvPr id="848" name="TextBox 847">
            <a:extLst>
              <a:ext uri="{FF2B5EF4-FFF2-40B4-BE49-F238E27FC236}">
                <a16:creationId xmlns:a16="http://schemas.microsoft.com/office/drawing/2014/main" id="{2356561C-000A-4F9E-4627-59738B4DA886}"/>
              </a:ext>
            </a:extLst>
          </p:cNvPr>
          <p:cNvSpPr txBox="1"/>
          <p:nvPr/>
        </p:nvSpPr>
        <p:spPr>
          <a:xfrm>
            <a:off x="4685605"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5</a:t>
            </a:r>
          </a:p>
          <a:p>
            <a:pPr algn="ctr"/>
            <a:r>
              <a:rPr lang="en-US" sz="600" b="1" dirty="0">
                <a:solidFill>
                  <a:srgbClr val="A69F9F"/>
                </a:solidFill>
              </a:rPr>
              <a:t>4</a:t>
            </a:r>
          </a:p>
        </p:txBody>
      </p:sp>
      <p:sp>
        <p:nvSpPr>
          <p:cNvPr id="849" name="TextBox 848">
            <a:extLst>
              <a:ext uri="{FF2B5EF4-FFF2-40B4-BE49-F238E27FC236}">
                <a16:creationId xmlns:a16="http://schemas.microsoft.com/office/drawing/2014/main" id="{0CA53175-4C76-6F8B-B284-43A4017374C8}"/>
              </a:ext>
            </a:extLst>
          </p:cNvPr>
          <p:cNvSpPr txBox="1"/>
          <p:nvPr/>
        </p:nvSpPr>
        <p:spPr>
          <a:xfrm>
            <a:off x="4855236"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3</a:t>
            </a:r>
          </a:p>
        </p:txBody>
      </p:sp>
      <p:sp>
        <p:nvSpPr>
          <p:cNvPr id="850" name="TextBox 849">
            <a:extLst>
              <a:ext uri="{FF2B5EF4-FFF2-40B4-BE49-F238E27FC236}">
                <a16:creationId xmlns:a16="http://schemas.microsoft.com/office/drawing/2014/main" id="{5D078375-6723-EB53-6DB9-6031550098C9}"/>
              </a:ext>
            </a:extLst>
          </p:cNvPr>
          <p:cNvSpPr txBox="1"/>
          <p:nvPr/>
        </p:nvSpPr>
        <p:spPr>
          <a:xfrm>
            <a:off x="5013872"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3</a:t>
            </a:r>
          </a:p>
          <a:p>
            <a:pPr algn="ctr"/>
            <a:r>
              <a:rPr lang="en-US" sz="600" b="1" dirty="0">
                <a:solidFill>
                  <a:srgbClr val="A69F9F"/>
                </a:solidFill>
              </a:rPr>
              <a:t>3</a:t>
            </a:r>
          </a:p>
        </p:txBody>
      </p:sp>
      <p:sp>
        <p:nvSpPr>
          <p:cNvPr id="851" name="TextBox 850">
            <a:extLst>
              <a:ext uri="{FF2B5EF4-FFF2-40B4-BE49-F238E27FC236}">
                <a16:creationId xmlns:a16="http://schemas.microsoft.com/office/drawing/2014/main" id="{BAB6A0ED-7D07-CB2A-1C44-62D9AAB4D958}"/>
              </a:ext>
            </a:extLst>
          </p:cNvPr>
          <p:cNvSpPr txBox="1"/>
          <p:nvPr/>
        </p:nvSpPr>
        <p:spPr>
          <a:xfrm>
            <a:off x="2897986"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33</a:t>
            </a:r>
          </a:p>
          <a:p>
            <a:pPr algn="ctr"/>
            <a:r>
              <a:rPr lang="en-US" sz="600" b="1" dirty="0">
                <a:solidFill>
                  <a:srgbClr val="A69F9F"/>
                </a:solidFill>
              </a:rPr>
              <a:t>16</a:t>
            </a:r>
          </a:p>
        </p:txBody>
      </p:sp>
      <p:sp>
        <p:nvSpPr>
          <p:cNvPr id="852" name="TextBox 851">
            <a:extLst>
              <a:ext uri="{FF2B5EF4-FFF2-40B4-BE49-F238E27FC236}">
                <a16:creationId xmlns:a16="http://schemas.microsoft.com/office/drawing/2014/main" id="{65CF55B6-95CF-02C4-91DF-0CA246D2AD07}"/>
              </a:ext>
            </a:extLst>
          </p:cNvPr>
          <p:cNvSpPr txBox="1"/>
          <p:nvPr/>
        </p:nvSpPr>
        <p:spPr>
          <a:xfrm>
            <a:off x="5178026"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a:t>
            </a:r>
          </a:p>
          <a:p>
            <a:pPr algn="ctr"/>
            <a:r>
              <a:rPr lang="en-US" sz="600" b="1" dirty="0">
                <a:solidFill>
                  <a:srgbClr val="A69F9F"/>
                </a:solidFill>
              </a:rPr>
              <a:t>1</a:t>
            </a:r>
          </a:p>
        </p:txBody>
      </p:sp>
      <p:sp>
        <p:nvSpPr>
          <p:cNvPr id="853" name="TextBox 852">
            <a:extLst>
              <a:ext uri="{FF2B5EF4-FFF2-40B4-BE49-F238E27FC236}">
                <a16:creationId xmlns:a16="http://schemas.microsoft.com/office/drawing/2014/main" id="{1E994C28-1BF6-2D04-FBB7-DBB6AF98904B}"/>
              </a:ext>
            </a:extLst>
          </p:cNvPr>
          <p:cNvSpPr txBox="1"/>
          <p:nvPr/>
        </p:nvSpPr>
        <p:spPr>
          <a:xfrm>
            <a:off x="5335579"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0</a:t>
            </a:r>
          </a:p>
          <a:p>
            <a:pPr algn="ctr"/>
            <a:r>
              <a:rPr lang="en-US" sz="600" b="1" dirty="0">
                <a:solidFill>
                  <a:srgbClr val="A69F9F"/>
                </a:solidFill>
              </a:rPr>
              <a:t>1</a:t>
            </a:r>
          </a:p>
        </p:txBody>
      </p:sp>
      <p:sp>
        <p:nvSpPr>
          <p:cNvPr id="854" name="TextBox 853">
            <a:extLst>
              <a:ext uri="{FF2B5EF4-FFF2-40B4-BE49-F238E27FC236}">
                <a16:creationId xmlns:a16="http://schemas.microsoft.com/office/drawing/2014/main" id="{CD7E1DB2-F8AD-C15A-F832-310B4618821C}"/>
              </a:ext>
            </a:extLst>
          </p:cNvPr>
          <p:cNvSpPr txBox="1"/>
          <p:nvPr/>
        </p:nvSpPr>
        <p:spPr>
          <a:xfrm>
            <a:off x="5500474" y="4561587"/>
            <a:ext cx="201168" cy="369332"/>
          </a:xfrm>
          <a:prstGeom prst="rect">
            <a:avLst/>
          </a:prstGeom>
          <a:noFill/>
        </p:spPr>
        <p:txBody>
          <a:bodyPr wrap="square" lIns="0" tIns="0" rIns="0" bIns="0" rtlCol="0" anchor="b">
            <a:noAutofit/>
          </a:bodyPr>
          <a:lstStyle/>
          <a:p>
            <a:pPr algn="ctr"/>
            <a:r>
              <a:rPr lang="en-US" sz="600" b="1" dirty="0">
                <a:solidFill>
                  <a:srgbClr val="A69F9F"/>
                </a:solidFill>
              </a:rPr>
              <a:t>1</a:t>
            </a:r>
          </a:p>
        </p:txBody>
      </p:sp>
      <p:sp>
        <p:nvSpPr>
          <p:cNvPr id="855" name="TextBox 854">
            <a:extLst>
              <a:ext uri="{FF2B5EF4-FFF2-40B4-BE49-F238E27FC236}">
                <a16:creationId xmlns:a16="http://schemas.microsoft.com/office/drawing/2014/main" id="{53AF4720-7F95-002B-5039-416E043AEA02}"/>
              </a:ext>
            </a:extLst>
          </p:cNvPr>
          <p:cNvSpPr txBox="1"/>
          <p:nvPr/>
        </p:nvSpPr>
        <p:spPr>
          <a:xfrm>
            <a:off x="5659223"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 </a:t>
            </a:r>
          </a:p>
        </p:txBody>
      </p:sp>
      <p:sp>
        <p:nvSpPr>
          <p:cNvPr id="856" name="TextBox 855">
            <a:extLst>
              <a:ext uri="{FF2B5EF4-FFF2-40B4-BE49-F238E27FC236}">
                <a16:creationId xmlns:a16="http://schemas.microsoft.com/office/drawing/2014/main" id="{BE6445E2-E9A3-35F9-C67B-364EEC8F3E00}"/>
              </a:ext>
            </a:extLst>
          </p:cNvPr>
          <p:cNvSpPr txBox="1"/>
          <p:nvPr/>
        </p:nvSpPr>
        <p:spPr>
          <a:xfrm>
            <a:off x="9277874"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11</a:t>
            </a:r>
          </a:p>
          <a:p>
            <a:pPr algn="ctr"/>
            <a:r>
              <a:rPr lang="en-US" sz="600" b="1" dirty="0">
                <a:solidFill>
                  <a:srgbClr val="A69F9F"/>
                </a:solidFill>
              </a:rPr>
              <a:t>4</a:t>
            </a:r>
          </a:p>
        </p:txBody>
      </p:sp>
      <p:sp>
        <p:nvSpPr>
          <p:cNvPr id="857" name="TextBox 856">
            <a:extLst>
              <a:ext uri="{FF2B5EF4-FFF2-40B4-BE49-F238E27FC236}">
                <a16:creationId xmlns:a16="http://schemas.microsoft.com/office/drawing/2014/main" id="{FCA30D4C-3107-0DA7-4D85-CDA2D588AA0A}"/>
              </a:ext>
            </a:extLst>
          </p:cNvPr>
          <p:cNvSpPr txBox="1"/>
          <p:nvPr/>
        </p:nvSpPr>
        <p:spPr>
          <a:xfrm>
            <a:off x="6008795" y="4561587"/>
            <a:ext cx="612871" cy="369332"/>
          </a:xfrm>
          <a:prstGeom prst="rect">
            <a:avLst/>
          </a:prstGeom>
          <a:noFill/>
        </p:spPr>
        <p:txBody>
          <a:bodyPr wrap="square" lIns="0" tIns="0" rIns="0" bIns="0" rtlCol="0" anchor="b">
            <a:noAutofit/>
          </a:bodyPr>
          <a:lstStyle/>
          <a:p>
            <a:pPr algn="r">
              <a:spcAft>
                <a:spcPts val="200"/>
              </a:spcAft>
            </a:pPr>
            <a:r>
              <a:rPr lang="en-US" sz="600" b="1" dirty="0"/>
              <a:t>No. at risk</a:t>
            </a:r>
          </a:p>
          <a:p>
            <a:pPr algn="r"/>
            <a:r>
              <a:rPr lang="en-US" sz="600" b="1" dirty="0">
                <a:solidFill>
                  <a:srgbClr val="772A28"/>
                </a:solidFill>
              </a:rPr>
              <a:t>Luspatercept</a:t>
            </a:r>
          </a:p>
          <a:p>
            <a:pPr algn="r"/>
            <a:r>
              <a:rPr lang="en-US" sz="600" b="1" dirty="0">
                <a:solidFill>
                  <a:srgbClr val="A69F9F"/>
                </a:solidFill>
              </a:rPr>
              <a:t>Epoetin alfa</a:t>
            </a:r>
          </a:p>
        </p:txBody>
      </p:sp>
      <p:sp>
        <p:nvSpPr>
          <p:cNvPr id="858" name="TextBox 857">
            <a:extLst>
              <a:ext uri="{FF2B5EF4-FFF2-40B4-BE49-F238E27FC236}">
                <a16:creationId xmlns:a16="http://schemas.microsoft.com/office/drawing/2014/main" id="{EA73F62E-9D85-2DEB-BE37-5D18462F046C}"/>
              </a:ext>
            </a:extLst>
          </p:cNvPr>
          <p:cNvSpPr txBox="1"/>
          <p:nvPr/>
        </p:nvSpPr>
        <p:spPr>
          <a:xfrm>
            <a:off x="6670857"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39</a:t>
            </a:r>
          </a:p>
          <a:p>
            <a:pPr algn="ctr"/>
            <a:r>
              <a:rPr lang="en-US" sz="600" b="1" dirty="0">
                <a:solidFill>
                  <a:srgbClr val="A69F9F"/>
                </a:solidFill>
              </a:rPr>
              <a:t>24</a:t>
            </a:r>
          </a:p>
        </p:txBody>
      </p:sp>
      <p:sp>
        <p:nvSpPr>
          <p:cNvPr id="859" name="TextBox 858">
            <a:extLst>
              <a:ext uri="{FF2B5EF4-FFF2-40B4-BE49-F238E27FC236}">
                <a16:creationId xmlns:a16="http://schemas.microsoft.com/office/drawing/2014/main" id="{3C4C7279-6355-E694-934E-F85017503165}"/>
              </a:ext>
            </a:extLst>
          </p:cNvPr>
          <p:cNvSpPr txBox="1"/>
          <p:nvPr/>
        </p:nvSpPr>
        <p:spPr>
          <a:xfrm>
            <a:off x="6838099" y="4563039"/>
            <a:ext cx="201168" cy="369332"/>
          </a:xfrm>
          <a:prstGeom prst="rect">
            <a:avLst/>
          </a:prstGeom>
          <a:noFill/>
        </p:spPr>
        <p:txBody>
          <a:bodyPr wrap="square" lIns="0" tIns="0" rIns="0" bIns="0" rtlCol="0" anchor="b">
            <a:noAutofit/>
          </a:bodyPr>
          <a:lstStyle/>
          <a:p>
            <a:pPr algn="ctr"/>
            <a:r>
              <a:rPr lang="en-US" sz="600" b="1" dirty="0">
                <a:solidFill>
                  <a:srgbClr val="772A28"/>
                </a:solidFill>
              </a:rPr>
              <a:t>39</a:t>
            </a:r>
          </a:p>
          <a:p>
            <a:pPr algn="ctr"/>
            <a:r>
              <a:rPr lang="en-US" sz="600" b="1" dirty="0">
                <a:solidFill>
                  <a:srgbClr val="A69F9F"/>
                </a:solidFill>
              </a:rPr>
              <a:t>24</a:t>
            </a:r>
          </a:p>
        </p:txBody>
      </p:sp>
      <p:sp>
        <p:nvSpPr>
          <p:cNvPr id="860" name="TextBox 859">
            <a:extLst>
              <a:ext uri="{FF2B5EF4-FFF2-40B4-BE49-F238E27FC236}">
                <a16:creationId xmlns:a16="http://schemas.microsoft.com/office/drawing/2014/main" id="{B72912B3-4453-972C-3FA6-AEF0230488E6}"/>
              </a:ext>
            </a:extLst>
          </p:cNvPr>
          <p:cNvSpPr txBox="1"/>
          <p:nvPr/>
        </p:nvSpPr>
        <p:spPr>
          <a:xfrm>
            <a:off x="7000631"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36</a:t>
            </a:r>
          </a:p>
          <a:p>
            <a:pPr algn="ctr"/>
            <a:r>
              <a:rPr lang="en-US" sz="600" b="1" dirty="0">
                <a:solidFill>
                  <a:srgbClr val="A69F9F"/>
                </a:solidFill>
              </a:rPr>
              <a:t>20</a:t>
            </a:r>
          </a:p>
        </p:txBody>
      </p:sp>
      <p:sp>
        <p:nvSpPr>
          <p:cNvPr id="861" name="TextBox 860">
            <a:extLst>
              <a:ext uri="{FF2B5EF4-FFF2-40B4-BE49-F238E27FC236}">
                <a16:creationId xmlns:a16="http://schemas.microsoft.com/office/drawing/2014/main" id="{2EB643D7-4E48-4114-CE62-72C3772E803D}"/>
              </a:ext>
            </a:extLst>
          </p:cNvPr>
          <p:cNvSpPr txBox="1"/>
          <p:nvPr/>
        </p:nvSpPr>
        <p:spPr>
          <a:xfrm>
            <a:off x="7162241"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27</a:t>
            </a:r>
          </a:p>
          <a:p>
            <a:pPr algn="ctr"/>
            <a:r>
              <a:rPr lang="en-US" sz="600" b="1" dirty="0">
                <a:solidFill>
                  <a:srgbClr val="A69F9F"/>
                </a:solidFill>
              </a:rPr>
              <a:t>17</a:t>
            </a:r>
          </a:p>
        </p:txBody>
      </p:sp>
      <p:sp>
        <p:nvSpPr>
          <p:cNvPr id="862" name="TextBox 861">
            <a:extLst>
              <a:ext uri="{FF2B5EF4-FFF2-40B4-BE49-F238E27FC236}">
                <a16:creationId xmlns:a16="http://schemas.microsoft.com/office/drawing/2014/main" id="{48FB8C0E-1D29-9BE8-B698-6DED55A34B23}"/>
              </a:ext>
            </a:extLst>
          </p:cNvPr>
          <p:cNvSpPr txBox="1"/>
          <p:nvPr/>
        </p:nvSpPr>
        <p:spPr>
          <a:xfrm>
            <a:off x="7327304"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25</a:t>
            </a:r>
          </a:p>
          <a:p>
            <a:pPr algn="ctr"/>
            <a:r>
              <a:rPr lang="en-US" sz="600" b="1" dirty="0">
                <a:solidFill>
                  <a:srgbClr val="A69F9F"/>
                </a:solidFill>
              </a:rPr>
              <a:t>15</a:t>
            </a:r>
          </a:p>
        </p:txBody>
      </p:sp>
      <p:sp>
        <p:nvSpPr>
          <p:cNvPr id="863" name="TextBox 862">
            <a:extLst>
              <a:ext uri="{FF2B5EF4-FFF2-40B4-BE49-F238E27FC236}">
                <a16:creationId xmlns:a16="http://schemas.microsoft.com/office/drawing/2014/main" id="{3C638942-25EE-84BC-BC2A-8A11F311E5BB}"/>
              </a:ext>
            </a:extLst>
          </p:cNvPr>
          <p:cNvSpPr txBox="1"/>
          <p:nvPr/>
        </p:nvSpPr>
        <p:spPr>
          <a:xfrm>
            <a:off x="7487436"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23</a:t>
            </a:r>
          </a:p>
          <a:p>
            <a:pPr algn="ctr"/>
            <a:r>
              <a:rPr lang="en-US" sz="600" b="1" dirty="0">
                <a:solidFill>
                  <a:srgbClr val="A69F9F"/>
                </a:solidFill>
              </a:rPr>
              <a:t>13</a:t>
            </a:r>
          </a:p>
        </p:txBody>
      </p:sp>
      <p:sp>
        <p:nvSpPr>
          <p:cNvPr id="864" name="TextBox 863">
            <a:extLst>
              <a:ext uri="{FF2B5EF4-FFF2-40B4-BE49-F238E27FC236}">
                <a16:creationId xmlns:a16="http://schemas.microsoft.com/office/drawing/2014/main" id="{83B92F15-4904-BD8C-F864-C58DA6AB984C}"/>
              </a:ext>
            </a:extLst>
          </p:cNvPr>
          <p:cNvSpPr txBox="1"/>
          <p:nvPr/>
        </p:nvSpPr>
        <p:spPr>
          <a:xfrm>
            <a:off x="7654273"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22</a:t>
            </a:r>
          </a:p>
          <a:p>
            <a:pPr algn="ctr"/>
            <a:r>
              <a:rPr lang="en-US" sz="600" b="1" dirty="0">
                <a:solidFill>
                  <a:srgbClr val="A69F9F"/>
                </a:solidFill>
              </a:rPr>
              <a:t>13</a:t>
            </a:r>
          </a:p>
        </p:txBody>
      </p:sp>
      <p:sp>
        <p:nvSpPr>
          <p:cNvPr id="865" name="TextBox 864">
            <a:extLst>
              <a:ext uri="{FF2B5EF4-FFF2-40B4-BE49-F238E27FC236}">
                <a16:creationId xmlns:a16="http://schemas.microsoft.com/office/drawing/2014/main" id="{99089456-2569-EEFF-5877-EE093AF4263B}"/>
              </a:ext>
            </a:extLst>
          </p:cNvPr>
          <p:cNvSpPr txBox="1"/>
          <p:nvPr/>
        </p:nvSpPr>
        <p:spPr>
          <a:xfrm>
            <a:off x="7812417"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21</a:t>
            </a:r>
          </a:p>
          <a:p>
            <a:pPr algn="ctr"/>
            <a:r>
              <a:rPr lang="en-US" sz="600" b="1" dirty="0">
                <a:solidFill>
                  <a:srgbClr val="A69F9F"/>
                </a:solidFill>
              </a:rPr>
              <a:t>13</a:t>
            </a:r>
          </a:p>
        </p:txBody>
      </p:sp>
      <p:sp>
        <p:nvSpPr>
          <p:cNvPr id="866" name="TextBox 865">
            <a:extLst>
              <a:ext uri="{FF2B5EF4-FFF2-40B4-BE49-F238E27FC236}">
                <a16:creationId xmlns:a16="http://schemas.microsoft.com/office/drawing/2014/main" id="{957E0DA6-53C6-18D1-790D-D4C2303A44FD}"/>
              </a:ext>
            </a:extLst>
          </p:cNvPr>
          <p:cNvSpPr txBox="1"/>
          <p:nvPr/>
        </p:nvSpPr>
        <p:spPr>
          <a:xfrm>
            <a:off x="7975869"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21</a:t>
            </a:r>
          </a:p>
          <a:p>
            <a:pPr algn="ctr"/>
            <a:r>
              <a:rPr lang="en-US" sz="600" b="1" dirty="0">
                <a:solidFill>
                  <a:srgbClr val="A69F9F"/>
                </a:solidFill>
              </a:rPr>
              <a:t>11</a:t>
            </a:r>
          </a:p>
        </p:txBody>
      </p:sp>
      <p:sp>
        <p:nvSpPr>
          <p:cNvPr id="867" name="TextBox 866">
            <a:extLst>
              <a:ext uri="{FF2B5EF4-FFF2-40B4-BE49-F238E27FC236}">
                <a16:creationId xmlns:a16="http://schemas.microsoft.com/office/drawing/2014/main" id="{992222F3-9E2C-43DE-758E-CD348DAFCD5B}"/>
              </a:ext>
            </a:extLst>
          </p:cNvPr>
          <p:cNvSpPr txBox="1"/>
          <p:nvPr/>
        </p:nvSpPr>
        <p:spPr>
          <a:xfrm>
            <a:off x="8135775"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19</a:t>
            </a:r>
          </a:p>
          <a:p>
            <a:pPr algn="ctr"/>
            <a:r>
              <a:rPr lang="en-US" sz="600" b="1" dirty="0">
                <a:solidFill>
                  <a:srgbClr val="A69F9F"/>
                </a:solidFill>
              </a:rPr>
              <a:t>10</a:t>
            </a:r>
          </a:p>
        </p:txBody>
      </p:sp>
      <p:sp>
        <p:nvSpPr>
          <p:cNvPr id="868" name="TextBox 867">
            <a:extLst>
              <a:ext uri="{FF2B5EF4-FFF2-40B4-BE49-F238E27FC236}">
                <a16:creationId xmlns:a16="http://schemas.microsoft.com/office/drawing/2014/main" id="{A89A6C20-5A69-1440-AC4A-3839ACA48056}"/>
              </a:ext>
            </a:extLst>
          </p:cNvPr>
          <p:cNvSpPr txBox="1"/>
          <p:nvPr/>
        </p:nvSpPr>
        <p:spPr>
          <a:xfrm>
            <a:off x="8301677"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19</a:t>
            </a:r>
          </a:p>
          <a:p>
            <a:pPr algn="ctr"/>
            <a:r>
              <a:rPr lang="en-US" sz="600" b="1" dirty="0">
                <a:solidFill>
                  <a:srgbClr val="A69F9F"/>
                </a:solidFill>
              </a:rPr>
              <a:t>9</a:t>
            </a:r>
          </a:p>
        </p:txBody>
      </p:sp>
      <p:sp>
        <p:nvSpPr>
          <p:cNvPr id="869" name="TextBox 868">
            <a:extLst>
              <a:ext uri="{FF2B5EF4-FFF2-40B4-BE49-F238E27FC236}">
                <a16:creationId xmlns:a16="http://schemas.microsoft.com/office/drawing/2014/main" id="{59675075-C1ED-9B05-3134-4BDBB0CF7150}"/>
              </a:ext>
            </a:extLst>
          </p:cNvPr>
          <p:cNvSpPr txBox="1"/>
          <p:nvPr/>
        </p:nvSpPr>
        <p:spPr>
          <a:xfrm>
            <a:off x="8464903"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18</a:t>
            </a:r>
          </a:p>
          <a:p>
            <a:pPr algn="ctr"/>
            <a:r>
              <a:rPr lang="en-US" sz="600" b="1" dirty="0">
                <a:solidFill>
                  <a:srgbClr val="A69F9F"/>
                </a:solidFill>
              </a:rPr>
              <a:t>7</a:t>
            </a:r>
          </a:p>
        </p:txBody>
      </p:sp>
      <p:sp>
        <p:nvSpPr>
          <p:cNvPr id="870" name="TextBox 869">
            <a:extLst>
              <a:ext uri="{FF2B5EF4-FFF2-40B4-BE49-F238E27FC236}">
                <a16:creationId xmlns:a16="http://schemas.microsoft.com/office/drawing/2014/main" id="{CC75189F-7926-43B2-CEDF-7E7694D45306}"/>
              </a:ext>
            </a:extLst>
          </p:cNvPr>
          <p:cNvSpPr txBox="1"/>
          <p:nvPr/>
        </p:nvSpPr>
        <p:spPr>
          <a:xfrm>
            <a:off x="8626983"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17</a:t>
            </a:r>
          </a:p>
          <a:p>
            <a:pPr algn="ctr"/>
            <a:r>
              <a:rPr lang="en-US" sz="600" b="1" dirty="0">
                <a:solidFill>
                  <a:srgbClr val="A69F9F"/>
                </a:solidFill>
              </a:rPr>
              <a:t>6</a:t>
            </a:r>
          </a:p>
        </p:txBody>
      </p:sp>
      <p:sp>
        <p:nvSpPr>
          <p:cNvPr id="871" name="TextBox 870">
            <a:extLst>
              <a:ext uri="{FF2B5EF4-FFF2-40B4-BE49-F238E27FC236}">
                <a16:creationId xmlns:a16="http://schemas.microsoft.com/office/drawing/2014/main" id="{7177BA41-20C1-2456-5434-9AAF70188548}"/>
              </a:ext>
            </a:extLst>
          </p:cNvPr>
          <p:cNvSpPr txBox="1"/>
          <p:nvPr/>
        </p:nvSpPr>
        <p:spPr>
          <a:xfrm>
            <a:off x="8954267"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14</a:t>
            </a:r>
          </a:p>
          <a:p>
            <a:pPr algn="ctr"/>
            <a:r>
              <a:rPr lang="en-US" sz="600" b="1" dirty="0">
                <a:solidFill>
                  <a:srgbClr val="A69F9F"/>
                </a:solidFill>
              </a:rPr>
              <a:t>4</a:t>
            </a:r>
          </a:p>
        </p:txBody>
      </p:sp>
      <p:sp>
        <p:nvSpPr>
          <p:cNvPr id="872" name="TextBox 871">
            <a:extLst>
              <a:ext uri="{FF2B5EF4-FFF2-40B4-BE49-F238E27FC236}">
                <a16:creationId xmlns:a16="http://schemas.microsoft.com/office/drawing/2014/main" id="{68CF6AB4-6D2C-526F-C9F6-9EEC34D13291}"/>
              </a:ext>
            </a:extLst>
          </p:cNvPr>
          <p:cNvSpPr txBox="1"/>
          <p:nvPr/>
        </p:nvSpPr>
        <p:spPr>
          <a:xfrm>
            <a:off x="9116368"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11</a:t>
            </a:r>
          </a:p>
          <a:p>
            <a:pPr algn="ctr"/>
            <a:r>
              <a:rPr lang="en-US" sz="600" b="1" dirty="0">
                <a:solidFill>
                  <a:srgbClr val="A69F9F"/>
                </a:solidFill>
              </a:rPr>
              <a:t>4</a:t>
            </a:r>
          </a:p>
        </p:txBody>
      </p:sp>
      <p:sp>
        <p:nvSpPr>
          <p:cNvPr id="873" name="TextBox 872">
            <a:extLst>
              <a:ext uri="{FF2B5EF4-FFF2-40B4-BE49-F238E27FC236}">
                <a16:creationId xmlns:a16="http://schemas.microsoft.com/office/drawing/2014/main" id="{9F17411E-1155-EF3D-80B9-44ED4825638A}"/>
              </a:ext>
            </a:extLst>
          </p:cNvPr>
          <p:cNvSpPr txBox="1"/>
          <p:nvPr/>
        </p:nvSpPr>
        <p:spPr>
          <a:xfrm>
            <a:off x="9437875"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11</a:t>
            </a:r>
          </a:p>
          <a:p>
            <a:pPr algn="ctr"/>
            <a:r>
              <a:rPr lang="en-US" sz="600" b="1" dirty="0">
                <a:solidFill>
                  <a:srgbClr val="A69F9F"/>
                </a:solidFill>
              </a:rPr>
              <a:t>2</a:t>
            </a:r>
          </a:p>
        </p:txBody>
      </p:sp>
      <p:sp>
        <p:nvSpPr>
          <p:cNvPr id="874" name="TextBox 873">
            <a:extLst>
              <a:ext uri="{FF2B5EF4-FFF2-40B4-BE49-F238E27FC236}">
                <a16:creationId xmlns:a16="http://schemas.microsoft.com/office/drawing/2014/main" id="{CD9E9F1D-1315-B94F-BE27-32C2A434008E}"/>
              </a:ext>
            </a:extLst>
          </p:cNvPr>
          <p:cNvSpPr txBox="1"/>
          <p:nvPr/>
        </p:nvSpPr>
        <p:spPr>
          <a:xfrm>
            <a:off x="9599344"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9</a:t>
            </a:r>
          </a:p>
          <a:p>
            <a:pPr algn="ctr"/>
            <a:r>
              <a:rPr lang="en-US" sz="600" b="1" dirty="0">
                <a:solidFill>
                  <a:srgbClr val="A69F9F"/>
                </a:solidFill>
              </a:rPr>
              <a:t>2</a:t>
            </a:r>
          </a:p>
        </p:txBody>
      </p:sp>
      <p:sp>
        <p:nvSpPr>
          <p:cNvPr id="875" name="TextBox 874">
            <a:extLst>
              <a:ext uri="{FF2B5EF4-FFF2-40B4-BE49-F238E27FC236}">
                <a16:creationId xmlns:a16="http://schemas.microsoft.com/office/drawing/2014/main" id="{9EC9C379-C48F-DB39-E69D-73EB37856F05}"/>
              </a:ext>
            </a:extLst>
          </p:cNvPr>
          <p:cNvSpPr txBox="1"/>
          <p:nvPr/>
        </p:nvSpPr>
        <p:spPr>
          <a:xfrm>
            <a:off x="9758511"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6</a:t>
            </a:r>
          </a:p>
          <a:p>
            <a:pPr algn="ctr"/>
            <a:r>
              <a:rPr lang="en-US" sz="600" b="1" dirty="0">
                <a:solidFill>
                  <a:srgbClr val="A69F9F"/>
                </a:solidFill>
              </a:rPr>
              <a:t>2</a:t>
            </a:r>
          </a:p>
        </p:txBody>
      </p:sp>
      <p:sp>
        <p:nvSpPr>
          <p:cNvPr id="876" name="TextBox 875">
            <a:extLst>
              <a:ext uri="{FF2B5EF4-FFF2-40B4-BE49-F238E27FC236}">
                <a16:creationId xmlns:a16="http://schemas.microsoft.com/office/drawing/2014/main" id="{9E9F125D-CF4A-B880-B67D-688A2A728A5E}"/>
              </a:ext>
            </a:extLst>
          </p:cNvPr>
          <p:cNvSpPr txBox="1"/>
          <p:nvPr/>
        </p:nvSpPr>
        <p:spPr>
          <a:xfrm>
            <a:off x="9931780"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2</a:t>
            </a:r>
          </a:p>
        </p:txBody>
      </p:sp>
      <p:sp>
        <p:nvSpPr>
          <p:cNvPr id="877" name="TextBox 876">
            <a:extLst>
              <a:ext uri="{FF2B5EF4-FFF2-40B4-BE49-F238E27FC236}">
                <a16:creationId xmlns:a16="http://schemas.microsoft.com/office/drawing/2014/main" id="{2C37778C-1218-C535-F8EC-17EF4ACE5AF0}"/>
              </a:ext>
            </a:extLst>
          </p:cNvPr>
          <p:cNvSpPr txBox="1"/>
          <p:nvPr/>
        </p:nvSpPr>
        <p:spPr>
          <a:xfrm>
            <a:off x="10089780"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2</a:t>
            </a:r>
          </a:p>
        </p:txBody>
      </p:sp>
      <p:sp>
        <p:nvSpPr>
          <p:cNvPr id="878" name="TextBox 877">
            <a:extLst>
              <a:ext uri="{FF2B5EF4-FFF2-40B4-BE49-F238E27FC236}">
                <a16:creationId xmlns:a16="http://schemas.microsoft.com/office/drawing/2014/main" id="{40604B5B-8DF8-9A8E-1937-8D1C425E918D}"/>
              </a:ext>
            </a:extLst>
          </p:cNvPr>
          <p:cNvSpPr txBox="1"/>
          <p:nvPr/>
        </p:nvSpPr>
        <p:spPr>
          <a:xfrm>
            <a:off x="10251397"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1</a:t>
            </a:r>
          </a:p>
        </p:txBody>
      </p:sp>
      <p:sp>
        <p:nvSpPr>
          <p:cNvPr id="879" name="TextBox 878">
            <a:extLst>
              <a:ext uri="{FF2B5EF4-FFF2-40B4-BE49-F238E27FC236}">
                <a16:creationId xmlns:a16="http://schemas.microsoft.com/office/drawing/2014/main" id="{53E3280C-8D35-90D6-5472-05C87191BA71}"/>
              </a:ext>
            </a:extLst>
          </p:cNvPr>
          <p:cNvSpPr txBox="1"/>
          <p:nvPr/>
        </p:nvSpPr>
        <p:spPr>
          <a:xfrm>
            <a:off x="10419663"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0</a:t>
            </a:r>
          </a:p>
        </p:txBody>
      </p:sp>
      <p:sp>
        <p:nvSpPr>
          <p:cNvPr id="880" name="TextBox 879">
            <a:extLst>
              <a:ext uri="{FF2B5EF4-FFF2-40B4-BE49-F238E27FC236}">
                <a16:creationId xmlns:a16="http://schemas.microsoft.com/office/drawing/2014/main" id="{10590942-38DF-E191-D872-DE5604EB6AA6}"/>
              </a:ext>
            </a:extLst>
          </p:cNvPr>
          <p:cNvSpPr txBox="1"/>
          <p:nvPr/>
        </p:nvSpPr>
        <p:spPr>
          <a:xfrm>
            <a:off x="10575868"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3</a:t>
            </a:r>
          </a:p>
          <a:p>
            <a:pPr algn="ctr"/>
            <a:endParaRPr lang="en-US" sz="600" b="1" dirty="0">
              <a:solidFill>
                <a:srgbClr val="A69F9F"/>
              </a:solidFill>
            </a:endParaRPr>
          </a:p>
        </p:txBody>
      </p:sp>
      <p:sp>
        <p:nvSpPr>
          <p:cNvPr id="881" name="TextBox 880">
            <a:extLst>
              <a:ext uri="{FF2B5EF4-FFF2-40B4-BE49-F238E27FC236}">
                <a16:creationId xmlns:a16="http://schemas.microsoft.com/office/drawing/2014/main" id="{5E155DF1-B8F8-E608-04E5-419C4FE884B8}"/>
              </a:ext>
            </a:extLst>
          </p:cNvPr>
          <p:cNvSpPr txBox="1"/>
          <p:nvPr/>
        </p:nvSpPr>
        <p:spPr>
          <a:xfrm>
            <a:off x="10745499"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3</a:t>
            </a:r>
          </a:p>
          <a:p>
            <a:pPr algn="ctr"/>
            <a:endParaRPr lang="en-US" sz="600" b="1" dirty="0">
              <a:solidFill>
                <a:srgbClr val="A69F9F"/>
              </a:solidFill>
            </a:endParaRPr>
          </a:p>
        </p:txBody>
      </p:sp>
      <p:sp>
        <p:nvSpPr>
          <p:cNvPr id="882" name="TextBox 881">
            <a:extLst>
              <a:ext uri="{FF2B5EF4-FFF2-40B4-BE49-F238E27FC236}">
                <a16:creationId xmlns:a16="http://schemas.microsoft.com/office/drawing/2014/main" id="{BB52A09C-34B8-120B-3FA5-68B01A00C33D}"/>
              </a:ext>
            </a:extLst>
          </p:cNvPr>
          <p:cNvSpPr txBox="1"/>
          <p:nvPr/>
        </p:nvSpPr>
        <p:spPr>
          <a:xfrm>
            <a:off x="10904135"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2</a:t>
            </a:r>
          </a:p>
          <a:p>
            <a:pPr algn="ctr"/>
            <a:endParaRPr lang="en-US" sz="600" b="1" dirty="0">
              <a:solidFill>
                <a:srgbClr val="A69F9F"/>
              </a:solidFill>
            </a:endParaRPr>
          </a:p>
        </p:txBody>
      </p:sp>
      <p:sp>
        <p:nvSpPr>
          <p:cNvPr id="883" name="TextBox 882">
            <a:extLst>
              <a:ext uri="{FF2B5EF4-FFF2-40B4-BE49-F238E27FC236}">
                <a16:creationId xmlns:a16="http://schemas.microsoft.com/office/drawing/2014/main" id="{29A523D9-FA75-DF7E-D5F4-49C2667BF09F}"/>
              </a:ext>
            </a:extLst>
          </p:cNvPr>
          <p:cNvSpPr txBox="1"/>
          <p:nvPr/>
        </p:nvSpPr>
        <p:spPr>
          <a:xfrm>
            <a:off x="8788249"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16</a:t>
            </a:r>
          </a:p>
          <a:p>
            <a:pPr algn="ctr"/>
            <a:r>
              <a:rPr lang="en-US" sz="600" b="1" dirty="0">
                <a:solidFill>
                  <a:srgbClr val="A69F9F"/>
                </a:solidFill>
              </a:rPr>
              <a:t>5</a:t>
            </a:r>
          </a:p>
        </p:txBody>
      </p:sp>
      <p:sp>
        <p:nvSpPr>
          <p:cNvPr id="884" name="TextBox 883">
            <a:extLst>
              <a:ext uri="{FF2B5EF4-FFF2-40B4-BE49-F238E27FC236}">
                <a16:creationId xmlns:a16="http://schemas.microsoft.com/office/drawing/2014/main" id="{17703688-5055-1F2F-8111-D444F633C24A}"/>
              </a:ext>
            </a:extLst>
          </p:cNvPr>
          <p:cNvSpPr txBox="1"/>
          <p:nvPr/>
        </p:nvSpPr>
        <p:spPr>
          <a:xfrm>
            <a:off x="11068289"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885" name="TextBox 884">
            <a:extLst>
              <a:ext uri="{FF2B5EF4-FFF2-40B4-BE49-F238E27FC236}">
                <a16:creationId xmlns:a16="http://schemas.microsoft.com/office/drawing/2014/main" id="{EFF820C1-DB39-BF1D-9FB2-F7F2DE4A00BE}"/>
              </a:ext>
            </a:extLst>
          </p:cNvPr>
          <p:cNvSpPr txBox="1"/>
          <p:nvPr/>
        </p:nvSpPr>
        <p:spPr>
          <a:xfrm>
            <a:off x="11225842"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0</a:t>
            </a:r>
          </a:p>
          <a:p>
            <a:pPr algn="ctr"/>
            <a:endParaRPr lang="en-US" sz="600" b="1" dirty="0">
              <a:solidFill>
                <a:srgbClr val="772A28"/>
              </a:solidFill>
            </a:endParaRPr>
          </a:p>
        </p:txBody>
      </p:sp>
      <p:sp>
        <p:nvSpPr>
          <p:cNvPr id="886" name="TextBox 885">
            <a:extLst>
              <a:ext uri="{FF2B5EF4-FFF2-40B4-BE49-F238E27FC236}">
                <a16:creationId xmlns:a16="http://schemas.microsoft.com/office/drawing/2014/main" id="{24FE3372-CC98-2F50-6172-A3BB58EB9B7D}"/>
              </a:ext>
            </a:extLst>
          </p:cNvPr>
          <p:cNvSpPr txBox="1"/>
          <p:nvPr/>
        </p:nvSpPr>
        <p:spPr>
          <a:xfrm>
            <a:off x="11549486" y="4561587"/>
            <a:ext cx="201168" cy="369332"/>
          </a:xfrm>
          <a:prstGeom prst="rect">
            <a:avLst/>
          </a:prstGeom>
          <a:noFill/>
        </p:spPr>
        <p:txBody>
          <a:bodyPr wrap="square" lIns="0" tIns="0" rIns="0" bIns="0" rtlCol="0" anchor="b">
            <a:noAutofit/>
          </a:bodyPr>
          <a:lstStyle/>
          <a:p>
            <a:pPr algn="ctr"/>
            <a:r>
              <a:rPr lang="en-US" sz="600" b="1" dirty="0">
                <a:solidFill>
                  <a:srgbClr val="772A28"/>
                </a:solidFill>
              </a:rPr>
              <a:t> </a:t>
            </a:r>
          </a:p>
        </p:txBody>
      </p:sp>
      <p:sp>
        <p:nvSpPr>
          <p:cNvPr id="887" name="TextBox 886">
            <a:extLst>
              <a:ext uri="{FF2B5EF4-FFF2-40B4-BE49-F238E27FC236}">
                <a16:creationId xmlns:a16="http://schemas.microsoft.com/office/drawing/2014/main" id="{5BA6C7DB-8281-7AFA-F1E7-5EA9B0807992}"/>
              </a:ext>
            </a:extLst>
          </p:cNvPr>
          <p:cNvSpPr txBox="1"/>
          <p:nvPr/>
        </p:nvSpPr>
        <p:spPr>
          <a:xfrm>
            <a:off x="5662072" y="4561587"/>
            <a:ext cx="201168" cy="369332"/>
          </a:xfrm>
          <a:prstGeom prst="rect">
            <a:avLst/>
          </a:prstGeom>
          <a:noFill/>
        </p:spPr>
        <p:txBody>
          <a:bodyPr wrap="square" lIns="0" tIns="0" rIns="0" bIns="0" rtlCol="0" anchor="b">
            <a:noAutofit/>
          </a:bodyPr>
          <a:lstStyle/>
          <a:p>
            <a:pPr algn="ctr"/>
            <a:r>
              <a:rPr lang="en-US" sz="600" b="1" dirty="0">
                <a:solidFill>
                  <a:srgbClr val="A69F9F"/>
                </a:solidFill>
              </a:rPr>
              <a:t>0</a:t>
            </a:r>
          </a:p>
        </p:txBody>
      </p:sp>
      <p:grpSp>
        <p:nvGrpSpPr>
          <p:cNvPr id="888" name="Graphic 11">
            <a:extLst>
              <a:ext uri="{FF2B5EF4-FFF2-40B4-BE49-F238E27FC236}">
                <a16:creationId xmlns:a16="http://schemas.microsoft.com/office/drawing/2014/main" id="{4C821120-8224-4B47-BF9C-F1EA15BF5DCA}"/>
              </a:ext>
            </a:extLst>
          </p:cNvPr>
          <p:cNvGrpSpPr/>
          <p:nvPr/>
        </p:nvGrpSpPr>
        <p:grpSpPr>
          <a:xfrm>
            <a:off x="1068441" y="1815153"/>
            <a:ext cx="4715471" cy="1987576"/>
            <a:chOff x="1079115" y="2220139"/>
            <a:chExt cx="4715471" cy="1987576"/>
          </a:xfrm>
        </p:grpSpPr>
        <p:grpSp>
          <p:nvGrpSpPr>
            <p:cNvPr id="889" name="Graphic 11">
              <a:extLst>
                <a:ext uri="{FF2B5EF4-FFF2-40B4-BE49-F238E27FC236}">
                  <a16:creationId xmlns:a16="http://schemas.microsoft.com/office/drawing/2014/main" id="{FAA0370A-34B8-4388-2F15-314F220C3730}"/>
                </a:ext>
              </a:extLst>
            </p:cNvPr>
            <p:cNvGrpSpPr/>
            <p:nvPr/>
          </p:nvGrpSpPr>
          <p:grpSpPr>
            <a:xfrm>
              <a:off x="5731029" y="4104698"/>
              <a:ext cx="63557" cy="103017"/>
              <a:chOff x="5731029" y="4104698"/>
              <a:chExt cx="63557" cy="103017"/>
            </a:xfrm>
          </p:grpSpPr>
          <p:sp>
            <p:nvSpPr>
              <p:cNvPr id="992" name="Freeform: Shape 991">
                <a:extLst>
                  <a:ext uri="{FF2B5EF4-FFF2-40B4-BE49-F238E27FC236}">
                    <a16:creationId xmlns:a16="http://schemas.microsoft.com/office/drawing/2014/main" id="{D2461C24-D7E4-64C3-CC24-8C0FB532AFDC}"/>
                  </a:ext>
                </a:extLst>
              </p:cNvPr>
              <p:cNvSpPr/>
              <p:nvPr/>
            </p:nvSpPr>
            <p:spPr>
              <a:xfrm>
                <a:off x="5762808" y="4104698"/>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93" name="Freeform: Shape 992">
                <a:extLst>
                  <a:ext uri="{FF2B5EF4-FFF2-40B4-BE49-F238E27FC236}">
                    <a16:creationId xmlns:a16="http://schemas.microsoft.com/office/drawing/2014/main" id="{C53E8EA1-AC85-6153-A03C-8A86283DB6B6}"/>
                  </a:ext>
                </a:extLst>
              </p:cNvPr>
              <p:cNvSpPr/>
              <p:nvPr/>
            </p:nvSpPr>
            <p:spPr>
              <a:xfrm>
                <a:off x="5731029" y="415620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890" name="Graphic 11">
              <a:extLst>
                <a:ext uri="{FF2B5EF4-FFF2-40B4-BE49-F238E27FC236}">
                  <a16:creationId xmlns:a16="http://schemas.microsoft.com/office/drawing/2014/main" id="{78968634-C039-D51E-F802-E1CFD4F35274}"/>
                </a:ext>
              </a:extLst>
            </p:cNvPr>
            <p:cNvGrpSpPr/>
            <p:nvPr/>
          </p:nvGrpSpPr>
          <p:grpSpPr>
            <a:xfrm>
              <a:off x="5224584" y="4104698"/>
              <a:ext cx="63557" cy="103017"/>
              <a:chOff x="5224584" y="4104698"/>
              <a:chExt cx="63557" cy="103017"/>
            </a:xfrm>
          </p:grpSpPr>
          <p:sp>
            <p:nvSpPr>
              <p:cNvPr id="990" name="Freeform: Shape 989">
                <a:extLst>
                  <a:ext uri="{FF2B5EF4-FFF2-40B4-BE49-F238E27FC236}">
                    <a16:creationId xmlns:a16="http://schemas.microsoft.com/office/drawing/2014/main" id="{E98D1337-4CF2-A1E4-A09C-05564BC85DE7}"/>
                  </a:ext>
                </a:extLst>
              </p:cNvPr>
              <p:cNvSpPr/>
              <p:nvPr/>
            </p:nvSpPr>
            <p:spPr>
              <a:xfrm>
                <a:off x="5256363" y="4104698"/>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91" name="Freeform: Shape 990">
                <a:extLst>
                  <a:ext uri="{FF2B5EF4-FFF2-40B4-BE49-F238E27FC236}">
                    <a16:creationId xmlns:a16="http://schemas.microsoft.com/office/drawing/2014/main" id="{84F3595A-F988-DD4C-324F-604FD9D9B4DF}"/>
                  </a:ext>
                </a:extLst>
              </p:cNvPr>
              <p:cNvSpPr/>
              <p:nvPr/>
            </p:nvSpPr>
            <p:spPr>
              <a:xfrm>
                <a:off x="5224584" y="415620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891" name="Graphic 11">
              <a:extLst>
                <a:ext uri="{FF2B5EF4-FFF2-40B4-BE49-F238E27FC236}">
                  <a16:creationId xmlns:a16="http://schemas.microsoft.com/office/drawing/2014/main" id="{71D4D9A2-EC6E-19D9-FBE5-E91E61DBB1E3}"/>
                </a:ext>
              </a:extLst>
            </p:cNvPr>
            <p:cNvGrpSpPr/>
            <p:nvPr/>
          </p:nvGrpSpPr>
          <p:grpSpPr>
            <a:xfrm>
              <a:off x="4906963" y="3901662"/>
              <a:ext cx="63557" cy="103017"/>
              <a:chOff x="4906963" y="3901662"/>
              <a:chExt cx="63557" cy="103017"/>
            </a:xfrm>
          </p:grpSpPr>
          <p:sp>
            <p:nvSpPr>
              <p:cNvPr id="988" name="Freeform: Shape 987">
                <a:extLst>
                  <a:ext uri="{FF2B5EF4-FFF2-40B4-BE49-F238E27FC236}">
                    <a16:creationId xmlns:a16="http://schemas.microsoft.com/office/drawing/2014/main" id="{DB2A96B7-5ACB-6290-9E59-303C67C1DB81}"/>
                  </a:ext>
                </a:extLst>
              </p:cNvPr>
              <p:cNvSpPr/>
              <p:nvPr/>
            </p:nvSpPr>
            <p:spPr>
              <a:xfrm>
                <a:off x="4938742" y="390166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89" name="Freeform: Shape 988">
                <a:extLst>
                  <a:ext uri="{FF2B5EF4-FFF2-40B4-BE49-F238E27FC236}">
                    <a16:creationId xmlns:a16="http://schemas.microsoft.com/office/drawing/2014/main" id="{D6E62F34-D84A-5EEC-915A-5506350FED59}"/>
                  </a:ext>
                </a:extLst>
              </p:cNvPr>
              <p:cNvSpPr/>
              <p:nvPr/>
            </p:nvSpPr>
            <p:spPr>
              <a:xfrm>
                <a:off x="4906963" y="3953170"/>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892" name="Graphic 11">
              <a:extLst>
                <a:ext uri="{FF2B5EF4-FFF2-40B4-BE49-F238E27FC236}">
                  <a16:creationId xmlns:a16="http://schemas.microsoft.com/office/drawing/2014/main" id="{D92F6008-FD06-7489-657B-B75A789F2C2E}"/>
                </a:ext>
              </a:extLst>
            </p:cNvPr>
            <p:cNvGrpSpPr/>
            <p:nvPr/>
          </p:nvGrpSpPr>
          <p:grpSpPr>
            <a:xfrm>
              <a:off x="4191096" y="3784473"/>
              <a:ext cx="63557" cy="103017"/>
              <a:chOff x="4191096" y="3784473"/>
              <a:chExt cx="63557" cy="103017"/>
            </a:xfrm>
          </p:grpSpPr>
          <p:sp>
            <p:nvSpPr>
              <p:cNvPr id="986" name="Freeform: Shape 985">
                <a:extLst>
                  <a:ext uri="{FF2B5EF4-FFF2-40B4-BE49-F238E27FC236}">
                    <a16:creationId xmlns:a16="http://schemas.microsoft.com/office/drawing/2014/main" id="{A33E3867-10FC-7559-85B3-0C667F1F99B1}"/>
                  </a:ext>
                </a:extLst>
              </p:cNvPr>
              <p:cNvSpPr/>
              <p:nvPr/>
            </p:nvSpPr>
            <p:spPr>
              <a:xfrm>
                <a:off x="4222875" y="3784473"/>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87" name="Freeform: Shape 986">
                <a:extLst>
                  <a:ext uri="{FF2B5EF4-FFF2-40B4-BE49-F238E27FC236}">
                    <a16:creationId xmlns:a16="http://schemas.microsoft.com/office/drawing/2014/main" id="{35FD550C-4F6A-54EA-7E13-168A66EE0FDF}"/>
                  </a:ext>
                </a:extLst>
              </p:cNvPr>
              <p:cNvSpPr/>
              <p:nvPr/>
            </p:nvSpPr>
            <p:spPr>
              <a:xfrm>
                <a:off x="4191096" y="383598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893" name="Graphic 11">
              <a:extLst>
                <a:ext uri="{FF2B5EF4-FFF2-40B4-BE49-F238E27FC236}">
                  <a16:creationId xmlns:a16="http://schemas.microsoft.com/office/drawing/2014/main" id="{3CDACF46-7E4F-5B1F-D4C1-0023F1060C17}"/>
                </a:ext>
              </a:extLst>
            </p:cNvPr>
            <p:cNvGrpSpPr/>
            <p:nvPr/>
          </p:nvGrpSpPr>
          <p:grpSpPr>
            <a:xfrm>
              <a:off x="4131069" y="3784473"/>
              <a:ext cx="63557" cy="103017"/>
              <a:chOff x="4131069" y="3784473"/>
              <a:chExt cx="63557" cy="103017"/>
            </a:xfrm>
          </p:grpSpPr>
          <p:sp>
            <p:nvSpPr>
              <p:cNvPr id="984" name="Freeform: Shape 983">
                <a:extLst>
                  <a:ext uri="{FF2B5EF4-FFF2-40B4-BE49-F238E27FC236}">
                    <a16:creationId xmlns:a16="http://schemas.microsoft.com/office/drawing/2014/main" id="{CBEECB5D-A7EC-2B5A-D250-B7294EFDC84C}"/>
                  </a:ext>
                </a:extLst>
              </p:cNvPr>
              <p:cNvSpPr/>
              <p:nvPr/>
            </p:nvSpPr>
            <p:spPr>
              <a:xfrm>
                <a:off x="4162848" y="3784473"/>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85" name="Freeform: Shape 984">
                <a:extLst>
                  <a:ext uri="{FF2B5EF4-FFF2-40B4-BE49-F238E27FC236}">
                    <a16:creationId xmlns:a16="http://schemas.microsoft.com/office/drawing/2014/main" id="{FA5B4BD4-0BE0-878E-AC37-DB963B318C03}"/>
                  </a:ext>
                </a:extLst>
              </p:cNvPr>
              <p:cNvSpPr/>
              <p:nvPr/>
            </p:nvSpPr>
            <p:spPr>
              <a:xfrm>
                <a:off x="4131069" y="383598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894" name="Graphic 11">
              <a:extLst>
                <a:ext uri="{FF2B5EF4-FFF2-40B4-BE49-F238E27FC236}">
                  <a16:creationId xmlns:a16="http://schemas.microsoft.com/office/drawing/2014/main" id="{4024A388-A70D-ABE9-4671-D9CF79CEDF13}"/>
                </a:ext>
              </a:extLst>
            </p:cNvPr>
            <p:cNvGrpSpPr/>
            <p:nvPr/>
          </p:nvGrpSpPr>
          <p:grpSpPr>
            <a:xfrm>
              <a:off x="4019843" y="3784473"/>
              <a:ext cx="63557" cy="103017"/>
              <a:chOff x="4019843" y="3784473"/>
              <a:chExt cx="63557" cy="103017"/>
            </a:xfrm>
          </p:grpSpPr>
          <p:sp>
            <p:nvSpPr>
              <p:cNvPr id="982" name="Freeform: Shape 981">
                <a:extLst>
                  <a:ext uri="{FF2B5EF4-FFF2-40B4-BE49-F238E27FC236}">
                    <a16:creationId xmlns:a16="http://schemas.microsoft.com/office/drawing/2014/main" id="{911B7D0B-2DDC-F4EC-C873-C6E2C61755B0}"/>
                  </a:ext>
                </a:extLst>
              </p:cNvPr>
              <p:cNvSpPr/>
              <p:nvPr/>
            </p:nvSpPr>
            <p:spPr>
              <a:xfrm>
                <a:off x="4051622" y="3784473"/>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83" name="Freeform: Shape 982">
                <a:extLst>
                  <a:ext uri="{FF2B5EF4-FFF2-40B4-BE49-F238E27FC236}">
                    <a16:creationId xmlns:a16="http://schemas.microsoft.com/office/drawing/2014/main" id="{C7741CF8-D72C-D898-94C5-5BD97944ADC8}"/>
                  </a:ext>
                </a:extLst>
              </p:cNvPr>
              <p:cNvSpPr/>
              <p:nvPr/>
            </p:nvSpPr>
            <p:spPr>
              <a:xfrm>
                <a:off x="4019843" y="383598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895" name="Graphic 11">
              <a:extLst>
                <a:ext uri="{FF2B5EF4-FFF2-40B4-BE49-F238E27FC236}">
                  <a16:creationId xmlns:a16="http://schemas.microsoft.com/office/drawing/2014/main" id="{28885311-607B-5796-66C4-86F8C8F9B165}"/>
                </a:ext>
              </a:extLst>
            </p:cNvPr>
            <p:cNvGrpSpPr/>
            <p:nvPr/>
          </p:nvGrpSpPr>
          <p:grpSpPr>
            <a:xfrm>
              <a:off x="3935015" y="3702713"/>
              <a:ext cx="63557" cy="103017"/>
              <a:chOff x="3935015" y="3702713"/>
              <a:chExt cx="63557" cy="103017"/>
            </a:xfrm>
          </p:grpSpPr>
          <p:sp>
            <p:nvSpPr>
              <p:cNvPr id="980" name="Freeform: Shape 979">
                <a:extLst>
                  <a:ext uri="{FF2B5EF4-FFF2-40B4-BE49-F238E27FC236}">
                    <a16:creationId xmlns:a16="http://schemas.microsoft.com/office/drawing/2014/main" id="{CF75F597-19E1-AAC7-720A-BA655DBF1A5F}"/>
                  </a:ext>
                </a:extLst>
              </p:cNvPr>
              <p:cNvSpPr/>
              <p:nvPr/>
            </p:nvSpPr>
            <p:spPr>
              <a:xfrm>
                <a:off x="3966794" y="3702713"/>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81" name="Freeform: Shape 980">
                <a:extLst>
                  <a:ext uri="{FF2B5EF4-FFF2-40B4-BE49-F238E27FC236}">
                    <a16:creationId xmlns:a16="http://schemas.microsoft.com/office/drawing/2014/main" id="{465DDC32-F18A-0F47-3083-3834E04B91E3}"/>
                  </a:ext>
                </a:extLst>
              </p:cNvPr>
              <p:cNvSpPr/>
              <p:nvPr/>
            </p:nvSpPr>
            <p:spPr>
              <a:xfrm>
                <a:off x="3935015" y="375422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896" name="Graphic 11">
              <a:extLst>
                <a:ext uri="{FF2B5EF4-FFF2-40B4-BE49-F238E27FC236}">
                  <a16:creationId xmlns:a16="http://schemas.microsoft.com/office/drawing/2014/main" id="{33CCEDD0-0455-AEB5-E14D-9DD9BEBAD4C2}"/>
                </a:ext>
              </a:extLst>
            </p:cNvPr>
            <p:cNvGrpSpPr/>
            <p:nvPr/>
          </p:nvGrpSpPr>
          <p:grpSpPr>
            <a:xfrm>
              <a:off x="4343097" y="3901662"/>
              <a:ext cx="63557" cy="103017"/>
              <a:chOff x="4343097" y="3901662"/>
              <a:chExt cx="63557" cy="103017"/>
            </a:xfrm>
          </p:grpSpPr>
          <p:sp>
            <p:nvSpPr>
              <p:cNvPr id="978" name="Freeform: Shape 977">
                <a:extLst>
                  <a:ext uri="{FF2B5EF4-FFF2-40B4-BE49-F238E27FC236}">
                    <a16:creationId xmlns:a16="http://schemas.microsoft.com/office/drawing/2014/main" id="{771B3405-B6FD-7F7B-61B1-65EB56FDAACB}"/>
                  </a:ext>
                </a:extLst>
              </p:cNvPr>
              <p:cNvSpPr/>
              <p:nvPr/>
            </p:nvSpPr>
            <p:spPr>
              <a:xfrm>
                <a:off x="4374876" y="390166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79" name="Freeform: Shape 978">
                <a:extLst>
                  <a:ext uri="{FF2B5EF4-FFF2-40B4-BE49-F238E27FC236}">
                    <a16:creationId xmlns:a16="http://schemas.microsoft.com/office/drawing/2014/main" id="{9DCE8F23-0714-42E8-FE44-048D9ABD5E1E}"/>
                  </a:ext>
                </a:extLst>
              </p:cNvPr>
              <p:cNvSpPr/>
              <p:nvPr/>
            </p:nvSpPr>
            <p:spPr>
              <a:xfrm>
                <a:off x="4343097" y="3953170"/>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897" name="Graphic 11">
              <a:extLst>
                <a:ext uri="{FF2B5EF4-FFF2-40B4-BE49-F238E27FC236}">
                  <a16:creationId xmlns:a16="http://schemas.microsoft.com/office/drawing/2014/main" id="{BAFC9E3A-7988-0052-3ECA-FEB8676DAA4C}"/>
                </a:ext>
              </a:extLst>
            </p:cNvPr>
            <p:cNvGrpSpPr/>
            <p:nvPr/>
          </p:nvGrpSpPr>
          <p:grpSpPr>
            <a:xfrm>
              <a:off x="3283379" y="3555819"/>
              <a:ext cx="63557" cy="103017"/>
              <a:chOff x="3283379" y="3555819"/>
              <a:chExt cx="63557" cy="103017"/>
            </a:xfrm>
          </p:grpSpPr>
          <p:sp>
            <p:nvSpPr>
              <p:cNvPr id="976" name="Freeform: Shape 975">
                <a:extLst>
                  <a:ext uri="{FF2B5EF4-FFF2-40B4-BE49-F238E27FC236}">
                    <a16:creationId xmlns:a16="http://schemas.microsoft.com/office/drawing/2014/main" id="{EAAD468E-2421-E098-C07C-8F0A94014746}"/>
                  </a:ext>
                </a:extLst>
              </p:cNvPr>
              <p:cNvSpPr/>
              <p:nvPr/>
            </p:nvSpPr>
            <p:spPr>
              <a:xfrm>
                <a:off x="3315158" y="355581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77" name="Freeform: Shape 976">
                <a:extLst>
                  <a:ext uri="{FF2B5EF4-FFF2-40B4-BE49-F238E27FC236}">
                    <a16:creationId xmlns:a16="http://schemas.microsoft.com/office/drawing/2014/main" id="{BF45F4E1-60FB-43F4-C27B-AF1767408BAF}"/>
                  </a:ext>
                </a:extLst>
              </p:cNvPr>
              <p:cNvSpPr/>
              <p:nvPr/>
            </p:nvSpPr>
            <p:spPr>
              <a:xfrm>
                <a:off x="3283379" y="360732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898" name="Graphic 11">
              <a:extLst>
                <a:ext uri="{FF2B5EF4-FFF2-40B4-BE49-F238E27FC236}">
                  <a16:creationId xmlns:a16="http://schemas.microsoft.com/office/drawing/2014/main" id="{DE19DDFE-B207-4A3F-B0BC-AD20C803CDF4}"/>
                </a:ext>
              </a:extLst>
            </p:cNvPr>
            <p:cNvGrpSpPr/>
            <p:nvPr/>
          </p:nvGrpSpPr>
          <p:grpSpPr>
            <a:xfrm>
              <a:off x="3269591" y="3555819"/>
              <a:ext cx="63557" cy="103017"/>
              <a:chOff x="3269591" y="3555819"/>
              <a:chExt cx="63557" cy="103017"/>
            </a:xfrm>
          </p:grpSpPr>
          <p:sp>
            <p:nvSpPr>
              <p:cNvPr id="974" name="Freeform: Shape 973">
                <a:extLst>
                  <a:ext uri="{FF2B5EF4-FFF2-40B4-BE49-F238E27FC236}">
                    <a16:creationId xmlns:a16="http://schemas.microsoft.com/office/drawing/2014/main" id="{339F388E-8AF1-40C7-ADEF-2F0BC17570DB}"/>
                  </a:ext>
                </a:extLst>
              </p:cNvPr>
              <p:cNvSpPr/>
              <p:nvPr/>
            </p:nvSpPr>
            <p:spPr>
              <a:xfrm>
                <a:off x="3301370" y="355581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75" name="Freeform: Shape 974">
                <a:extLst>
                  <a:ext uri="{FF2B5EF4-FFF2-40B4-BE49-F238E27FC236}">
                    <a16:creationId xmlns:a16="http://schemas.microsoft.com/office/drawing/2014/main" id="{87316E36-51C0-7255-6F3F-AEF7FDFA05C4}"/>
                  </a:ext>
                </a:extLst>
              </p:cNvPr>
              <p:cNvSpPr/>
              <p:nvPr/>
            </p:nvSpPr>
            <p:spPr>
              <a:xfrm>
                <a:off x="3269591" y="360732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899" name="Graphic 11">
              <a:extLst>
                <a:ext uri="{FF2B5EF4-FFF2-40B4-BE49-F238E27FC236}">
                  <a16:creationId xmlns:a16="http://schemas.microsoft.com/office/drawing/2014/main" id="{EC9F6537-39FA-8B8C-7699-19F32B6BEDE9}"/>
                </a:ext>
              </a:extLst>
            </p:cNvPr>
            <p:cNvGrpSpPr/>
            <p:nvPr/>
          </p:nvGrpSpPr>
          <p:grpSpPr>
            <a:xfrm>
              <a:off x="3229153" y="3555819"/>
              <a:ext cx="63557" cy="103017"/>
              <a:chOff x="3229153" y="3555819"/>
              <a:chExt cx="63557" cy="103017"/>
            </a:xfrm>
          </p:grpSpPr>
          <p:sp>
            <p:nvSpPr>
              <p:cNvPr id="972" name="Freeform: Shape 971">
                <a:extLst>
                  <a:ext uri="{FF2B5EF4-FFF2-40B4-BE49-F238E27FC236}">
                    <a16:creationId xmlns:a16="http://schemas.microsoft.com/office/drawing/2014/main" id="{09C60378-EADF-7D2A-1D01-24FD7ACC03A0}"/>
                  </a:ext>
                </a:extLst>
              </p:cNvPr>
              <p:cNvSpPr/>
              <p:nvPr/>
            </p:nvSpPr>
            <p:spPr>
              <a:xfrm>
                <a:off x="3260932" y="355581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73" name="Freeform: Shape 972">
                <a:extLst>
                  <a:ext uri="{FF2B5EF4-FFF2-40B4-BE49-F238E27FC236}">
                    <a16:creationId xmlns:a16="http://schemas.microsoft.com/office/drawing/2014/main" id="{F1AB956A-89BC-8EB2-2FDE-8411E1C530F7}"/>
                  </a:ext>
                </a:extLst>
              </p:cNvPr>
              <p:cNvSpPr/>
              <p:nvPr/>
            </p:nvSpPr>
            <p:spPr>
              <a:xfrm>
                <a:off x="3229153" y="360732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00" name="Graphic 11">
              <a:extLst>
                <a:ext uri="{FF2B5EF4-FFF2-40B4-BE49-F238E27FC236}">
                  <a16:creationId xmlns:a16="http://schemas.microsoft.com/office/drawing/2014/main" id="{7243A738-0BAB-6800-F484-4AE2AB3CE071}"/>
                </a:ext>
              </a:extLst>
            </p:cNvPr>
            <p:cNvGrpSpPr/>
            <p:nvPr/>
          </p:nvGrpSpPr>
          <p:grpSpPr>
            <a:xfrm>
              <a:off x="2942554" y="3555819"/>
              <a:ext cx="63557" cy="103017"/>
              <a:chOff x="2942554" y="3555819"/>
              <a:chExt cx="63557" cy="103017"/>
            </a:xfrm>
          </p:grpSpPr>
          <p:sp>
            <p:nvSpPr>
              <p:cNvPr id="970" name="Freeform: Shape 969">
                <a:extLst>
                  <a:ext uri="{FF2B5EF4-FFF2-40B4-BE49-F238E27FC236}">
                    <a16:creationId xmlns:a16="http://schemas.microsoft.com/office/drawing/2014/main" id="{22627FC7-604C-BF41-906F-493F6963B2D6}"/>
                  </a:ext>
                </a:extLst>
              </p:cNvPr>
              <p:cNvSpPr/>
              <p:nvPr/>
            </p:nvSpPr>
            <p:spPr>
              <a:xfrm>
                <a:off x="2974333" y="355581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71" name="Freeform: Shape 970">
                <a:extLst>
                  <a:ext uri="{FF2B5EF4-FFF2-40B4-BE49-F238E27FC236}">
                    <a16:creationId xmlns:a16="http://schemas.microsoft.com/office/drawing/2014/main" id="{599087A9-F977-88F3-A9EE-35431EE3325E}"/>
                  </a:ext>
                </a:extLst>
              </p:cNvPr>
              <p:cNvSpPr/>
              <p:nvPr/>
            </p:nvSpPr>
            <p:spPr>
              <a:xfrm>
                <a:off x="2942554" y="360732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01" name="Graphic 11">
              <a:extLst>
                <a:ext uri="{FF2B5EF4-FFF2-40B4-BE49-F238E27FC236}">
                  <a16:creationId xmlns:a16="http://schemas.microsoft.com/office/drawing/2014/main" id="{13ABF50D-6C25-4B12-113C-D3844859FA27}"/>
                </a:ext>
              </a:extLst>
            </p:cNvPr>
            <p:cNvGrpSpPr/>
            <p:nvPr/>
          </p:nvGrpSpPr>
          <p:grpSpPr>
            <a:xfrm>
              <a:off x="2952811" y="3555819"/>
              <a:ext cx="63557" cy="103017"/>
              <a:chOff x="2952811" y="3555819"/>
              <a:chExt cx="63557" cy="103017"/>
            </a:xfrm>
          </p:grpSpPr>
          <p:sp>
            <p:nvSpPr>
              <p:cNvPr id="968" name="Freeform: Shape 967">
                <a:extLst>
                  <a:ext uri="{FF2B5EF4-FFF2-40B4-BE49-F238E27FC236}">
                    <a16:creationId xmlns:a16="http://schemas.microsoft.com/office/drawing/2014/main" id="{D02BF705-2D93-F8A5-4B15-4FD46E712A43}"/>
                  </a:ext>
                </a:extLst>
              </p:cNvPr>
              <p:cNvSpPr/>
              <p:nvPr/>
            </p:nvSpPr>
            <p:spPr>
              <a:xfrm>
                <a:off x="2984590" y="355581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69" name="Freeform: Shape 968">
                <a:extLst>
                  <a:ext uri="{FF2B5EF4-FFF2-40B4-BE49-F238E27FC236}">
                    <a16:creationId xmlns:a16="http://schemas.microsoft.com/office/drawing/2014/main" id="{70D5FA1C-12AF-C3FC-0C46-1F72973563FA}"/>
                  </a:ext>
                </a:extLst>
              </p:cNvPr>
              <p:cNvSpPr/>
              <p:nvPr/>
            </p:nvSpPr>
            <p:spPr>
              <a:xfrm>
                <a:off x="2952811" y="360732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02" name="Graphic 11">
              <a:extLst>
                <a:ext uri="{FF2B5EF4-FFF2-40B4-BE49-F238E27FC236}">
                  <a16:creationId xmlns:a16="http://schemas.microsoft.com/office/drawing/2014/main" id="{6D8973CA-4DD5-3232-5A2E-A6AF7F76FCA3}"/>
                </a:ext>
              </a:extLst>
            </p:cNvPr>
            <p:cNvGrpSpPr/>
            <p:nvPr/>
          </p:nvGrpSpPr>
          <p:grpSpPr>
            <a:xfrm>
              <a:off x="2955669" y="3555819"/>
              <a:ext cx="63557" cy="103017"/>
              <a:chOff x="2955669" y="3555819"/>
              <a:chExt cx="63557" cy="103017"/>
            </a:xfrm>
          </p:grpSpPr>
          <p:sp>
            <p:nvSpPr>
              <p:cNvPr id="966" name="Freeform: Shape 965">
                <a:extLst>
                  <a:ext uri="{FF2B5EF4-FFF2-40B4-BE49-F238E27FC236}">
                    <a16:creationId xmlns:a16="http://schemas.microsoft.com/office/drawing/2014/main" id="{5618878A-81A5-7B67-5386-BDAEDEBA90C6}"/>
                  </a:ext>
                </a:extLst>
              </p:cNvPr>
              <p:cNvSpPr/>
              <p:nvPr/>
            </p:nvSpPr>
            <p:spPr>
              <a:xfrm>
                <a:off x="2987448" y="355581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67" name="Freeform: Shape 966">
                <a:extLst>
                  <a:ext uri="{FF2B5EF4-FFF2-40B4-BE49-F238E27FC236}">
                    <a16:creationId xmlns:a16="http://schemas.microsoft.com/office/drawing/2014/main" id="{273E3239-D7D0-C0FD-0731-D17BC3FC1550}"/>
                  </a:ext>
                </a:extLst>
              </p:cNvPr>
              <p:cNvSpPr/>
              <p:nvPr/>
            </p:nvSpPr>
            <p:spPr>
              <a:xfrm>
                <a:off x="2955669" y="360732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03" name="Graphic 11">
              <a:extLst>
                <a:ext uri="{FF2B5EF4-FFF2-40B4-BE49-F238E27FC236}">
                  <a16:creationId xmlns:a16="http://schemas.microsoft.com/office/drawing/2014/main" id="{EEF31E99-4E1C-F20C-0720-61F183B2F193}"/>
                </a:ext>
              </a:extLst>
            </p:cNvPr>
            <p:cNvGrpSpPr/>
            <p:nvPr/>
          </p:nvGrpSpPr>
          <p:grpSpPr>
            <a:xfrm>
              <a:off x="2470242" y="3356461"/>
              <a:ext cx="63557" cy="103017"/>
              <a:chOff x="2470242" y="3356461"/>
              <a:chExt cx="63557" cy="103017"/>
            </a:xfrm>
          </p:grpSpPr>
          <p:sp>
            <p:nvSpPr>
              <p:cNvPr id="964" name="Freeform: Shape 963">
                <a:extLst>
                  <a:ext uri="{FF2B5EF4-FFF2-40B4-BE49-F238E27FC236}">
                    <a16:creationId xmlns:a16="http://schemas.microsoft.com/office/drawing/2014/main" id="{04758476-935B-77B4-95D8-64A188A3C944}"/>
                  </a:ext>
                </a:extLst>
              </p:cNvPr>
              <p:cNvSpPr/>
              <p:nvPr/>
            </p:nvSpPr>
            <p:spPr>
              <a:xfrm>
                <a:off x="2502021" y="3356461"/>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65" name="Freeform: Shape 964">
                <a:extLst>
                  <a:ext uri="{FF2B5EF4-FFF2-40B4-BE49-F238E27FC236}">
                    <a16:creationId xmlns:a16="http://schemas.microsoft.com/office/drawing/2014/main" id="{B02DC762-4CFC-7755-24A2-9B5E7342A8AD}"/>
                  </a:ext>
                </a:extLst>
              </p:cNvPr>
              <p:cNvSpPr/>
              <p:nvPr/>
            </p:nvSpPr>
            <p:spPr>
              <a:xfrm>
                <a:off x="2470242" y="3407970"/>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04" name="Graphic 11">
              <a:extLst>
                <a:ext uri="{FF2B5EF4-FFF2-40B4-BE49-F238E27FC236}">
                  <a16:creationId xmlns:a16="http://schemas.microsoft.com/office/drawing/2014/main" id="{D6694B83-F1CA-A6C4-B05E-C167ED9B2EB2}"/>
                </a:ext>
              </a:extLst>
            </p:cNvPr>
            <p:cNvGrpSpPr/>
            <p:nvPr/>
          </p:nvGrpSpPr>
          <p:grpSpPr>
            <a:xfrm>
              <a:off x="2102683" y="3165280"/>
              <a:ext cx="63557" cy="103017"/>
              <a:chOff x="2102683" y="3165280"/>
              <a:chExt cx="63557" cy="103017"/>
            </a:xfrm>
          </p:grpSpPr>
          <p:sp>
            <p:nvSpPr>
              <p:cNvPr id="962" name="Freeform: Shape 961">
                <a:extLst>
                  <a:ext uri="{FF2B5EF4-FFF2-40B4-BE49-F238E27FC236}">
                    <a16:creationId xmlns:a16="http://schemas.microsoft.com/office/drawing/2014/main" id="{D8DBCA8D-18E6-AB07-9009-F6783A627BB5}"/>
                  </a:ext>
                </a:extLst>
              </p:cNvPr>
              <p:cNvSpPr/>
              <p:nvPr/>
            </p:nvSpPr>
            <p:spPr>
              <a:xfrm>
                <a:off x="2134462" y="3165280"/>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63" name="Freeform: Shape 962">
                <a:extLst>
                  <a:ext uri="{FF2B5EF4-FFF2-40B4-BE49-F238E27FC236}">
                    <a16:creationId xmlns:a16="http://schemas.microsoft.com/office/drawing/2014/main" id="{CDA60FF2-47DE-0D54-8F32-427FA8CED6D9}"/>
                  </a:ext>
                </a:extLst>
              </p:cNvPr>
              <p:cNvSpPr/>
              <p:nvPr/>
            </p:nvSpPr>
            <p:spPr>
              <a:xfrm>
                <a:off x="2102683" y="321678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05" name="Graphic 11">
              <a:extLst>
                <a:ext uri="{FF2B5EF4-FFF2-40B4-BE49-F238E27FC236}">
                  <a16:creationId xmlns:a16="http://schemas.microsoft.com/office/drawing/2014/main" id="{2CD7D487-13D8-3C99-0104-213497FDFEFF}"/>
                </a:ext>
              </a:extLst>
            </p:cNvPr>
            <p:cNvGrpSpPr/>
            <p:nvPr/>
          </p:nvGrpSpPr>
          <p:grpSpPr>
            <a:xfrm>
              <a:off x="2058629" y="3074663"/>
              <a:ext cx="63557" cy="103017"/>
              <a:chOff x="2058629" y="3074663"/>
              <a:chExt cx="63557" cy="103017"/>
            </a:xfrm>
          </p:grpSpPr>
          <p:sp>
            <p:nvSpPr>
              <p:cNvPr id="960" name="Freeform: Shape 959">
                <a:extLst>
                  <a:ext uri="{FF2B5EF4-FFF2-40B4-BE49-F238E27FC236}">
                    <a16:creationId xmlns:a16="http://schemas.microsoft.com/office/drawing/2014/main" id="{CB0C219A-013D-8418-7DBB-C29559EFBCEE}"/>
                  </a:ext>
                </a:extLst>
              </p:cNvPr>
              <p:cNvSpPr/>
              <p:nvPr/>
            </p:nvSpPr>
            <p:spPr>
              <a:xfrm>
                <a:off x="2090408" y="3074663"/>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61" name="Freeform: Shape 960">
                <a:extLst>
                  <a:ext uri="{FF2B5EF4-FFF2-40B4-BE49-F238E27FC236}">
                    <a16:creationId xmlns:a16="http://schemas.microsoft.com/office/drawing/2014/main" id="{2098B949-0229-F94A-8791-ED55758D1A21}"/>
                  </a:ext>
                </a:extLst>
              </p:cNvPr>
              <p:cNvSpPr/>
              <p:nvPr/>
            </p:nvSpPr>
            <p:spPr>
              <a:xfrm>
                <a:off x="2058629" y="312617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06" name="Graphic 11">
              <a:extLst>
                <a:ext uri="{FF2B5EF4-FFF2-40B4-BE49-F238E27FC236}">
                  <a16:creationId xmlns:a16="http://schemas.microsoft.com/office/drawing/2014/main" id="{A760FA12-C7DA-6247-D92B-5E8CA9731B35}"/>
                </a:ext>
              </a:extLst>
            </p:cNvPr>
            <p:cNvGrpSpPr/>
            <p:nvPr/>
          </p:nvGrpSpPr>
          <p:grpSpPr>
            <a:xfrm>
              <a:off x="2001797" y="3029423"/>
              <a:ext cx="63557" cy="103017"/>
              <a:chOff x="2001797" y="3029423"/>
              <a:chExt cx="63557" cy="103017"/>
            </a:xfrm>
          </p:grpSpPr>
          <p:sp>
            <p:nvSpPr>
              <p:cNvPr id="958" name="Freeform: Shape 957">
                <a:extLst>
                  <a:ext uri="{FF2B5EF4-FFF2-40B4-BE49-F238E27FC236}">
                    <a16:creationId xmlns:a16="http://schemas.microsoft.com/office/drawing/2014/main" id="{86923942-14F1-5D69-FA6B-0C8A214FB764}"/>
                  </a:ext>
                </a:extLst>
              </p:cNvPr>
              <p:cNvSpPr/>
              <p:nvPr/>
            </p:nvSpPr>
            <p:spPr>
              <a:xfrm>
                <a:off x="2033576" y="3029423"/>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59" name="Freeform: Shape 958">
                <a:extLst>
                  <a:ext uri="{FF2B5EF4-FFF2-40B4-BE49-F238E27FC236}">
                    <a16:creationId xmlns:a16="http://schemas.microsoft.com/office/drawing/2014/main" id="{D3915846-129F-722A-8C52-B99BAFA78AF3}"/>
                  </a:ext>
                </a:extLst>
              </p:cNvPr>
              <p:cNvSpPr/>
              <p:nvPr/>
            </p:nvSpPr>
            <p:spPr>
              <a:xfrm>
                <a:off x="2001797" y="3080931"/>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07" name="Graphic 11">
              <a:extLst>
                <a:ext uri="{FF2B5EF4-FFF2-40B4-BE49-F238E27FC236}">
                  <a16:creationId xmlns:a16="http://schemas.microsoft.com/office/drawing/2014/main" id="{A6074D42-C5A6-203B-EDBE-065358C3BD64}"/>
                </a:ext>
              </a:extLst>
            </p:cNvPr>
            <p:cNvGrpSpPr/>
            <p:nvPr/>
          </p:nvGrpSpPr>
          <p:grpSpPr>
            <a:xfrm>
              <a:off x="1903434" y="2987180"/>
              <a:ext cx="63557" cy="103017"/>
              <a:chOff x="1903434" y="2987180"/>
              <a:chExt cx="63557" cy="103017"/>
            </a:xfrm>
          </p:grpSpPr>
          <p:sp>
            <p:nvSpPr>
              <p:cNvPr id="956" name="Freeform: Shape 955">
                <a:extLst>
                  <a:ext uri="{FF2B5EF4-FFF2-40B4-BE49-F238E27FC236}">
                    <a16:creationId xmlns:a16="http://schemas.microsoft.com/office/drawing/2014/main" id="{4B23515D-C1F6-2475-37BF-E8EDB3445460}"/>
                  </a:ext>
                </a:extLst>
              </p:cNvPr>
              <p:cNvSpPr/>
              <p:nvPr/>
            </p:nvSpPr>
            <p:spPr>
              <a:xfrm>
                <a:off x="1935213" y="2987180"/>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57" name="Freeform: Shape 956">
                <a:extLst>
                  <a:ext uri="{FF2B5EF4-FFF2-40B4-BE49-F238E27FC236}">
                    <a16:creationId xmlns:a16="http://schemas.microsoft.com/office/drawing/2014/main" id="{05ECD7C0-C274-AE25-A66C-DF009605EB61}"/>
                  </a:ext>
                </a:extLst>
              </p:cNvPr>
              <p:cNvSpPr/>
              <p:nvPr/>
            </p:nvSpPr>
            <p:spPr>
              <a:xfrm>
                <a:off x="1903434" y="303868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08" name="Graphic 11">
              <a:extLst>
                <a:ext uri="{FF2B5EF4-FFF2-40B4-BE49-F238E27FC236}">
                  <a16:creationId xmlns:a16="http://schemas.microsoft.com/office/drawing/2014/main" id="{E76ECA81-B787-374E-73B1-AC7D6B32BA8A}"/>
                </a:ext>
              </a:extLst>
            </p:cNvPr>
            <p:cNvGrpSpPr/>
            <p:nvPr/>
          </p:nvGrpSpPr>
          <p:grpSpPr>
            <a:xfrm>
              <a:off x="1843071" y="2901196"/>
              <a:ext cx="63557" cy="103017"/>
              <a:chOff x="1843071" y="2901196"/>
              <a:chExt cx="63557" cy="103017"/>
            </a:xfrm>
          </p:grpSpPr>
          <p:sp>
            <p:nvSpPr>
              <p:cNvPr id="954" name="Freeform: Shape 953">
                <a:extLst>
                  <a:ext uri="{FF2B5EF4-FFF2-40B4-BE49-F238E27FC236}">
                    <a16:creationId xmlns:a16="http://schemas.microsoft.com/office/drawing/2014/main" id="{5524C647-45A7-4328-686E-87409FC201A0}"/>
                  </a:ext>
                </a:extLst>
              </p:cNvPr>
              <p:cNvSpPr/>
              <p:nvPr/>
            </p:nvSpPr>
            <p:spPr>
              <a:xfrm>
                <a:off x="1874850" y="2901196"/>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55" name="Freeform: Shape 954">
                <a:extLst>
                  <a:ext uri="{FF2B5EF4-FFF2-40B4-BE49-F238E27FC236}">
                    <a16:creationId xmlns:a16="http://schemas.microsoft.com/office/drawing/2014/main" id="{C06E6683-16D3-ACDE-F360-B2E115496AC5}"/>
                  </a:ext>
                </a:extLst>
              </p:cNvPr>
              <p:cNvSpPr/>
              <p:nvPr/>
            </p:nvSpPr>
            <p:spPr>
              <a:xfrm>
                <a:off x="1843071" y="2952705"/>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09" name="Graphic 11">
              <a:extLst>
                <a:ext uri="{FF2B5EF4-FFF2-40B4-BE49-F238E27FC236}">
                  <a16:creationId xmlns:a16="http://schemas.microsoft.com/office/drawing/2014/main" id="{A457ED97-4F7F-636D-CB7A-975B0BA067F9}"/>
                </a:ext>
              </a:extLst>
            </p:cNvPr>
            <p:cNvGrpSpPr/>
            <p:nvPr/>
          </p:nvGrpSpPr>
          <p:grpSpPr>
            <a:xfrm>
              <a:off x="1825079" y="2901196"/>
              <a:ext cx="63557" cy="103017"/>
              <a:chOff x="1825079" y="2901196"/>
              <a:chExt cx="63557" cy="103017"/>
            </a:xfrm>
          </p:grpSpPr>
          <p:sp>
            <p:nvSpPr>
              <p:cNvPr id="952" name="Freeform: Shape 951">
                <a:extLst>
                  <a:ext uri="{FF2B5EF4-FFF2-40B4-BE49-F238E27FC236}">
                    <a16:creationId xmlns:a16="http://schemas.microsoft.com/office/drawing/2014/main" id="{DD418564-65FF-1115-A692-5218C9CA5FCC}"/>
                  </a:ext>
                </a:extLst>
              </p:cNvPr>
              <p:cNvSpPr/>
              <p:nvPr/>
            </p:nvSpPr>
            <p:spPr>
              <a:xfrm>
                <a:off x="1856858" y="2901196"/>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53" name="Freeform: Shape 952">
                <a:extLst>
                  <a:ext uri="{FF2B5EF4-FFF2-40B4-BE49-F238E27FC236}">
                    <a16:creationId xmlns:a16="http://schemas.microsoft.com/office/drawing/2014/main" id="{BB085BA4-CB59-C6B8-5525-9E614F4075CB}"/>
                  </a:ext>
                </a:extLst>
              </p:cNvPr>
              <p:cNvSpPr/>
              <p:nvPr/>
            </p:nvSpPr>
            <p:spPr>
              <a:xfrm>
                <a:off x="1825079" y="2952705"/>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10" name="Graphic 11">
              <a:extLst>
                <a:ext uri="{FF2B5EF4-FFF2-40B4-BE49-F238E27FC236}">
                  <a16:creationId xmlns:a16="http://schemas.microsoft.com/office/drawing/2014/main" id="{2BCDFAB2-83B8-A7F2-AA9B-13BDDC9AD145}"/>
                </a:ext>
              </a:extLst>
            </p:cNvPr>
            <p:cNvGrpSpPr/>
            <p:nvPr/>
          </p:nvGrpSpPr>
          <p:grpSpPr>
            <a:xfrm>
              <a:off x="1757570" y="2861679"/>
              <a:ext cx="63557" cy="103017"/>
              <a:chOff x="1757570" y="2861679"/>
              <a:chExt cx="63557" cy="103017"/>
            </a:xfrm>
          </p:grpSpPr>
          <p:sp>
            <p:nvSpPr>
              <p:cNvPr id="950" name="Freeform: Shape 949">
                <a:extLst>
                  <a:ext uri="{FF2B5EF4-FFF2-40B4-BE49-F238E27FC236}">
                    <a16:creationId xmlns:a16="http://schemas.microsoft.com/office/drawing/2014/main" id="{38849963-E215-288D-271C-3B28F5827A96}"/>
                  </a:ext>
                </a:extLst>
              </p:cNvPr>
              <p:cNvSpPr/>
              <p:nvPr/>
            </p:nvSpPr>
            <p:spPr>
              <a:xfrm>
                <a:off x="1789349" y="286167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51" name="Freeform: Shape 950">
                <a:extLst>
                  <a:ext uri="{FF2B5EF4-FFF2-40B4-BE49-F238E27FC236}">
                    <a16:creationId xmlns:a16="http://schemas.microsoft.com/office/drawing/2014/main" id="{0BD75E05-A7C0-3F5F-F36A-F27F3271DC44}"/>
                  </a:ext>
                </a:extLst>
              </p:cNvPr>
              <p:cNvSpPr/>
              <p:nvPr/>
            </p:nvSpPr>
            <p:spPr>
              <a:xfrm>
                <a:off x="1757570" y="2913188"/>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11" name="Graphic 11">
              <a:extLst>
                <a:ext uri="{FF2B5EF4-FFF2-40B4-BE49-F238E27FC236}">
                  <a16:creationId xmlns:a16="http://schemas.microsoft.com/office/drawing/2014/main" id="{159C13E5-6237-588D-E436-7CEE87BCF44D}"/>
                </a:ext>
              </a:extLst>
            </p:cNvPr>
            <p:cNvGrpSpPr/>
            <p:nvPr/>
          </p:nvGrpSpPr>
          <p:grpSpPr>
            <a:xfrm>
              <a:off x="1743783" y="2861679"/>
              <a:ext cx="63557" cy="103017"/>
              <a:chOff x="1743783" y="2861679"/>
              <a:chExt cx="63557" cy="103017"/>
            </a:xfrm>
          </p:grpSpPr>
          <p:sp>
            <p:nvSpPr>
              <p:cNvPr id="948" name="Freeform: Shape 947">
                <a:extLst>
                  <a:ext uri="{FF2B5EF4-FFF2-40B4-BE49-F238E27FC236}">
                    <a16:creationId xmlns:a16="http://schemas.microsoft.com/office/drawing/2014/main" id="{76152C4D-C252-8035-86DE-FDF4FDDFEC3F}"/>
                  </a:ext>
                </a:extLst>
              </p:cNvPr>
              <p:cNvSpPr/>
              <p:nvPr/>
            </p:nvSpPr>
            <p:spPr>
              <a:xfrm>
                <a:off x="1775562" y="286167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49" name="Freeform: Shape 948">
                <a:extLst>
                  <a:ext uri="{FF2B5EF4-FFF2-40B4-BE49-F238E27FC236}">
                    <a16:creationId xmlns:a16="http://schemas.microsoft.com/office/drawing/2014/main" id="{E2B33A98-55BC-5B34-26EC-22F35FA3BDB7}"/>
                  </a:ext>
                </a:extLst>
              </p:cNvPr>
              <p:cNvSpPr/>
              <p:nvPr/>
            </p:nvSpPr>
            <p:spPr>
              <a:xfrm>
                <a:off x="1743783" y="2913188"/>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12" name="Graphic 11">
              <a:extLst>
                <a:ext uri="{FF2B5EF4-FFF2-40B4-BE49-F238E27FC236}">
                  <a16:creationId xmlns:a16="http://schemas.microsoft.com/office/drawing/2014/main" id="{1D362A60-8DF3-EDDF-9939-9D4C87763D6B}"/>
                </a:ext>
              </a:extLst>
            </p:cNvPr>
            <p:cNvGrpSpPr/>
            <p:nvPr/>
          </p:nvGrpSpPr>
          <p:grpSpPr>
            <a:xfrm>
              <a:off x="1705866" y="2861679"/>
              <a:ext cx="63557" cy="103017"/>
              <a:chOff x="1705866" y="2861679"/>
              <a:chExt cx="63557" cy="103017"/>
            </a:xfrm>
          </p:grpSpPr>
          <p:sp>
            <p:nvSpPr>
              <p:cNvPr id="946" name="Freeform: Shape 945">
                <a:extLst>
                  <a:ext uri="{FF2B5EF4-FFF2-40B4-BE49-F238E27FC236}">
                    <a16:creationId xmlns:a16="http://schemas.microsoft.com/office/drawing/2014/main" id="{615D40AC-16F7-5B5E-1995-2F560A077F89}"/>
                  </a:ext>
                </a:extLst>
              </p:cNvPr>
              <p:cNvSpPr/>
              <p:nvPr/>
            </p:nvSpPr>
            <p:spPr>
              <a:xfrm>
                <a:off x="1737645" y="286167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47" name="Freeform: Shape 946">
                <a:extLst>
                  <a:ext uri="{FF2B5EF4-FFF2-40B4-BE49-F238E27FC236}">
                    <a16:creationId xmlns:a16="http://schemas.microsoft.com/office/drawing/2014/main" id="{3DC4215B-8FCB-6FF4-D73A-20E31162A4BD}"/>
                  </a:ext>
                </a:extLst>
              </p:cNvPr>
              <p:cNvSpPr/>
              <p:nvPr/>
            </p:nvSpPr>
            <p:spPr>
              <a:xfrm>
                <a:off x="1705866" y="2913188"/>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13" name="Graphic 11">
              <a:extLst>
                <a:ext uri="{FF2B5EF4-FFF2-40B4-BE49-F238E27FC236}">
                  <a16:creationId xmlns:a16="http://schemas.microsoft.com/office/drawing/2014/main" id="{9EAC662D-E99C-5E81-6226-A762FE9B6925}"/>
                </a:ext>
              </a:extLst>
            </p:cNvPr>
            <p:cNvGrpSpPr/>
            <p:nvPr/>
          </p:nvGrpSpPr>
          <p:grpSpPr>
            <a:xfrm>
              <a:off x="1654751" y="2861679"/>
              <a:ext cx="63557" cy="103017"/>
              <a:chOff x="1654751" y="2861679"/>
              <a:chExt cx="63557" cy="103017"/>
            </a:xfrm>
          </p:grpSpPr>
          <p:sp>
            <p:nvSpPr>
              <p:cNvPr id="944" name="Freeform: Shape 943">
                <a:extLst>
                  <a:ext uri="{FF2B5EF4-FFF2-40B4-BE49-F238E27FC236}">
                    <a16:creationId xmlns:a16="http://schemas.microsoft.com/office/drawing/2014/main" id="{2B8B7145-D5F8-A507-12D5-B52EBCD55E45}"/>
                  </a:ext>
                </a:extLst>
              </p:cNvPr>
              <p:cNvSpPr/>
              <p:nvPr/>
            </p:nvSpPr>
            <p:spPr>
              <a:xfrm>
                <a:off x="1686530" y="286167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45" name="Freeform: Shape 944">
                <a:extLst>
                  <a:ext uri="{FF2B5EF4-FFF2-40B4-BE49-F238E27FC236}">
                    <a16:creationId xmlns:a16="http://schemas.microsoft.com/office/drawing/2014/main" id="{614E8824-76E9-96FA-198F-408769094B69}"/>
                  </a:ext>
                </a:extLst>
              </p:cNvPr>
              <p:cNvSpPr/>
              <p:nvPr/>
            </p:nvSpPr>
            <p:spPr>
              <a:xfrm>
                <a:off x="1654751" y="2913188"/>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14" name="Graphic 11">
              <a:extLst>
                <a:ext uri="{FF2B5EF4-FFF2-40B4-BE49-F238E27FC236}">
                  <a16:creationId xmlns:a16="http://schemas.microsoft.com/office/drawing/2014/main" id="{79C72F26-6C1F-8A02-C975-1A9EBAA087B3}"/>
                </a:ext>
              </a:extLst>
            </p:cNvPr>
            <p:cNvGrpSpPr/>
            <p:nvPr/>
          </p:nvGrpSpPr>
          <p:grpSpPr>
            <a:xfrm>
              <a:off x="1644831" y="2861679"/>
              <a:ext cx="63557" cy="103017"/>
              <a:chOff x="1644831" y="2861679"/>
              <a:chExt cx="63557" cy="103017"/>
            </a:xfrm>
          </p:grpSpPr>
          <p:sp>
            <p:nvSpPr>
              <p:cNvPr id="942" name="Freeform: Shape 941">
                <a:extLst>
                  <a:ext uri="{FF2B5EF4-FFF2-40B4-BE49-F238E27FC236}">
                    <a16:creationId xmlns:a16="http://schemas.microsoft.com/office/drawing/2014/main" id="{7304500E-ED74-89A6-EA14-E00F33507DD2}"/>
                  </a:ext>
                </a:extLst>
              </p:cNvPr>
              <p:cNvSpPr/>
              <p:nvPr/>
            </p:nvSpPr>
            <p:spPr>
              <a:xfrm>
                <a:off x="1676610" y="286167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43" name="Freeform: Shape 942">
                <a:extLst>
                  <a:ext uri="{FF2B5EF4-FFF2-40B4-BE49-F238E27FC236}">
                    <a16:creationId xmlns:a16="http://schemas.microsoft.com/office/drawing/2014/main" id="{7DBB47C1-0F35-F094-71F5-054867BB5818}"/>
                  </a:ext>
                </a:extLst>
              </p:cNvPr>
              <p:cNvSpPr/>
              <p:nvPr/>
            </p:nvSpPr>
            <p:spPr>
              <a:xfrm>
                <a:off x="1644831" y="2913188"/>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15" name="Graphic 11">
              <a:extLst>
                <a:ext uri="{FF2B5EF4-FFF2-40B4-BE49-F238E27FC236}">
                  <a16:creationId xmlns:a16="http://schemas.microsoft.com/office/drawing/2014/main" id="{5D03D1C4-F743-7EEA-901C-051BE2D0C19C}"/>
                </a:ext>
              </a:extLst>
            </p:cNvPr>
            <p:cNvGrpSpPr/>
            <p:nvPr/>
          </p:nvGrpSpPr>
          <p:grpSpPr>
            <a:xfrm>
              <a:off x="1596322" y="2825160"/>
              <a:ext cx="63557" cy="103017"/>
              <a:chOff x="1596322" y="2825160"/>
              <a:chExt cx="63557" cy="103017"/>
            </a:xfrm>
          </p:grpSpPr>
          <p:sp>
            <p:nvSpPr>
              <p:cNvPr id="940" name="Freeform: Shape 939">
                <a:extLst>
                  <a:ext uri="{FF2B5EF4-FFF2-40B4-BE49-F238E27FC236}">
                    <a16:creationId xmlns:a16="http://schemas.microsoft.com/office/drawing/2014/main" id="{053C432D-3E3F-E336-6307-B0816D20CB55}"/>
                  </a:ext>
                </a:extLst>
              </p:cNvPr>
              <p:cNvSpPr/>
              <p:nvPr/>
            </p:nvSpPr>
            <p:spPr>
              <a:xfrm>
                <a:off x="1628101" y="2825160"/>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41" name="Freeform: Shape 940">
                <a:extLst>
                  <a:ext uri="{FF2B5EF4-FFF2-40B4-BE49-F238E27FC236}">
                    <a16:creationId xmlns:a16="http://schemas.microsoft.com/office/drawing/2014/main" id="{90045911-0641-A157-DB15-395B50BDE272}"/>
                  </a:ext>
                </a:extLst>
              </p:cNvPr>
              <p:cNvSpPr/>
              <p:nvPr/>
            </p:nvSpPr>
            <p:spPr>
              <a:xfrm>
                <a:off x="1596322" y="2876668"/>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16" name="Graphic 11">
              <a:extLst>
                <a:ext uri="{FF2B5EF4-FFF2-40B4-BE49-F238E27FC236}">
                  <a16:creationId xmlns:a16="http://schemas.microsoft.com/office/drawing/2014/main" id="{600BF80F-A0CC-21F2-E0BA-87F1647F2A26}"/>
                </a:ext>
              </a:extLst>
            </p:cNvPr>
            <p:cNvGrpSpPr/>
            <p:nvPr/>
          </p:nvGrpSpPr>
          <p:grpSpPr>
            <a:xfrm>
              <a:off x="1436923" y="2580426"/>
              <a:ext cx="63557" cy="103017"/>
              <a:chOff x="1436923" y="2580426"/>
              <a:chExt cx="63557" cy="103017"/>
            </a:xfrm>
          </p:grpSpPr>
          <p:sp>
            <p:nvSpPr>
              <p:cNvPr id="938" name="Freeform: Shape 937">
                <a:extLst>
                  <a:ext uri="{FF2B5EF4-FFF2-40B4-BE49-F238E27FC236}">
                    <a16:creationId xmlns:a16="http://schemas.microsoft.com/office/drawing/2014/main" id="{4D971B4F-FAA0-946F-A06B-A458D52DB476}"/>
                  </a:ext>
                </a:extLst>
              </p:cNvPr>
              <p:cNvSpPr/>
              <p:nvPr/>
            </p:nvSpPr>
            <p:spPr>
              <a:xfrm>
                <a:off x="1468702" y="2580426"/>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39" name="Freeform: Shape 938">
                <a:extLst>
                  <a:ext uri="{FF2B5EF4-FFF2-40B4-BE49-F238E27FC236}">
                    <a16:creationId xmlns:a16="http://schemas.microsoft.com/office/drawing/2014/main" id="{87F61340-2F40-1163-32FB-FFB347985946}"/>
                  </a:ext>
                </a:extLst>
              </p:cNvPr>
              <p:cNvSpPr/>
              <p:nvPr/>
            </p:nvSpPr>
            <p:spPr>
              <a:xfrm>
                <a:off x="1436923" y="2631935"/>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17" name="Graphic 11">
              <a:extLst>
                <a:ext uri="{FF2B5EF4-FFF2-40B4-BE49-F238E27FC236}">
                  <a16:creationId xmlns:a16="http://schemas.microsoft.com/office/drawing/2014/main" id="{93D3FDDA-D971-FEFF-4E6B-1593A49F087F}"/>
                </a:ext>
              </a:extLst>
            </p:cNvPr>
            <p:cNvGrpSpPr/>
            <p:nvPr/>
          </p:nvGrpSpPr>
          <p:grpSpPr>
            <a:xfrm>
              <a:off x="1289798" y="2444024"/>
              <a:ext cx="63557" cy="103017"/>
              <a:chOff x="1289798" y="2444024"/>
              <a:chExt cx="63557" cy="103017"/>
            </a:xfrm>
          </p:grpSpPr>
          <p:sp>
            <p:nvSpPr>
              <p:cNvPr id="936" name="Freeform: Shape 935">
                <a:extLst>
                  <a:ext uri="{FF2B5EF4-FFF2-40B4-BE49-F238E27FC236}">
                    <a16:creationId xmlns:a16="http://schemas.microsoft.com/office/drawing/2014/main" id="{524D7A56-3ACC-2439-98C5-FEDE12A0C341}"/>
                  </a:ext>
                </a:extLst>
              </p:cNvPr>
              <p:cNvSpPr/>
              <p:nvPr/>
            </p:nvSpPr>
            <p:spPr>
              <a:xfrm>
                <a:off x="1321577" y="2444024"/>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37" name="Freeform: Shape 936">
                <a:extLst>
                  <a:ext uri="{FF2B5EF4-FFF2-40B4-BE49-F238E27FC236}">
                    <a16:creationId xmlns:a16="http://schemas.microsoft.com/office/drawing/2014/main" id="{2BBFAA86-CC18-5189-171F-D0FDD772F24D}"/>
                  </a:ext>
                </a:extLst>
              </p:cNvPr>
              <p:cNvSpPr/>
              <p:nvPr/>
            </p:nvSpPr>
            <p:spPr>
              <a:xfrm>
                <a:off x="1289798" y="249553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18" name="Graphic 11">
              <a:extLst>
                <a:ext uri="{FF2B5EF4-FFF2-40B4-BE49-F238E27FC236}">
                  <a16:creationId xmlns:a16="http://schemas.microsoft.com/office/drawing/2014/main" id="{03E1E3A5-E845-333D-25A5-3038C712ADD5}"/>
                </a:ext>
              </a:extLst>
            </p:cNvPr>
            <p:cNvGrpSpPr/>
            <p:nvPr/>
          </p:nvGrpSpPr>
          <p:grpSpPr>
            <a:xfrm>
              <a:off x="1267015" y="2444024"/>
              <a:ext cx="63557" cy="103017"/>
              <a:chOff x="1267015" y="2444024"/>
              <a:chExt cx="63557" cy="103017"/>
            </a:xfrm>
          </p:grpSpPr>
          <p:sp>
            <p:nvSpPr>
              <p:cNvPr id="934" name="Freeform: Shape 933">
                <a:extLst>
                  <a:ext uri="{FF2B5EF4-FFF2-40B4-BE49-F238E27FC236}">
                    <a16:creationId xmlns:a16="http://schemas.microsoft.com/office/drawing/2014/main" id="{4E3478A0-CF2B-3B00-4293-B1673B232FD6}"/>
                  </a:ext>
                </a:extLst>
              </p:cNvPr>
              <p:cNvSpPr/>
              <p:nvPr/>
            </p:nvSpPr>
            <p:spPr>
              <a:xfrm>
                <a:off x="1298794" y="2444024"/>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35" name="Freeform: Shape 934">
                <a:extLst>
                  <a:ext uri="{FF2B5EF4-FFF2-40B4-BE49-F238E27FC236}">
                    <a16:creationId xmlns:a16="http://schemas.microsoft.com/office/drawing/2014/main" id="{1B00DD2D-5326-2273-4D99-4EE1E32247F5}"/>
                  </a:ext>
                </a:extLst>
              </p:cNvPr>
              <p:cNvSpPr/>
              <p:nvPr/>
            </p:nvSpPr>
            <p:spPr>
              <a:xfrm>
                <a:off x="1267015" y="249553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19" name="Graphic 11">
              <a:extLst>
                <a:ext uri="{FF2B5EF4-FFF2-40B4-BE49-F238E27FC236}">
                  <a16:creationId xmlns:a16="http://schemas.microsoft.com/office/drawing/2014/main" id="{FFB2E7FD-BDCD-5D81-6C62-B0EFAA9E9AE6}"/>
                </a:ext>
              </a:extLst>
            </p:cNvPr>
            <p:cNvGrpSpPr/>
            <p:nvPr/>
          </p:nvGrpSpPr>
          <p:grpSpPr>
            <a:xfrm>
              <a:off x="1237085" y="2411729"/>
              <a:ext cx="63557" cy="103017"/>
              <a:chOff x="1237085" y="2411729"/>
              <a:chExt cx="63557" cy="103017"/>
            </a:xfrm>
          </p:grpSpPr>
          <p:sp>
            <p:nvSpPr>
              <p:cNvPr id="932" name="Freeform: Shape 931">
                <a:extLst>
                  <a:ext uri="{FF2B5EF4-FFF2-40B4-BE49-F238E27FC236}">
                    <a16:creationId xmlns:a16="http://schemas.microsoft.com/office/drawing/2014/main" id="{D2DB92EE-162B-28C0-00B6-95371C28A1C6}"/>
                  </a:ext>
                </a:extLst>
              </p:cNvPr>
              <p:cNvSpPr/>
              <p:nvPr/>
            </p:nvSpPr>
            <p:spPr>
              <a:xfrm>
                <a:off x="1268864" y="241172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33" name="Freeform: Shape 932">
                <a:extLst>
                  <a:ext uri="{FF2B5EF4-FFF2-40B4-BE49-F238E27FC236}">
                    <a16:creationId xmlns:a16="http://schemas.microsoft.com/office/drawing/2014/main" id="{C4EBABBA-A80A-D34E-6B24-BD279370EB51}"/>
                  </a:ext>
                </a:extLst>
              </p:cNvPr>
              <p:cNvSpPr/>
              <p:nvPr/>
            </p:nvSpPr>
            <p:spPr>
              <a:xfrm>
                <a:off x="1237085" y="246323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20" name="Graphic 11">
              <a:extLst>
                <a:ext uri="{FF2B5EF4-FFF2-40B4-BE49-F238E27FC236}">
                  <a16:creationId xmlns:a16="http://schemas.microsoft.com/office/drawing/2014/main" id="{002AE345-8348-3A19-EC04-74793F6B7731}"/>
                </a:ext>
              </a:extLst>
            </p:cNvPr>
            <p:cNvGrpSpPr/>
            <p:nvPr/>
          </p:nvGrpSpPr>
          <p:grpSpPr>
            <a:xfrm>
              <a:off x="1225231" y="2411729"/>
              <a:ext cx="63557" cy="103017"/>
              <a:chOff x="1225231" y="2411729"/>
              <a:chExt cx="63557" cy="103017"/>
            </a:xfrm>
          </p:grpSpPr>
          <p:sp>
            <p:nvSpPr>
              <p:cNvPr id="930" name="Freeform: Shape 929">
                <a:extLst>
                  <a:ext uri="{FF2B5EF4-FFF2-40B4-BE49-F238E27FC236}">
                    <a16:creationId xmlns:a16="http://schemas.microsoft.com/office/drawing/2014/main" id="{2FC6E8FA-B60D-FE65-8B3F-814CD4E975A9}"/>
                  </a:ext>
                </a:extLst>
              </p:cNvPr>
              <p:cNvSpPr/>
              <p:nvPr/>
            </p:nvSpPr>
            <p:spPr>
              <a:xfrm>
                <a:off x="1257010" y="241172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31" name="Freeform: Shape 930">
                <a:extLst>
                  <a:ext uri="{FF2B5EF4-FFF2-40B4-BE49-F238E27FC236}">
                    <a16:creationId xmlns:a16="http://schemas.microsoft.com/office/drawing/2014/main" id="{71685134-169C-15D8-2EBB-5500A8273BFF}"/>
                  </a:ext>
                </a:extLst>
              </p:cNvPr>
              <p:cNvSpPr/>
              <p:nvPr/>
            </p:nvSpPr>
            <p:spPr>
              <a:xfrm>
                <a:off x="1225231" y="246323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21" name="Graphic 11">
              <a:extLst>
                <a:ext uri="{FF2B5EF4-FFF2-40B4-BE49-F238E27FC236}">
                  <a16:creationId xmlns:a16="http://schemas.microsoft.com/office/drawing/2014/main" id="{0663E2E8-29F9-32F2-D1FB-49C6643C0D68}"/>
                </a:ext>
              </a:extLst>
            </p:cNvPr>
            <p:cNvGrpSpPr/>
            <p:nvPr/>
          </p:nvGrpSpPr>
          <p:grpSpPr>
            <a:xfrm>
              <a:off x="1155200" y="2345640"/>
              <a:ext cx="63557" cy="103017"/>
              <a:chOff x="1155200" y="2345640"/>
              <a:chExt cx="63557" cy="103017"/>
            </a:xfrm>
          </p:grpSpPr>
          <p:sp>
            <p:nvSpPr>
              <p:cNvPr id="928" name="Freeform: Shape 927">
                <a:extLst>
                  <a:ext uri="{FF2B5EF4-FFF2-40B4-BE49-F238E27FC236}">
                    <a16:creationId xmlns:a16="http://schemas.microsoft.com/office/drawing/2014/main" id="{B8EDE259-012B-A64E-98B8-A319DF9B79F5}"/>
                  </a:ext>
                </a:extLst>
              </p:cNvPr>
              <p:cNvSpPr/>
              <p:nvPr/>
            </p:nvSpPr>
            <p:spPr>
              <a:xfrm>
                <a:off x="1186979" y="2345640"/>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29" name="Freeform: Shape 928">
                <a:extLst>
                  <a:ext uri="{FF2B5EF4-FFF2-40B4-BE49-F238E27FC236}">
                    <a16:creationId xmlns:a16="http://schemas.microsoft.com/office/drawing/2014/main" id="{3CBC3785-0917-A43C-DF0F-97A23E78BE26}"/>
                  </a:ext>
                </a:extLst>
              </p:cNvPr>
              <p:cNvSpPr/>
              <p:nvPr/>
            </p:nvSpPr>
            <p:spPr>
              <a:xfrm>
                <a:off x="1155200" y="2397148"/>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22" name="Graphic 11">
              <a:extLst>
                <a:ext uri="{FF2B5EF4-FFF2-40B4-BE49-F238E27FC236}">
                  <a16:creationId xmlns:a16="http://schemas.microsoft.com/office/drawing/2014/main" id="{48151124-BC92-3ECD-EFC8-7291BC7D935B}"/>
                </a:ext>
              </a:extLst>
            </p:cNvPr>
            <p:cNvGrpSpPr/>
            <p:nvPr/>
          </p:nvGrpSpPr>
          <p:grpSpPr>
            <a:xfrm>
              <a:off x="1125018" y="2345640"/>
              <a:ext cx="63557" cy="103017"/>
              <a:chOff x="1125018" y="2345640"/>
              <a:chExt cx="63557" cy="103017"/>
            </a:xfrm>
          </p:grpSpPr>
          <p:sp>
            <p:nvSpPr>
              <p:cNvPr id="926" name="Freeform: Shape 925">
                <a:extLst>
                  <a:ext uri="{FF2B5EF4-FFF2-40B4-BE49-F238E27FC236}">
                    <a16:creationId xmlns:a16="http://schemas.microsoft.com/office/drawing/2014/main" id="{A6634118-F8AC-7EE9-8F9C-81EC9BC8529E}"/>
                  </a:ext>
                </a:extLst>
              </p:cNvPr>
              <p:cNvSpPr/>
              <p:nvPr/>
            </p:nvSpPr>
            <p:spPr>
              <a:xfrm>
                <a:off x="1156797" y="2345640"/>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27" name="Freeform: Shape 926">
                <a:extLst>
                  <a:ext uri="{FF2B5EF4-FFF2-40B4-BE49-F238E27FC236}">
                    <a16:creationId xmlns:a16="http://schemas.microsoft.com/office/drawing/2014/main" id="{F2578628-2519-247C-34CF-737973ECB7FE}"/>
                  </a:ext>
                </a:extLst>
              </p:cNvPr>
              <p:cNvSpPr/>
              <p:nvPr/>
            </p:nvSpPr>
            <p:spPr>
              <a:xfrm>
                <a:off x="1125018" y="2397148"/>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nvGrpSpPr>
            <p:cNvPr id="923" name="Graphic 11">
              <a:extLst>
                <a:ext uri="{FF2B5EF4-FFF2-40B4-BE49-F238E27FC236}">
                  <a16:creationId xmlns:a16="http://schemas.microsoft.com/office/drawing/2014/main" id="{3A6DA1F8-297B-CD8E-EFBC-4BD25F1375AA}"/>
                </a:ext>
              </a:extLst>
            </p:cNvPr>
            <p:cNvGrpSpPr/>
            <p:nvPr/>
          </p:nvGrpSpPr>
          <p:grpSpPr>
            <a:xfrm>
              <a:off x="1079115" y="2220139"/>
              <a:ext cx="63557" cy="103017"/>
              <a:chOff x="1079115" y="2220139"/>
              <a:chExt cx="63557" cy="103017"/>
            </a:xfrm>
          </p:grpSpPr>
          <p:sp>
            <p:nvSpPr>
              <p:cNvPr id="924" name="Freeform: Shape 923">
                <a:extLst>
                  <a:ext uri="{FF2B5EF4-FFF2-40B4-BE49-F238E27FC236}">
                    <a16:creationId xmlns:a16="http://schemas.microsoft.com/office/drawing/2014/main" id="{A173DB57-4F19-7C6B-FAA8-4BE8B86F999F}"/>
                  </a:ext>
                </a:extLst>
              </p:cNvPr>
              <p:cNvSpPr/>
              <p:nvPr/>
            </p:nvSpPr>
            <p:spPr>
              <a:xfrm>
                <a:off x="1110894" y="222013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A59E9F"/>
                </a:solidFill>
                <a:prstDash val="solid"/>
                <a:miter/>
              </a:ln>
            </p:spPr>
            <p:txBody>
              <a:bodyPr rtlCol="0" anchor="ctr"/>
              <a:lstStyle/>
              <a:p>
                <a:endParaRPr lang="en-US" dirty="0"/>
              </a:p>
            </p:txBody>
          </p:sp>
          <p:sp>
            <p:nvSpPr>
              <p:cNvPr id="925" name="Freeform: Shape 924">
                <a:extLst>
                  <a:ext uri="{FF2B5EF4-FFF2-40B4-BE49-F238E27FC236}">
                    <a16:creationId xmlns:a16="http://schemas.microsoft.com/office/drawing/2014/main" id="{31DE024A-EF49-2925-0253-D709A198B94A}"/>
                  </a:ext>
                </a:extLst>
              </p:cNvPr>
              <p:cNvSpPr/>
              <p:nvPr/>
            </p:nvSpPr>
            <p:spPr>
              <a:xfrm>
                <a:off x="1079115" y="227164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A59E9F"/>
                </a:solidFill>
                <a:prstDash val="solid"/>
                <a:miter/>
              </a:ln>
            </p:spPr>
            <p:txBody>
              <a:bodyPr rtlCol="0" anchor="ctr"/>
              <a:lstStyle/>
              <a:p>
                <a:endParaRPr lang="en-US" dirty="0"/>
              </a:p>
            </p:txBody>
          </p:sp>
        </p:grpSp>
      </p:grpSp>
      <p:grpSp>
        <p:nvGrpSpPr>
          <p:cNvPr id="994" name="Graphic 11">
            <a:extLst>
              <a:ext uri="{FF2B5EF4-FFF2-40B4-BE49-F238E27FC236}">
                <a16:creationId xmlns:a16="http://schemas.microsoft.com/office/drawing/2014/main" id="{836406AB-1D13-2639-B3D9-48D85233DA61}"/>
              </a:ext>
            </a:extLst>
          </p:cNvPr>
          <p:cNvGrpSpPr/>
          <p:nvPr/>
        </p:nvGrpSpPr>
        <p:grpSpPr>
          <a:xfrm>
            <a:off x="1085760" y="1822238"/>
            <a:ext cx="4271743" cy="1497836"/>
            <a:chOff x="1096434" y="2227224"/>
            <a:chExt cx="4271743" cy="1497836"/>
          </a:xfrm>
        </p:grpSpPr>
        <p:grpSp>
          <p:nvGrpSpPr>
            <p:cNvPr id="995" name="Graphic 11">
              <a:extLst>
                <a:ext uri="{FF2B5EF4-FFF2-40B4-BE49-F238E27FC236}">
                  <a16:creationId xmlns:a16="http://schemas.microsoft.com/office/drawing/2014/main" id="{3567E0A9-26B4-27ED-0F4B-F46C1B7ABB5F}"/>
                </a:ext>
              </a:extLst>
            </p:cNvPr>
            <p:cNvGrpSpPr/>
            <p:nvPr/>
          </p:nvGrpSpPr>
          <p:grpSpPr>
            <a:xfrm>
              <a:off x="3620337" y="3398022"/>
              <a:ext cx="63557" cy="103017"/>
              <a:chOff x="3620337" y="3398022"/>
              <a:chExt cx="63557" cy="103017"/>
            </a:xfrm>
          </p:grpSpPr>
          <p:sp>
            <p:nvSpPr>
              <p:cNvPr id="1149" name="Freeform: Shape 1148">
                <a:extLst>
                  <a:ext uri="{FF2B5EF4-FFF2-40B4-BE49-F238E27FC236}">
                    <a16:creationId xmlns:a16="http://schemas.microsoft.com/office/drawing/2014/main" id="{55F4502E-3448-02F6-86BD-9995B53B8BEB}"/>
                  </a:ext>
                </a:extLst>
              </p:cNvPr>
              <p:cNvSpPr/>
              <p:nvPr/>
            </p:nvSpPr>
            <p:spPr>
              <a:xfrm>
                <a:off x="3652116" y="339802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50" name="Freeform: Shape 1149">
                <a:extLst>
                  <a:ext uri="{FF2B5EF4-FFF2-40B4-BE49-F238E27FC236}">
                    <a16:creationId xmlns:a16="http://schemas.microsoft.com/office/drawing/2014/main" id="{D226764C-6427-91B3-B710-EA293D734287}"/>
                  </a:ext>
                </a:extLst>
              </p:cNvPr>
              <p:cNvSpPr/>
              <p:nvPr/>
            </p:nvSpPr>
            <p:spPr>
              <a:xfrm>
                <a:off x="3620337" y="3449531"/>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996" name="Graphic 11">
              <a:extLst>
                <a:ext uri="{FF2B5EF4-FFF2-40B4-BE49-F238E27FC236}">
                  <a16:creationId xmlns:a16="http://schemas.microsoft.com/office/drawing/2014/main" id="{A3AADC1C-0FA3-F1BE-479C-E275E6FFF8B7}"/>
                </a:ext>
              </a:extLst>
            </p:cNvPr>
            <p:cNvGrpSpPr/>
            <p:nvPr/>
          </p:nvGrpSpPr>
          <p:grpSpPr>
            <a:xfrm>
              <a:off x="3670443" y="3398022"/>
              <a:ext cx="63557" cy="103017"/>
              <a:chOff x="3670443" y="3398022"/>
              <a:chExt cx="63557" cy="103017"/>
            </a:xfrm>
          </p:grpSpPr>
          <p:sp>
            <p:nvSpPr>
              <p:cNvPr id="1147" name="Freeform: Shape 1146">
                <a:extLst>
                  <a:ext uri="{FF2B5EF4-FFF2-40B4-BE49-F238E27FC236}">
                    <a16:creationId xmlns:a16="http://schemas.microsoft.com/office/drawing/2014/main" id="{9C6E1DC1-D2C7-52F9-A9A5-22AD89259A68}"/>
                  </a:ext>
                </a:extLst>
              </p:cNvPr>
              <p:cNvSpPr/>
              <p:nvPr/>
            </p:nvSpPr>
            <p:spPr>
              <a:xfrm>
                <a:off x="3702222" y="339802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48" name="Freeform: Shape 1147">
                <a:extLst>
                  <a:ext uri="{FF2B5EF4-FFF2-40B4-BE49-F238E27FC236}">
                    <a16:creationId xmlns:a16="http://schemas.microsoft.com/office/drawing/2014/main" id="{6B51E4DD-4211-DEFB-7604-E20876873D99}"/>
                  </a:ext>
                </a:extLst>
              </p:cNvPr>
              <p:cNvSpPr/>
              <p:nvPr/>
            </p:nvSpPr>
            <p:spPr>
              <a:xfrm>
                <a:off x="3670443" y="3449531"/>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997" name="Graphic 11">
              <a:extLst>
                <a:ext uri="{FF2B5EF4-FFF2-40B4-BE49-F238E27FC236}">
                  <a16:creationId xmlns:a16="http://schemas.microsoft.com/office/drawing/2014/main" id="{1B291DF7-DD65-36E1-CCC5-F0F0BBBC47B5}"/>
                </a:ext>
              </a:extLst>
            </p:cNvPr>
            <p:cNvGrpSpPr/>
            <p:nvPr/>
          </p:nvGrpSpPr>
          <p:grpSpPr>
            <a:xfrm>
              <a:off x="3716766" y="3398022"/>
              <a:ext cx="63557" cy="103017"/>
              <a:chOff x="3716766" y="3398022"/>
              <a:chExt cx="63557" cy="103017"/>
            </a:xfrm>
          </p:grpSpPr>
          <p:sp>
            <p:nvSpPr>
              <p:cNvPr id="1145" name="Freeform: Shape 1144">
                <a:extLst>
                  <a:ext uri="{FF2B5EF4-FFF2-40B4-BE49-F238E27FC236}">
                    <a16:creationId xmlns:a16="http://schemas.microsoft.com/office/drawing/2014/main" id="{F3955AD1-DA9E-5C8F-A621-053926D3D7B1}"/>
                  </a:ext>
                </a:extLst>
              </p:cNvPr>
              <p:cNvSpPr/>
              <p:nvPr/>
            </p:nvSpPr>
            <p:spPr>
              <a:xfrm>
                <a:off x="3748545" y="339802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46" name="Freeform: Shape 1145">
                <a:extLst>
                  <a:ext uri="{FF2B5EF4-FFF2-40B4-BE49-F238E27FC236}">
                    <a16:creationId xmlns:a16="http://schemas.microsoft.com/office/drawing/2014/main" id="{5CA494A0-1D48-F5F2-2FB7-E67672335204}"/>
                  </a:ext>
                </a:extLst>
              </p:cNvPr>
              <p:cNvSpPr/>
              <p:nvPr/>
            </p:nvSpPr>
            <p:spPr>
              <a:xfrm>
                <a:off x="3716766" y="3449531"/>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998" name="Graphic 11">
              <a:extLst>
                <a:ext uri="{FF2B5EF4-FFF2-40B4-BE49-F238E27FC236}">
                  <a16:creationId xmlns:a16="http://schemas.microsoft.com/office/drawing/2014/main" id="{F1ACA1FA-F73C-44AA-E17E-525AF1701261}"/>
                </a:ext>
              </a:extLst>
            </p:cNvPr>
            <p:cNvGrpSpPr/>
            <p:nvPr/>
          </p:nvGrpSpPr>
          <p:grpSpPr>
            <a:xfrm>
              <a:off x="3610080" y="3398022"/>
              <a:ext cx="63557" cy="103017"/>
              <a:chOff x="3610080" y="3398022"/>
              <a:chExt cx="63557" cy="103017"/>
            </a:xfrm>
          </p:grpSpPr>
          <p:sp>
            <p:nvSpPr>
              <p:cNvPr id="1143" name="Freeform: Shape 1142">
                <a:extLst>
                  <a:ext uri="{FF2B5EF4-FFF2-40B4-BE49-F238E27FC236}">
                    <a16:creationId xmlns:a16="http://schemas.microsoft.com/office/drawing/2014/main" id="{61EA0BD2-7488-E400-A163-EC55D2617699}"/>
                  </a:ext>
                </a:extLst>
              </p:cNvPr>
              <p:cNvSpPr/>
              <p:nvPr/>
            </p:nvSpPr>
            <p:spPr>
              <a:xfrm>
                <a:off x="3641859" y="339802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44" name="Freeform: Shape 1143">
                <a:extLst>
                  <a:ext uri="{FF2B5EF4-FFF2-40B4-BE49-F238E27FC236}">
                    <a16:creationId xmlns:a16="http://schemas.microsoft.com/office/drawing/2014/main" id="{99559964-8D11-0DDF-8902-520D4899A79B}"/>
                  </a:ext>
                </a:extLst>
              </p:cNvPr>
              <p:cNvSpPr/>
              <p:nvPr/>
            </p:nvSpPr>
            <p:spPr>
              <a:xfrm>
                <a:off x="3610080" y="3449531"/>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999" name="Graphic 11">
              <a:extLst>
                <a:ext uri="{FF2B5EF4-FFF2-40B4-BE49-F238E27FC236}">
                  <a16:creationId xmlns:a16="http://schemas.microsoft.com/office/drawing/2014/main" id="{5419C760-A2DC-837A-063A-48D6A60603A1}"/>
                </a:ext>
              </a:extLst>
            </p:cNvPr>
            <p:cNvGrpSpPr/>
            <p:nvPr/>
          </p:nvGrpSpPr>
          <p:grpSpPr>
            <a:xfrm>
              <a:off x="3527186" y="3398022"/>
              <a:ext cx="63557" cy="103017"/>
              <a:chOff x="3527186" y="3398022"/>
              <a:chExt cx="63557" cy="103017"/>
            </a:xfrm>
          </p:grpSpPr>
          <p:sp>
            <p:nvSpPr>
              <p:cNvPr id="1141" name="Freeform: Shape 1140">
                <a:extLst>
                  <a:ext uri="{FF2B5EF4-FFF2-40B4-BE49-F238E27FC236}">
                    <a16:creationId xmlns:a16="http://schemas.microsoft.com/office/drawing/2014/main" id="{4ED997AC-80B4-808E-02A6-4B685D2936EA}"/>
                  </a:ext>
                </a:extLst>
              </p:cNvPr>
              <p:cNvSpPr/>
              <p:nvPr/>
            </p:nvSpPr>
            <p:spPr>
              <a:xfrm>
                <a:off x="3558965" y="339802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42" name="Freeform: Shape 1141">
                <a:extLst>
                  <a:ext uri="{FF2B5EF4-FFF2-40B4-BE49-F238E27FC236}">
                    <a16:creationId xmlns:a16="http://schemas.microsoft.com/office/drawing/2014/main" id="{4176DAEB-79B4-2C26-5DB4-71AC89770BAC}"/>
                  </a:ext>
                </a:extLst>
              </p:cNvPr>
              <p:cNvSpPr/>
              <p:nvPr/>
            </p:nvSpPr>
            <p:spPr>
              <a:xfrm>
                <a:off x="3527186" y="3449531"/>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00" name="Graphic 11">
              <a:extLst>
                <a:ext uri="{FF2B5EF4-FFF2-40B4-BE49-F238E27FC236}">
                  <a16:creationId xmlns:a16="http://schemas.microsoft.com/office/drawing/2014/main" id="{8711658B-B6FE-2921-AB42-C54F9484242F}"/>
                </a:ext>
              </a:extLst>
            </p:cNvPr>
            <p:cNvGrpSpPr/>
            <p:nvPr/>
          </p:nvGrpSpPr>
          <p:grpSpPr>
            <a:xfrm>
              <a:off x="3367787" y="3398022"/>
              <a:ext cx="63557" cy="103017"/>
              <a:chOff x="3367787" y="3398022"/>
              <a:chExt cx="63557" cy="103017"/>
            </a:xfrm>
          </p:grpSpPr>
          <p:sp>
            <p:nvSpPr>
              <p:cNvPr id="1139" name="Freeform: Shape 1138">
                <a:extLst>
                  <a:ext uri="{FF2B5EF4-FFF2-40B4-BE49-F238E27FC236}">
                    <a16:creationId xmlns:a16="http://schemas.microsoft.com/office/drawing/2014/main" id="{7D401121-869B-0907-2984-7879ECBD9BBB}"/>
                  </a:ext>
                </a:extLst>
              </p:cNvPr>
              <p:cNvSpPr/>
              <p:nvPr/>
            </p:nvSpPr>
            <p:spPr>
              <a:xfrm>
                <a:off x="3399566" y="339802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40" name="Freeform: Shape 1139">
                <a:extLst>
                  <a:ext uri="{FF2B5EF4-FFF2-40B4-BE49-F238E27FC236}">
                    <a16:creationId xmlns:a16="http://schemas.microsoft.com/office/drawing/2014/main" id="{D9C867B9-68A2-92A8-5A50-103C693BFFE9}"/>
                  </a:ext>
                </a:extLst>
              </p:cNvPr>
              <p:cNvSpPr/>
              <p:nvPr/>
            </p:nvSpPr>
            <p:spPr>
              <a:xfrm>
                <a:off x="3367787" y="3449531"/>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01" name="Graphic 11">
              <a:extLst>
                <a:ext uri="{FF2B5EF4-FFF2-40B4-BE49-F238E27FC236}">
                  <a16:creationId xmlns:a16="http://schemas.microsoft.com/office/drawing/2014/main" id="{A0B02043-D791-BF0F-1CDF-AB32E793AF57}"/>
                </a:ext>
              </a:extLst>
            </p:cNvPr>
            <p:cNvGrpSpPr/>
            <p:nvPr/>
          </p:nvGrpSpPr>
          <p:grpSpPr>
            <a:xfrm>
              <a:off x="3261437" y="3345969"/>
              <a:ext cx="63557" cy="103017"/>
              <a:chOff x="3261437" y="3345969"/>
              <a:chExt cx="63557" cy="103017"/>
            </a:xfrm>
          </p:grpSpPr>
          <p:sp>
            <p:nvSpPr>
              <p:cNvPr id="1137" name="Freeform: Shape 1136">
                <a:extLst>
                  <a:ext uri="{FF2B5EF4-FFF2-40B4-BE49-F238E27FC236}">
                    <a16:creationId xmlns:a16="http://schemas.microsoft.com/office/drawing/2014/main" id="{0885FC8C-54C6-B34F-0348-C54CD393EF3B}"/>
                  </a:ext>
                </a:extLst>
              </p:cNvPr>
              <p:cNvSpPr/>
              <p:nvPr/>
            </p:nvSpPr>
            <p:spPr>
              <a:xfrm>
                <a:off x="3293215" y="334596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38" name="Freeform: Shape 1137">
                <a:extLst>
                  <a:ext uri="{FF2B5EF4-FFF2-40B4-BE49-F238E27FC236}">
                    <a16:creationId xmlns:a16="http://schemas.microsoft.com/office/drawing/2014/main" id="{34826223-C001-158E-E6F6-9B0B2073760E}"/>
                  </a:ext>
                </a:extLst>
              </p:cNvPr>
              <p:cNvSpPr/>
              <p:nvPr/>
            </p:nvSpPr>
            <p:spPr>
              <a:xfrm>
                <a:off x="3261437" y="339747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02" name="Graphic 11">
              <a:extLst>
                <a:ext uri="{FF2B5EF4-FFF2-40B4-BE49-F238E27FC236}">
                  <a16:creationId xmlns:a16="http://schemas.microsoft.com/office/drawing/2014/main" id="{78A65C92-0D3A-C9E4-EE80-A646AC45C3B3}"/>
                </a:ext>
              </a:extLst>
            </p:cNvPr>
            <p:cNvGrpSpPr/>
            <p:nvPr/>
          </p:nvGrpSpPr>
          <p:grpSpPr>
            <a:xfrm>
              <a:off x="3245043" y="3345969"/>
              <a:ext cx="63557" cy="103017"/>
              <a:chOff x="3245043" y="3345969"/>
              <a:chExt cx="63557" cy="103017"/>
            </a:xfrm>
          </p:grpSpPr>
          <p:sp>
            <p:nvSpPr>
              <p:cNvPr id="1135" name="Freeform: Shape 1134">
                <a:extLst>
                  <a:ext uri="{FF2B5EF4-FFF2-40B4-BE49-F238E27FC236}">
                    <a16:creationId xmlns:a16="http://schemas.microsoft.com/office/drawing/2014/main" id="{A0F8B31D-AB7F-B111-7391-86CE2FCAD449}"/>
                  </a:ext>
                </a:extLst>
              </p:cNvPr>
              <p:cNvSpPr/>
              <p:nvPr/>
            </p:nvSpPr>
            <p:spPr>
              <a:xfrm>
                <a:off x="3276822" y="334596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36" name="Freeform: Shape 1135">
                <a:extLst>
                  <a:ext uri="{FF2B5EF4-FFF2-40B4-BE49-F238E27FC236}">
                    <a16:creationId xmlns:a16="http://schemas.microsoft.com/office/drawing/2014/main" id="{03105BBF-0D31-4C06-FF91-AE959137A847}"/>
                  </a:ext>
                </a:extLst>
              </p:cNvPr>
              <p:cNvSpPr/>
              <p:nvPr/>
            </p:nvSpPr>
            <p:spPr>
              <a:xfrm>
                <a:off x="3245043" y="339747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03" name="Graphic 11">
              <a:extLst>
                <a:ext uri="{FF2B5EF4-FFF2-40B4-BE49-F238E27FC236}">
                  <a16:creationId xmlns:a16="http://schemas.microsoft.com/office/drawing/2014/main" id="{15A9E717-F6E0-3205-E554-320C0DD13B8C}"/>
                </a:ext>
              </a:extLst>
            </p:cNvPr>
            <p:cNvGrpSpPr/>
            <p:nvPr/>
          </p:nvGrpSpPr>
          <p:grpSpPr>
            <a:xfrm>
              <a:off x="3002833" y="3214881"/>
              <a:ext cx="63557" cy="103017"/>
              <a:chOff x="3002833" y="3214881"/>
              <a:chExt cx="63557" cy="103017"/>
            </a:xfrm>
          </p:grpSpPr>
          <p:sp>
            <p:nvSpPr>
              <p:cNvPr id="1133" name="Freeform: Shape 1132">
                <a:extLst>
                  <a:ext uri="{FF2B5EF4-FFF2-40B4-BE49-F238E27FC236}">
                    <a16:creationId xmlns:a16="http://schemas.microsoft.com/office/drawing/2014/main" id="{C4B40686-FAE1-F213-688C-A1E54AB8B4F2}"/>
                  </a:ext>
                </a:extLst>
              </p:cNvPr>
              <p:cNvSpPr/>
              <p:nvPr/>
            </p:nvSpPr>
            <p:spPr>
              <a:xfrm>
                <a:off x="3034612" y="3214881"/>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34" name="Freeform: Shape 1133">
                <a:extLst>
                  <a:ext uri="{FF2B5EF4-FFF2-40B4-BE49-F238E27FC236}">
                    <a16:creationId xmlns:a16="http://schemas.microsoft.com/office/drawing/2014/main" id="{F4D38A4A-8794-C898-E570-42D61BA2DEDE}"/>
                  </a:ext>
                </a:extLst>
              </p:cNvPr>
              <p:cNvSpPr/>
              <p:nvPr/>
            </p:nvSpPr>
            <p:spPr>
              <a:xfrm>
                <a:off x="3002833" y="326638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04" name="Graphic 11">
              <a:extLst>
                <a:ext uri="{FF2B5EF4-FFF2-40B4-BE49-F238E27FC236}">
                  <a16:creationId xmlns:a16="http://schemas.microsoft.com/office/drawing/2014/main" id="{2BD00CCA-28CD-B587-A2B5-7664BB51FB81}"/>
                </a:ext>
              </a:extLst>
            </p:cNvPr>
            <p:cNvGrpSpPr/>
            <p:nvPr/>
          </p:nvGrpSpPr>
          <p:grpSpPr>
            <a:xfrm>
              <a:off x="3010820" y="3214881"/>
              <a:ext cx="63557" cy="103017"/>
              <a:chOff x="3010820" y="3214881"/>
              <a:chExt cx="63557" cy="103017"/>
            </a:xfrm>
          </p:grpSpPr>
          <p:sp>
            <p:nvSpPr>
              <p:cNvPr id="1131" name="Freeform: Shape 1130">
                <a:extLst>
                  <a:ext uri="{FF2B5EF4-FFF2-40B4-BE49-F238E27FC236}">
                    <a16:creationId xmlns:a16="http://schemas.microsoft.com/office/drawing/2014/main" id="{72678603-45CF-7267-B88F-0066A6A3ADFB}"/>
                  </a:ext>
                </a:extLst>
              </p:cNvPr>
              <p:cNvSpPr/>
              <p:nvPr/>
            </p:nvSpPr>
            <p:spPr>
              <a:xfrm>
                <a:off x="3042599" y="3214881"/>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32" name="Freeform: Shape 1131">
                <a:extLst>
                  <a:ext uri="{FF2B5EF4-FFF2-40B4-BE49-F238E27FC236}">
                    <a16:creationId xmlns:a16="http://schemas.microsoft.com/office/drawing/2014/main" id="{5E2C8680-7225-4E6C-FF19-E9E175EEF14B}"/>
                  </a:ext>
                </a:extLst>
              </p:cNvPr>
              <p:cNvSpPr/>
              <p:nvPr/>
            </p:nvSpPr>
            <p:spPr>
              <a:xfrm>
                <a:off x="3010820" y="326638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05" name="Graphic 11">
              <a:extLst>
                <a:ext uri="{FF2B5EF4-FFF2-40B4-BE49-F238E27FC236}">
                  <a16:creationId xmlns:a16="http://schemas.microsoft.com/office/drawing/2014/main" id="{A24D9B93-66BA-1AE3-0774-20556305F55B}"/>
                </a:ext>
              </a:extLst>
            </p:cNvPr>
            <p:cNvGrpSpPr/>
            <p:nvPr/>
          </p:nvGrpSpPr>
          <p:grpSpPr>
            <a:xfrm>
              <a:off x="2928262" y="3214881"/>
              <a:ext cx="63557" cy="103017"/>
              <a:chOff x="2928262" y="3214881"/>
              <a:chExt cx="63557" cy="103017"/>
            </a:xfrm>
          </p:grpSpPr>
          <p:sp>
            <p:nvSpPr>
              <p:cNvPr id="1129" name="Freeform: Shape 1128">
                <a:extLst>
                  <a:ext uri="{FF2B5EF4-FFF2-40B4-BE49-F238E27FC236}">
                    <a16:creationId xmlns:a16="http://schemas.microsoft.com/office/drawing/2014/main" id="{0512A5CF-5A26-0523-DE38-7E0C73DA5091}"/>
                  </a:ext>
                </a:extLst>
              </p:cNvPr>
              <p:cNvSpPr/>
              <p:nvPr/>
            </p:nvSpPr>
            <p:spPr>
              <a:xfrm>
                <a:off x="2960041" y="3214881"/>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30" name="Freeform: Shape 1129">
                <a:extLst>
                  <a:ext uri="{FF2B5EF4-FFF2-40B4-BE49-F238E27FC236}">
                    <a16:creationId xmlns:a16="http://schemas.microsoft.com/office/drawing/2014/main" id="{D29FE259-22CB-2A84-6D53-0290B66C56AF}"/>
                  </a:ext>
                </a:extLst>
              </p:cNvPr>
              <p:cNvSpPr/>
              <p:nvPr/>
            </p:nvSpPr>
            <p:spPr>
              <a:xfrm>
                <a:off x="2928262" y="326638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06" name="Graphic 11">
              <a:extLst>
                <a:ext uri="{FF2B5EF4-FFF2-40B4-BE49-F238E27FC236}">
                  <a16:creationId xmlns:a16="http://schemas.microsoft.com/office/drawing/2014/main" id="{D47B0BDC-B4BF-E487-757A-37229A15D401}"/>
                </a:ext>
              </a:extLst>
            </p:cNvPr>
            <p:cNvGrpSpPr/>
            <p:nvPr/>
          </p:nvGrpSpPr>
          <p:grpSpPr>
            <a:xfrm>
              <a:off x="2907749" y="3179997"/>
              <a:ext cx="63557" cy="103017"/>
              <a:chOff x="2907749" y="3179997"/>
              <a:chExt cx="63557" cy="103017"/>
            </a:xfrm>
          </p:grpSpPr>
          <p:sp>
            <p:nvSpPr>
              <p:cNvPr id="1127" name="Freeform: Shape 1126">
                <a:extLst>
                  <a:ext uri="{FF2B5EF4-FFF2-40B4-BE49-F238E27FC236}">
                    <a16:creationId xmlns:a16="http://schemas.microsoft.com/office/drawing/2014/main" id="{2113F42D-0918-1E43-4AF0-A59801F0DB05}"/>
                  </a:ext>
                </a:extLst>
              </p:cNvPr>
              <p:cNvSpPr/>
              <p:nvPr/>
            </p:nvSpPr>
            <p:spPr>
              <a:xfrm>
                <a:off x="2939528" y="3179997"/>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28" name="Freeform: Shape 1127">
                <a:extLst>
                  <a:ext uri="{FF2B5EF4-FFF2-40B4-BE49-F238E27FC236}">
                    <a16:creationId xmlns:a16="http://schemas.microsoft.com/office/drawing/2014/main" id="{9E28BF95-720B-C84D-3519-41D514F8F89C}"/>
                  </a:ext>
                </a:extLst>
              </p:cNvPr>
              <p:cNvSpPr/>
              <p:nvPr/>
            </p:nvSpPr>
            <p:spPr>
              <a:xfrm>
                <a:off x="2907749" y="3231505"/>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07" name="Graphic 11">
              <a:extLst>
                <a:ext uri="{FF2B5EF4-FFF2-40B4-BE49-F238E27FC236}">
                  <a16:creationId xmlns:a16="http://schemas.microsoft.com/office/drawing/2014/main" id="{FEB21C1B-94A4-172B-3137-A47F3C9C5E4C}"/>
                </a:ext>
              </a:extLst>
            </p:cNvPr>
            <p:cNvGrpSpPr/>
            <p:nvPr/>
          </p:nvGrpSpPr>
          <p:grpSpPr>
            <a:xfrm>
              <a:off x="2760876" y="3067986"/>
              <a:ext cx="63557" cy="103017"/>
              <a:chOff x="2760876" y="3067986"/>
              <a:chExt cx="63557" cy="103017"/>
            </a:xfrm>
          </p:grpSpPr>
          <p:sp>
            <p:nvSpPr>
              <p:cNvPr id="1125" name="Freeform: Shape 1124">
                <a:extLst>
                  <a:ext uri="{FF2B5EF4-FFF2-40B4-BE49-F238E27FC236}">
                    <a16:creationId xmlns:a16="http://schemas.microsoft.com/office/drawing/2014/main" id="{287E6B88-959E-5531-D8BB-019BADFDD544}"/>
                  </a:ext>
                </a:extLst>
              </p:cNvPr>
              <p:cNvSpPr/>
              <p:nvPr/>
            </p:nvSpPr>
            <p:spPr>
              <a:xfrm>
                <a:off x="2792655" y="3067986"/>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26" name="Freeform: Shape 1125">
                <a:extLst>
                  <a:ext uri="{FF2B5EF4-FFF2-40B4-BE49-F238E27FC236}">
                    <a16:creationId xmlns:a16="http://schemas.microsoft.com/office/drawing/2014/main" id="{1C83297A-198F-FE64-9FFD-76EBF8F5F9F1}"/>
                  </a:ext>
                </a:extLst>
              </p:cNvPr>
              <p:cNvSpPr/>
              <p:nvPr/>
            </p:nvSpPr>
            <p:spPr>
              <a:xfrm>
                <a:off x="2760876" y="3119495"/>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08" name="Graphic 11">
              <a:extLst>
                <a:ext uri="{FF2B5EF4-FFF2-40B4-BE49-F238E27FC236}">
                  <a16:creationId xmlns:a16="http://schemas.microsoft.com/office/drawing/2014/main" id="{CABEADCC-6826-448A-38DF-E597F4E14A73}"/>
                </a:ext>
              </a:extLst>
            </p:cNvPr>
            <p:cNvGrpSpPr/>
            <p:nvPr/>
          </p:nvGrpSpPr>
          <p:grpSpPr>
            <a:xfrm>
              <a:off x="2756673" y="3067986"/>
              <a:ext cx="63557" cy="103017"/>
              <a:chOff x="2756673" y="3067986"/>
              <a:chExt cx="63557" cy="103017"/>
            </a:xfrm>
          </p:grpSpPr>
          <p:sp>
            <p:nvSpPr>
              <p:cNvPr id="1123" name="Freeform: Shape 1122">
                <a:extLst>
                  <a:ext uri="{FF2B5EF4-FFF2-40B4-BE49-F238E27FC236}">
                    <a16:creationId xmlns:a16="http://schemas.microsoft.com/office/drawing/2014/main" id="{E0F02B28-CC35-23AA-1AC8-7793F6049AA7}"/>
                  </a:ext>
                </a:extLst>
              </p:cNvPr>
              <p:cNvSpPr/>
              <p:nvPr/>
            </p:nvSpPr>
            <p:spPr>
              <a:xfrm>
                <a:off x="2788452" y="3067986"/>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24" name="Freeform: Shape 1123">
                <a:extLst>
                  <a:ext uri="{FF2B5EF4-FFF2-40B4-BE49-F238E27FC236}">
                    <a16:creationId xmlns:a16="http://schemas.microsoft.com/office/drawing/2014/main" id="{62DA88E7-E419-0E9D-8471-151C84933C42}"/>
                  </a:ext>
                </a:extLst>
              </p:cNvPr>
              <p:cNvSpPr/>
              <p:nvPr/>
            </p:nvSpPr>
            <p:spPr>
              <a:xfrm>
                <a:off x="2756673" y="3119495"/>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09" name="Graphic 11">
              <a:extLst>
                <a:ext uri="{FF2B5EF4-FFF2-40B4-BE49-F238E27FC236}">
                  <a16:creationId xmlns:a16="http://schemas.microsoft.com/office/drawing/2014/main" id="{FD3A3B0C-F502-6F10-5C9D-CCC1B191D511}"/>
                </a:ext>
              </a:extLst>
            </p:cNvPr>
            <p:cNvGrpSpPr/>
            <p:nvPr/>
          </p:nvGrpSpPr>
          <p:grpSpPr>
            <a:xfrm>
              <a:off x="2692106" y="3032012"/>
              <a:ext cx="63557" cy="103017"/>
              <a:chOff x="2692106" y="3032012"/>
              <a:chExt cx="63557" cy="103017"/>
            </a:xfrm>
          </p:grpSpPr>
          <p:sp>
            <p:nvSpPr>
              <p:cNvPr id="1121" name="Freeform: Shape 1120">
                <a:extLst>
                  <a:ext uri="{FF2B5EF4-FFF2-40B4-BE49-F238E27FC236}">
                    <a16:creationId xmlns:a16="http://schemas.microsoft.com/office/drawing/2014/main" id="{4BFB7345-E3CD-3816-A019-B8B651B3FBE2}"/>
                  </a:ext>
                </a:extLst>
              </p:cNvPr>
              <p:cNvSpPr/>
              <p:nvPr/>
            </p:nvSpPr>
            <p:spPr>
              <a:xfrm>
                <a:off x="2723885" y="303201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22" name="Freeform: Shape 1121">
                <a:extLst>
                  <a:ext uri="{FF2B5EF4-FFF2-40B4-BE49-F238E27FC236}">
                    <a16:creationId xmlns:a16="http://schemas.microsoft.com/office/drawing/2014/main" id="{225AF4CB-3F79-DDD2-911E-FDC72FC42F26}"/>
                  </a:ext>
                </a:extLst>
              </p:cNvPr>
              <p:cNvSpPr/>
              <p:nvPr/>
            </p:nvSpPr>
            <p:spPr>
              <a:xfrm>
                <a:off x="2692106" y="3083520"/>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10" name="Graphic 11">
              <a:extLst>
                <a:ext uri="{FF2B5EF4-FFF2-40B4-BE49-F238E27FC236}">
                  <a16:creationId xmlns:a16="http://schemas.microsoft.com/office/drawing/2014/main" id="{DB5A0DC5-8036-C893-2595-8027D33B2F3A}"/>
                </a:ext>
              </a:extLst>
            </p:cNvPr>
            <p:cNvGrpSpPr/>
            <p:nvPr/>
          </p:nvGrpSpPr>
          <p:grpSpPr>
            <a:xfrm>
              <a:off x="2684119" y="3032012"/>
              <a:ext cx="63557" cy="103017"/>
              <a:chOff x="2684119" y="3032012"/>
              <a:chExt cx="63557" cy="103017"/>
            </a:xfrm>
          </p:grpSpPr>
          <p:sp>
            <p:nvSpPr>
              <p:cNvPr id="1119" name="Freeform: Shape 1118">
                <a:extLst>
                  <a:ext uri="{FF2B5EF4-FFF2-40B4-BE49-F238E27FC236}">
                    <a16:creationId xmlns:a16="http://schemas.microsoft.com/office/drawing/2014/main" id="{949510A5-332E-2195-4E35-D82E3F8E58DE}"/>
                  </a:ext>
                </a:extLst>
              </p:cNvPr>
              <p:cNvSpPr/>
              <p:nvPr/>
            </p:nvSpPr>
            <p:spPr>
              <a:xfrm>
                <a:off x="2715898" y="303201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20" name="Freeform: Shape 1119">
                <a:extLst>
                  <a:ext uri="{FF2B5EF4-FFF2-40B4-BE49-F238E27FC236}">
                    <a16:creationId xmlns:a16="http://schemas.microsoft.com/office/drawing/2014/main" id="{BC754A7A-79B2-629D-8EC6-43408B974B46}"/>
                  </a:ext>
                </a:extLst>
              </p:cNvPr>
              <p:cNvSpPr/>
              <p:nvPr/>
            </p:nvSpPr>
            <p:spPr>
              <a:xfrm>
                <a:off x="2684119" y="3083520"/>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11" name="Graphic 11">
              <a:extLst>
                <a:ext uri="{FF2B5EF4-FFF2-40B4-BE49-F238E27FC236}">
                  <a16:creationId xmlns:a16="http://schemas.microsoft.com/office/drawing/2014/main" id="{D7C5EA39-1993-D711-F78C-24B93F9D0FBD}"/>
                </a:ext>
              </a:extLst>
            </p:cNvPr>
            <p:cNvGrpSpPr/>
            <p:nvPr/>
          </p:nvGrpSpPr>
          <p:grpSpPr>
            <a:xfrm>
              <a:off x="2540778" y="3032012"/>
              <a:ext cx="63557" cy="103017"/>
              <a:chOff x="2540778" y="3032012"/>
              <a:chExt cx="63557" cy="103017"/>
            </a:xfrm>
          </p:grpSpPr>
          <p:sp>
            <p:nvSpPr>
              <p:cNvPr id="1117" name="Freeform: Shape 1116">
                <a:extLst>
                  <a:ext uri="{FF2B5EF4-FFF2-40B4-BE49-F238E27FC236}">
                    <a16:creationId xmlns:a16="http://schemas.microsoft.com/office/drawing/2014/main" id="{1C89606E-0399-29D9-42AB-A5E91FB0371E}"/>
                  </a:ext>
                </a:extLst>
              </p:cNvPr>
              <p:cNvSpPr/>
              <p:nvPr/>
            </p:nvSpPr>
            <p:spPr>
              <a:xfrm>
                <a:off x="2572557" y="303201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18" name="Freeform: Shape 1117">
                <a:extLst>
                  <a:ext uri="{FF2B5EF4-FFF2-40B4-BE49-F238E27FC236}">
                    <a16:creationId xmlns:a16="http://schemas.microsoft.com/office/drawing/2014/main" id="{D2D38E6D-3EA9-60CF-58C3-0B4CB1906ACE}"/>
                  </a:ext>
                </a:extLst>
              </p:cNvPr>
              <p:cNvSpPr/>
              <p:nvPr/>
            </p:nvSpPr>
            <p:spPr>
              <a:xfrm>
                <a:off x="2540778" y="3083520"/>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12" name="Graphic 11">
              <a:extLst>
                <a:ext uri="{FF2B5EF4-FFF2-40B4-BE49-F238E27FC236}">
                  <a16:creationId xmlns:a16="http://schemas.microsoft.com/office/drawing/2014/main" id="{2034D3C9-1C21-5757-4E82-4415DDB671CC}"/>
                </a:ext>
              </a:extLst>
            </p:cNvPr>
            <p:cNvGrpSpPr/>
            <p:nvPr/>
          </p:nvGrpSpPr>
          <p:grpSpPr>
            <a:xfrm>
              <a:off x="2474278" y="2999172"/>
              <a:ext cx="63557" cy="103017"/>
              <a:chOff x="2474278" y="2999172"/>
              <a:chExt cx="63557" cy="103017"/>
            </a:xfrm>
          </p:grpSpPr>
          <p:sp>
            <p:nvSpPr>
              <p:cNvPr id="1115" name="Freeform: Shape 1114">
                <a:extLst>
                  <a:ext uri="{FF2B5EF4-FFF2-40B4-BE49-F238E27FC236}">
                    <a16:creationId xmlns:a16="http://schemas.microsoft.com/office/drawing/2014/main" id="{DDFE46E3-D70B-5797-DDDF-B85229F6A45E}"/>
                  </a:ext>
                </a:extLst>
              </p:cNvPr>
              <p:cNvSpPr/>
              <p:nvPr/>
            </p:nvSpPr>
            <p:spPr>
              <a:xfrm>
                <a:off x="2506056" y="299917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16" name="Freeform: Shape 1115">
                <a:extLst>
                  <a:ext uri="{FF2B5EF4-FFF2-40B4-BE49-F238E27FC236}">
                    <a16:creationId xmlns:a16="http://schemas.microsoft.com/office/drawing/2014/main" id="{49883F46-6972-0D3A-FE47-DE92076FF2BE}"/>
                  </a:ext>
                </a:extLst>
              </p:cNvPr>
              <p:cNvSpPr/>
              <p:nvPr/>
            </p:nvSpPr>
            <p:spPr>
              <a:xfrm>
                <a:off x="2474278" y="3050680"/>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13" name="Graphic 11">
              <a:extLst>
                <a:ext uri="{FF2B5EF4-FFF2-40B4-BE49-F238E27FC236}">
                  <a16:creationId xmlns:a16="http://schemas.microsoft.com/office/drawing/2014/main" id="{8E0EDD66-FD55-48A2-A2AB-7388B9F77D56}"/>
                </a:ext>
              </a:extLst>
            </p:cNvPr>
            <p:cNvGrpSpPr/>
            <p:nvPr/>
          </p:nvGrpSpPr>
          <p:grpSpPr>
            <a:xfrm>
              <a:off x="2465618" y="2999172"/>
              <a:ext cx="63557" cy="103017"/>
              <a:chOff x="2465618" y="2999172"/>
              <a:chExt cx="63557" cy="103017"/>
            </a:xfrm>
          </p:grpSpPr>
          <p:sp>
            <p:nvSpPr>
              <p:cNvPr id="1113" name="Freeform: Shape 1112">
                <a:extLst>
                  <a:ext uri="{FF2B5EF4-FFF2-40B4-BE49-F238E27FC236}">
                    <a16:creationId xmlns:a16="http://schemas.microsoft.com/office/drawing/2014/main" id="{961BAA56-3CFB-0415-86A5-803C42195A23}"/>
                  </a:ext>
                </a:extLst>
              </p:cNvPr>
              <p:cNvSpPr/>
              <p:nvPr/>
            </p:nvSpPr>
            <p:spPr>
              <a:xfrm>
                <a:off x="2497397" y="299917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14" name="Freeform: Shape 1113">
                <a:extLst>
                  <a:ext uri="{FF2B5EF4-FFF2-40B4-BE49-F238E27FC236}">
                    <a16:creationId xmlns:a16="http://schemas.microsoft.com/office/drawing/2014/main" id="{D01622C8-B30A-A2D1-B673-AEC0E169F327}"/>
                  </a:ext>
                </a:extLst>
              </p:cNvPr>
              <p:cNvSpPr/>
              <p:nvPr/>
            </p:nvSpPr>
            <p:spPr>
              <a:xfrm>
                <a:off x="2465618" y="3050680"/>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14" name="Graphic 11">
              <a:extLst>
                <a:ext uri="{FF2B5EF4-FFF2-40B4-BE49-F238E27FC236}">
                  <a16:creationId xmlns:a16="http://schemas.microsoft.com/office/drawing/2014/main" id="{FAB06E00-3444-9AF9-EE2D-8A2EBD60F744}"/>
                </a:ext>
              </a:extLst>
            </p:cNvPr>
            <p:cNvGrpSpPr/>
            <p:nvPr/>
          </p:nvGrpSpPr>
          <p:grpSpPr>
            <a:xfrm>
              <a:off x="2395587" y="2999172"/>
              <a:ext cx="63557" cy="103017"/>
              <a:chOff x="2395587" y="2999172"/>
              <a:chExt cx="63557" cy="103017"/>
            </a:xfrm>
          </p:grpSpPr>
          <p:sp>
            <p:nvSpPr>
              <p:cNvPr id="1111" name="Freeform: Shape 1110">
                <a:extLst>
                  <a:ext uri="{FF2B5EF4-FFF2-40B4-BE49-F238E27FC236}">
                    <a16:creationId xmlns:a16="http://schemas.microsoft.com/office/drawing/2014/main" id="{9E746693-E839-9D9D-7404-75D4AE033A20}"/>
                  </a:ext>
                </a:extLst>
              </p:cNvPr>
              <p:cNvSpPr/>
              <p:nvPr/>
            </p:nvSpPr>
            <p:spPr>
              <a:xfrm>
                <a:off x="2427366" y="299917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12" name="Freeform: Shape 1111">
                <a:extLst>
                  <a:ext uri="{FF2B5EF4-FFF2-40B4-BE49-F238E27FC236}">
                    <a16:creationId xmlns:a16="http://schemas.microsoft.com/office/drawing/2014/main" id="{3A93A259-F0FA-8D4A-F7D2-9B3FC7EFE7A0}"/>
                  </a:ext>
                </a:extLst>
              </p:cNvPr>
              <p:cNvSpPr/>
              <p:nvPr/>
            </p:nvSpPr>
            <p:spPr>
              <a:xfrm>
                <a:off x="2395587" y="3050680"/>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15" name="Graphic 11">
              <a:extLst>
                <a:ext uri="{FF2B5EF4-FFF2-40B4-BE49-F238E27FC236}">
                  <a16:creationId xmlns:a16="http://schemas.microsoft.com/office/drawing/2014/main" id="{CD1B4B86-94FA-6B54-10AB-49357FFB071B}"/>
                </a:ext>
              </a:extLst>
            </p:cNvPr>
            <p:cNvGrpSpPr/>
            <p:nvPr/>
          </p:nvGrpSpPr>
          <p:grpSpPr>
            <a:xfrm>
              <a:off x="2377259" y="2970011"/>
              <a:ext cx="63557" cy="103017"/>
              <a:chOff x="2377259" y="2970011"/>
              <a:chExt cx="63557" cy="103017"/>
            </a:xfrm>
          </p:grpSpPr>
          <p:sp>
            <p:nvSpPr>
              <p:cNvPr id="1109" name="Freeform: Shape 1108">
                <a:extLst>
                  <a:ext uri="{FF2B5EF4-FFF2-40B4-BE49-F238E27FC236}">
                    <a16:creationId xmlns:a16="http://schemas.microsoft.com/office/drawing/2014/main" id="{1865CFBE-43F2-047A-8BA1-580303AFFAAA}"/>
                  </a:ext>
                </a:extLst>
              </p:cNvPr>
              <p:cNvSpPr/>
              <p:nvPr/>
            </p:nvSpPr>
            <p:spPr>
              <a:xfrm>
                <a:off x="2409038" y="2970011"/>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10" name="Freeform: Shape 1109">
                <a:extLst>
                  <a:ext uri="{FF2B5EF4-FFF2-40B4-BE49-F238E27FC236}">
                    <a16:creationId xmlns:a16="http://schemas.microsoft.com/office/drawing/2014/main" id="{2213A916-BE55-B111-9BC6-C85FFF6A3AB3}"/>
                  </a:ext>
                </a:extLst>
              </p:cNvPr>
              <p:cNvSpPr/>
              <p:nvPr/>
            </p:nvSpPr>
            <p:spPr>
              <a:xfrm>
                <a:off x="2377259" y="302151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16" name="Graphic 11">
              <a:extLst>
                <a:ext uri="{FF2B5EF4-FFF2-40B4-BE49-F238E27FC236}">
                  <a16:creationId xmlns:a16="http://schemas.microsoft.com/office/drawing/2014/main" id="{D5EA86A8-FA05-33B1-7AA2-F573A493DFCC}"/>
                </a:ext>
              </a:extLst>
            </p:cNvPr>
            <p:cNvGrpSpPr/>
            <p:nvPr/>
          </p:nvGrpSpPr>
          <p:grpSpPr>
            <a:xfrm>
              <a:off x="2351534" y="2940850"/>
              <a:ext cx="63557" cy="103017"/>
              <a:chOff x="2351534" y="2940850"/>
              <a:chExt cx="63557" cy="103017"/>
            </a:xfrm>
          </p:grpSpPr>
          <p:sp>
            <p:nvSpPr>
              <p:cNvPr id="1107" name="Freeform: Shape 1106">
                <a:extLst>
                  <a:ext uri="{FF2B5EF4-FFF2-40B4-BE49-F238E27FC236}">
                    <a16:creationId xmlns:a16="http://schemas.microsoft.com/office/drawing/2014/main" id="{278672D7-8A01-D0AF-1E83-8C26321B1FA7}"/>
                  </a:ext>
                </a:extLst>
              </p:cNvPr>
              <p:cNvSpPr/>
              <p:nvPr/>
            </p:nvSpPr>
            <p:spPr>
              <a:xfrm>
                <a:off x="2383312" y="2940850"/>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08" name="Freeform: Shape 1107">
                <a:extLst>
                  <a:ext uri="{FF2B5EF4-FFF2-40B4-BE49-F238E27FC236}">
                    <a16:creationId xmlns:a16="http://schemas.microsoft.com/office/drawing/2014/main" id="{13025992-4493-12AF-F899-4B3214C30241}"/>
                  </a:ext>
                </a:extLst>
              </p:cNvPr>
              <p:cNvSpPr/>
              <p:nvPr/>
            </p:nvSpPr>
            <p:spPr>
              <a:xfrm>
                <a:off x="2351534" y="2992358"/>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17" name="Graphic 11">
              <a:extLst>
                <a:ext uri="{FF2B5EF4-FFF2-40B4-BE49-F238E27FC236}">
                  <a16:creationId xmlns:a16="http://schemas.microsoft.com/office/drawing/2014/main" id="{B03086C0-F6C1-1730-EB57-68B47CCDF27A}"/>
                </a:ext>
              </a:extLst>
            </p:cNvPr>
            <p:cNvGrpSpPr/>
            <p:nvPr/>
          </p:nvGrpSpPr>
          <p:grpSpPr>
            <a:xfrm>
              <a:off x="2290498" y="2878440"/>
              <a:ext cx="63557" cy="103017"/>
              <a:chOff x="2290498" y="2878440"/>
              <a:chExt cx="63557" cy="103017"/>
            </a:xfrm>
          </p:grpSpPr>
          <p:sp>
            <p:nvSpPr>
              <p:cNvPr id="1105" name="Freeform: Shape 1104">
                <a:extLst>
                  <a:ext uri="{FF2B5EF4-FFF2-40B4-BE49-F238E27FC236}">
                    <a16:creationId xmlns:a16="http://schemas.microsoft.com/office/drawing/2014/main" id="{4246BFA4-AB44-4731-28F1-031E645831C8}"/>
                  </a:ext>
                </a:extLst>
              </p:cNvPr>
              <p:cNvSpPr/>
              <p:nvPr/>
            </p:nvSpPr>
            <p:spPr>
              <a:xfrm>
                <a:off x="2322277" y="2878440"/>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06" name="Freeform: Shape 1105">
                <a:extLst>
                  <a:ext uri="{FF2B5EF4-FFF2-40B4-BE49-F238E27FC236}">
                    <a16:creationId xmlns:a16="http://schemas.microsoft.com/office/drawing/2014/main" id="{59935B17-F696-146E-93C8-7F5682CDCD8C}"/>
                  </a:ext>
                </a:extLst>
              </p:cNvPr>
              <p:cNvSpPr/>
              <p:nvPr/>
            </p:nvSpPr>
            <p:spPr>
              <a:xfrm>
                <a:off x="2290498" y="292994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18" name="Graphic 11">
              <a:extLst>
                <a:ext uri="{FF2B5EF4-FFF2-40B4-BE49-F238E27FC236}">
                  <a16:creationId xmlns:a16="http://schemas.microsoft.com/office/drawing/2014/main" id="{4E4F2748-AA0A-77AA-044A-B3E2C7A250E4}"/>
                </a:ext>
              </a:extLst>
            </p:cNvPr>
            <p:cNvGrpSpPr/>
            <p:nvPr/>
          </p:nvGrpSpPr>
          <p:grpSpPr>
            <a:xfrm>
              <a:off x="2137236" y="2822707"/>
              <a:ext cx="63557" cy="103017"/>
              <a:chOff x="2137236" y="2822707"/>
              <a:chExt cx="63557" cy="103017"/>
            </a:xfrm>
          </p:grpSpPr>
          <p:sp>
            <p:nvSpPr>
              <p:cNvPr id="1103" name="Freeform: Shape 1102">
                <a:extLst>
                  <a:ext uri="{FF2B5EF4-FFF2-40B4-BE49-F238E27FC236}">
                    <a16:creationId xmlns:a16="http://schemas.microsoft.com/office/drawing/2014/main" id="{FC1C8976-CC45-3B13-A078-1AC0CC3C09AE}"/>
                  </a:ext>
                </a:extLst>
              </p:cNvPr>
              <p:cNvSpPr/>
              <p:nvPr/>
            </p:nvSpPr>
            <p:spPr>
              <a:xfrm>
                <a:off x="2169015" y="2822707"/>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04" name="Freeform: Shape 1103">
                <a:extLst>
                  <a:ext uri="{FF2B5EF4-FFF2-40B4-BE49-F238E27FC236}">
                    <a16:creationId xmlns:a16="http://schemas.microsoft.com/office/drawing/2014/main" id="{7CA8658B-460B-2207-F2DE-9B94B32C505A}"/>
                  </a:ext>
                </a:extLst>
              </p:cNvPr>
              <p:cNvSpPr/>
              <p:nvPr/>
            </p:nvSpPr>
            <p:spPr>
              <a:xfrm>
                <a:off x="2137236" y="2874216"/>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19" name="Graphic 11">
              <a:extLst>
                <a:ext uri="{FF2B5EF4-FFF2-40B4-BE49-F238E27FC236}">
                  <a16:creationId xmlns:a16="http://schemas.microsoft.com/office/drawing/2014/main" id="{6E53BFB3-D546-AB81-822B-86B3469F9001}"/>
                </a:ext>
              </a:extLst>
            </p:cNvPr>
            <p:cNvGrpSpPr/>
            <p:nvPr/>
          </p:nvGrpSpPr>
          <p:grpSpPr>
            <a:xfrm>
              <a:off x="2038620" y="2763840"/>
              <a:ext cx="63557" cy="103017"/>
              <a:chOff x="2038620" y="2763840"/>
              <a:chExt cx="63557" cy="103017"/>
            </a:xfrm>
          </p:grpSpPr>
          <p:sp>
            <p:nvSpPr>
              <p:cNvPr id="1101" name="Freeform: Shape 1100">
                <a:extLst>
                  <a:ext uri="{FF2B5EF4-FFF2-40B4-BE49-F238E27FC236}">
                    <a16:creationId xmlns:a16="http://schemas.microsoft.com/office/drawing/2014/main" id="{6EB91DC7-F1F9-0740-0979-358D54CA0FEC}"/>
                  </a:ext>
                </a:extLst>
              </p:cNvPr>
              <p:cNvSpPr/>
              <p:nvPr/>
            </p:nvSpPr>
            <p:spPr>
              <a:xfrm>
                <a:off x="2070399" y="2763840"/>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02" name="Freeform: Shape 1101">
                <a:extLst>
                  <a:ext uri="{FF2B5EF4-FFF2-40B4-BE49-F238E27FC236}">
                    <a16:creationId xmlns:a16="http://schemas.microsoft.com/office/drawing/2014/main" id="{C3F44185-3F56-0B7C-851D-DE7EF9B59412}"/>
                  </a:ext>
                </a:extLst>
              </p:cNvPr>
              <p:cNvSpPr/>
              <p:nvPr/>
            </p:nvSpPr>
            <p:spPr>
              <a:xfrm>
                <a:off x="2038620" y="281534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20" name="Graphic 11">
              <a:extLst>
                <a:ext uri="{FF2B5EF4-FFF2-40B4-BE49-F238E27FC236}">
                  <a16:creationId xmlns:a16="http://schemas.microsoft.com/office/drawing/2014/main" id="{35C08E20-0769-9A44-C9D8-ACABDFA2C0C1}"/>
                </a:ext>
              </a:extLst>
            </p:cNvPr>
            <p:cNvGrpSpPr/>
            <p:nvPr/>
          </p:nvGrpSpPr>
          <p:grpSpPr>
            <a:xfrm>
              <a:off x="1886956" y="2707562"/>
              <a:ext cx="63557" cy="103017"/>
              <a:chOff x="1886956" y="2707562"/>
              <a:chExt cx="63557" cy="103017"/>
            </a:xfrm>
          </p:grpSpPr>
          <p:sp>
            <p:nvSpPr>
              <p:cNvPr id="1099" name="Freeform: Shape 1098">
                <a:extLst>
                  <a:ext uri="{FF2B5EF4-FFF2-40B4-BE49-F238E27FC236}">
                    <a16:creationId xmlns:a16="http://schemas.microsoft.com/office/drawing/2014/main" id="{B67741B2-9DF4-58D4-4E50-967A16BC060C}"/>
                  </a:ext>
                </a:extLst>
              </p:cNvPr>
              <p:cNvSpPr/>
              <p:nvPr/>
            </p:nvSpPr>
            <p:spPr>
              <a:xfrm>
                <a:off x="1918735" y="2707562"/>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100" name="Freeform: Shape 1099">
                <a:extLst>
                  <a:ext uri="{FF2B5EF4-FFF2-40B4-BE49-F238E27FC236}">
                    <a16:creationId xmlns:a16="http://schemas.microsoft.com/office/drawing/2014/main" id="{C037C512-3560-2B76-EF1D-451F1ACC3D7B}"/>
                  </a:ext>
                </a:extLst>
              </p:cNvPr>
              <p:cNvSpPr/>
              <p:nvPr/>
            </p:nvSpPr>
            <p:spPr>
              <a:xfrm>
                <a:off x="1886956" y="2759071"/>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21" name="Graphic 11">
              <a:extLst>
                <a:ext uri="{FF2B5EF4-FFF2-40B4-BE49-F238E27FC236}">
                  <a16:creationId xmlns:a16="http://schemas.microsoft.com/office/drawing/2014/main" id="{508426A3-2D78-C0FF-FC47-EAACE9F05C89}"/>
                </a:ext>
              </a:extLst>
            </p:cNvPr>
            <p:cNvGrpSpPr/>
            <p:nvPr/>
          </p:nvGrpSpPr>
          <p:grpSpPr>
            <a:xfrm>
              <a:off x="1699057" y="2655509"/>
              <a:ext cx="63557" cy="103017"/>
              <a:chOff x="1699057" y="2655509"/>
              <a:chExt cx="63557" cy="103017"/>
            </a:xfrm>
          </p:grpSpPr>
          <p:sp>
            <p:nvSpPr>
              <p:cNvPr id="1097" name="Freeform: Shape 1096">
                <a:extLst>
                  <a:ext uri="{FF2B5EF4-FFF2-40B4-BE49-F238E27FC236}">
                    <a16:creationId xmlns:a16="http://schemas.microsoft.com/office/drawing/2014/main" id="{3630E743-7940-B824-AAE3-CBF808963C03}"/>
                  </a:ext>
                </a:extLst>
              </p:cNvPr>
              <p:cNvSpPr/>
              <p:nvPr/>
            </p:nvSpPr>
            <p:spPr>
              <a:xfrm>
                <a:off x="1730836" y="265550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98" name="Freeform: Shape 1097">
                <a:extLst>
                  <a:ext uri="{FF2B5EF4-FFF2-40B4-BE49-F238E27FC236}">
                    <a16:creationId xmlns:a16="http://schemas.microsoft.com/office/drawing/2014/main" id="{79A6B917-0C74-93BC-9D7F-61BDD10FFF61}"/>
                  </a:ext>
                </a:extLst>
              </p:cNvPr>
              <p:cNvSpPr/>
              <p:nvPr/>
            </p:nvSpPr>
            <p:spPr>
              <a:xfrm>
                <a:off x="1699057" y="270701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22" name="Graphic 11">
              <a:extLst>
                <a:ext uri="{FF2B5EF4-FFF2-40B4-BE49-F238E27FC236}">
                  <a16:creationId xmlns:a16="http://schemas.microsoft.com/office/drawing/2014/main" id="{474E1D27-1A1D-CDB1-3D66-16E9B547DBE5}"/>
                </a:ext>
              </a:extLst>
            </p:cNvPr>
            <p:cNvGrpSpPr/>
            <p:nvPr/>
          </p:nvGrpSpPr>
          <p:grpSpPr>
            <a:xfrm>
              <a:off x="1690313" y="2655509"/>
              <a:ext cx="63557" cy="103017"/>
              <a:chOff x="1690313" y="2655509"/>
              <a:chExt cx="63557" cy="103017"/>
            </a:xfrm>
          </p:grpSpPr>
          <p:sp>
            <p:nvSpPr>
              <p:cNvPr id="1095" name="Freeform: Shape 1094">
                <a:extLst>
                  <a:ext uri="{FF2B5EF4-FFF2-40B4-BE49-F238E27FC236}">
                    <a16:creationId xmlns:a16="http://schemas.microsoft.com/office/drawing/2014/main" id="{BC13FB73-ED49-64BA-2D64-DA7A144ECA47}"/>
                  </a:ext>
                </a:extLst>
              </p:cNvPr>
              <p:cNvSpPr/>
              <p:nvPr/>
            </p:nvSpPr>
            <p:spPr>
              <a:xfrm>
                <a:off x="1722092" y="265550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96" name="Freeform: Shape 1095">
                <a:extLst>
                  <a:ext uri="{FF2B5EF4-FFF2-40B4-BE49-F238E27FC236}">
                    <a16:creationId xmlns:a16="http://schemas.microsoft.com/office/drawing/2014/main" id="{790189A7-967F-52FA-94EC-613B1086FAF5}"/>
                  </a:ext>
                </a:extLst>
              </p:cNvPr>
              <p:cNvSpPr/>
              <p:nvPr/>
            </p:nvSpPr>
            <p:spPr>
              <a:xfrm>
                <a:off x="1690313" y="270701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23" name="Graphic 11">
              <a:extLst>
                <a:ext uri="{FF2B5EF4-FFF2-40B4-BE49-F238E27FC236}">
                  <a16:creationId xmlns:a16="http://schemas.microsoft.com/office/drawing/2014/main" id="{FFBBC87D-23BB-6CC6-5EFB-A9B9696D49B5}"/>
                </a:ext>
              </a:extLst>
            </p:cNvPr>
            <p:cNvGrpSpPr/>
            <p:nvPr/>
          </p:nvGrpSpPr>
          <p:grpSpPr>
            <a:xfrm>
              <a:off x="1618348" y="2573749"/>
              <a:ext cx="63557" cy="103017"/>
              <a:chOff x="1618348" y="2573749"/>
              <a:chExt cx="63557" cy="103017"/>
            </a:xfrm>
          </p:grpSpPr>
          <p:sp>
            <p:nvSpPr>
              <p:cNvPr id="1093" name="Freeform: Shape 1092">
                <a:extLst>
                  <a:ext uri="{FF2B5EF4-FFF2-40B4-BE49-F238E27FC236}">
                    <a16:creationId xmlns:a16="http://schemas.microsoft.com/office/drawing/2014/main" id="{80184BC5-EE00-7936-B487-C008464D3660}"/>
                  </a:ext>
                </a:extLst>
              </p:cNvPr>
              <p:cNvSpPr/>
              <p:nvPr/>
            </p:nvSpPr>
            <p:spPr>
              <a:xfrm>
                <a:off x="1650127" y="2573749"/>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94" name="Freeform: Shape 1093">
                <a:extLst>
                  <a:ext uri="{FF2B5EF4-FFF2-40B4-BE49-F238E27FC236}">
                    <a16:creationId xmlns:a16="http://schemas.microsoft.com/office/drawing/2014/main" id="{A35F6521-0786-AEE8-C163-FD381ACB2AA0}"/>
                  </a:ext>
                </a:extLst>
              </p:cNvPr>
              <p:cNvSpPr/>
              <p:nvPr/>
            </p:nvSpPr>
            <p:spPr>
              <a:xfrm>
                <a:off x="1618348" y="2625258"/>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24" name="Graphic 11">
              <a:extLst>
                <a:ext uri="{FF2B5EF4-FFF2-40B4-BE49-F238E27FC236}">
                  <a16:creationId xmlns:a16="http://schemas.microsoft.com/office/drawing/2014/main" id="{DAE81C5C-9661-5759-7516-32B7D5A894A1}"/>
                </a:ext>
              </a:extLst>
            </p:cNvPr>
            <p:cNvGrpSpPr/>
            <p:nvPr/>
          </p:nvGrpSpPr>
          <p:grpSpPr>
            <a:xfrm>
              <a:off x="1491485" y="2520605"/>
              <a:ext cx="63557" cy="103017"/>
              <a:chOff x="1491485" y="2520605"/>
              <a:chExt cx="63557" cy="103017"/>
            </a:xfrm>
          </p:grpSpPr>
          <p:sp>
            <p:nvSpPr>
              <p:cNvPr id="1091" name="Freeform: Shape 1090">
                <a:extLst>
                  <a:ext uri="{FF2B5EF4-FFF2-40B4-BE49-F238E27FC236}">
                    <a16:creationId xmlns:a16="http://schemas.microsoft.com/office/drawing/2014/main" id="{2E794342-FBA7-DEF7-54D8-A0456102F974}"/>
                  </a:ext>
                </a:extLst>
              </p:cNvPr>
              <p:cNvSpPr/>
              <p:nvPr/>
            </p:nvSpPr>
            <p:spPr>
              <a:xfrm>
                <a:off x="1523264" y="2520605"/>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92" name="Freeform: Shape 1091">
                <a:extLst>
                  <a:ext uri="{FF2B5EF4-FFF2-40B4-BE49-F238E27FC236}">
                    <a16:creationId xmlns:a16="http://schemas.microsoft.com/office/drawing/2014/main" id="{23E2758F-E3C8-B6C8-E82C-DE30F7D16CAD}"/>
                  </a:ext>
                </a:extLst>
              </p:cNvPr>
              <p:cNvSpPr/>
              <p:nvPr/>
            </p:nvSpPr>
            <p:spPr>
              <a:xfrm>
                <a:off x="1491485" y="2572114"/>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25" name="Graphic 11">
              <a:extLst>
                <a:ext uri="{FF2B5EF4-FFF2-40B4-BE49-F238E27FC236}">
                  <a16:creationId xmlns:a16="http://schemas.microsoft.com/office/drawing/2014/main" id="{0EA323DD-AE95-3E45-F265-B16F9DE7489B}"/>
                </a:ext>
              </a:extLst>
            </p:cNvPr>
            <p:cNvGrpSpPr/>
            <p:nvPr/>
          </p:nvGrpSpPr>
          <p:grpSpPr>
            <a:xfrm>
              <a:off x="1455502" y="2499348"/>
              <a:ext cx="63557" cy="103017"/>
              <a:chOff x="1455502" y="2499348"/>
              <a:chExt cx="63557" cy="103017"/>
            </a:xfrm>
          </p:grpSpPr>
          <p:sp>
            <p:nvSpPr>
              <p:cNvPr id="1089" name="Freeform: Shape 1088">
                <a:extLst>
                  <a:ext uri="{FF2B5EF4-FFF2-40B4-BE49-F238E27FC236}">
                    <a16:creationId xmlns:a16="http://schemas.microsoft.com/office/drawing/2014/main" id="{13917B70-BF84-41F5-5C53-A947D1928A94}"/>
                  </a:ext>
                </a:extLst>
              </p:cNvPr>
              <p:cNvSpPr/>
              <p:nvPr/>
            </p:nvSpPr>
            <p:spPr>
              <a:xfrm>
                <a:off x="1487281" y="2499348"/>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90" name="Freeform: Shape 1089">
                <a:extLst>
                  <a:ext uri="{FF2B5EF4-FFF2-40B4-BE49-F238E27FC236}">
                    <a16:creationId xmlns:a16="http://schemas.microsoft.com/office/drawing/2014/main" id="{78FBFB32-BEED-26FB-7035-BED9F7AC3632}"/>
                  </a:ext>
                </a:extLst>
              </p:cNvPr>
              <p:cNvSpPr/>
              <p:nvPr/>
            </p:nvSpPr>
            <p:spPr>
              <a:xfrm>
                <a:off x="1455502" y="2550856"/>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26" name="Graphic 11">
              <a:extLst>
                <a:ext uri="{FF2B5EF4-FFF2-40B4-BE49-F238E27FC236}">
                  <a16:creationId xmlns:a16="http://schemas.microsoft.com/office/drawing/2014/main" id="{301088BB-E503-C20B-D871-6960A8CC1A7D}"/>
                </a:ext>
              </a:extLst>
            </p:cNvPr>
            <p:cNvGrpSpPr/>
            <p:nvPr/>
          </p:nvGrpSpPr>
          <p:grpSpPr>
            <a:xfrm>
              <a:off x="1386228" y="2420858"/>
              <a:ext cx="63557" cy="103017"/>
              <a:chOff x="1386228" y="2420858"/>
              <a:chExt cx="63557" cy="103017"/>
            </a:xfrm>
          </p:grpSpPr>
          <p:sp>
            <p:nvSpPr>
              <p:cNvPr id="1087" name="Freeform: Shape 1086">
                <a:extLst>
                  <a:ext uri="{FF2B5EF4-FFF2-40B4-BE49-F238E27FC236}">
                    <a16:creationId xmlns:a16="http://schemas.microsoft.com/office/drawing/2014/main" id="{BE02893B-6303-6C69-2BA8-0E0DBA99BEFF}"/>
                  </a:ext>
                </a:extLst>
              </p:cNvPr>
              <p:cNvSpPr/>
              <p:nvPr/>
            </p:nvSpPr>
            <p:spPr>
              <a:xfrm>
                <a:off x="1418007" y="2420858"/>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88" name="Freeform: Shape 1087">
                <a:extLst>
                  <a:ext uri="{FF2B5EF4-FFF2-40B4-BE49-F238E27FC236}">
                    <a16:creationId xmlns:a16="http://schemas.microsoft.com/office/drawing/2014/main" id="{D47E0AD4-1F62-3F84-CBBA-5E68E65FD041}"/>
                  </a:ext>
                </a:extLst>
              </p:cNvPr>
              <p:cNvSpPr/>
              <p:nvPr/>
            </p:nvSpPr>
            <p:spPr>
              <a:xfrm>
                <a:off x="1386228" y="247236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27" name="Graphic 11">
              <a:extLst>
                <a:ext uri="{FF2B5EF4-FFF2-40B4-BE49-F238E27FC236}">
                  <a16:creationId xmlns:a16="http://schemas.microsoft.com/office/drawing/2014/main" id="{C62B5047-FCB0-F484-9C3F-AE17628C5723}"/>
                </a:ext>
              </a:extLst>
            </p:cNvPr>
            <p:cNvGrpSpPr/>
            <p:nvPr/>
          </p:nvGrpSpPr>
          <p:grpSpPr>
            <a:xfrm>
              <a:off x="1364705" y="2420858"/>
              <a:ext cx="63557" cy="103017"/>
              <a:chOff x="1364705" y="2420858"/>
              <a:chExt cx="63557" cy="103017"/>
            </a:xfrm>
          </p:grpSpPr>
          <p:sp>
            <p:nvSpPr>
              <p:cNvPr id="1085" name="Freeform: Shape 1084">
                <a:extLst>
                  <a:ext uri="{FF2B5EF4-FFF2-40B4-BE49-F238E27FC236}">
                    <a16:creationId xmlns:a16="http://schemas.microsoft.com/office/drawing/2014/main" id="{2354ABFD-1E40-DE5F-4A07-C5F7A75F1D03}"/>
                  </a:ext>
                </a:extLst>
              </p:cNvPr>
              <p:cNvSpPr/>
              <p:nvPr/>
            </p:nvSpPr>
            <p:spPr>
              <a:xfrm>
                <a:off x="1396484" y="2420858"/>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86" name="Freeform: Shape 1085">
                <a:extLst>
                  <a:ext uri="{FF2B5EF4-FFF2-40B4-BE49-F238E27FC236}">
                    <a16:creationId xmlns:a16="http://schemas.microsoft.com/office/drawing/2014/main" id="{7E30DEC6-14AB-FECF-CAF2-E83349A17F2F}"/>
                  </a:ext>
                </a:extLst>
              </p:cNvPr>
              <p:cNvSpPr/>
              <p:nvPr/>
            </p:nvSpPr>
            <p:spPr>
              <a:xfrm>
                <a:off x="1364705" y="247236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28" name="Graphic 11">
              <a:extLst>
                <a:ext uri="{FF2B5EF4-FFF2-40B4-BE49-F238E27FC236}">
                  <a16:creationId xmlns:a16="http://schemas.microsoft.com/office/drawing/2014/main" id="{3F176C57-02F5-3A98-8BFC-DCC572FABD89}"/>
                </a:ext>
              </a:extLst>
            </p:cNvPr>
            <p:cNvGrpSpPr/>
            <p:nvPr/>
          </p:nvGrpSpPr>
          <p:grpSpPr>
            <a:xfrm>
              <a:off x="1320988" y="2397421"/>
              <a:ext cx="63557" cy="103017"/>
              <a:chOff x="1320988" y="2397421"/>
              <a:chExt cx="63557" cy="103017"/>
            </a:xfrm>
          </p:grpSpPr>
          <p:sp>
            <p:nvSpPr>
              <p:cNvPr id="1083" name="Freeform: Shape 1082">
                <a:extLst>
                  <a:ext uri="{FF2B5EF4-FFF2-40B4-BE49-F238E27FC236}">
                    <a16:creationId xmlns:a16="http://schemas.microsoft.com/office/drawing/2014/main" id="{C469860D-CE27-5761-0C28-AFDF5DB58E3C}"/>
                  </a:ext>
                </a:extLst>
              </p:cNvPr>
              <p:cNvSpPr/>
              <p:nvPr/>
            </p:nvSpPr>
            <p:spPr>
              <a:xfrm>
                <a:off x="1352767" y="2397421"/>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84" name="Freeform: Shape 1083">
                <a:extLst>
                  <a:ext uri="{FF2B5EF4-FFF2-40B4-BE49-F238E27FC236}">
                    <a16:creationId xmlns:a16="http://schemas.microsoft.com/office/drawing/2014/main" id="{C13601B0-2D71-0D8E-E296-51C663395E12}"/>
                  </a:ext>
                </a:extLst>
              </p:cNvPr>
              <p:cNvSpPr/>
              <p:nvPr/>
            </p:nvSpPr>
            <p:spPr>
              <a:xfrm>
                <a:off x="1320988" y="244892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29" name="Graphic 11">
              <a:extLst>
                <a:ext uri="{FF2B5EF4-FFF2-40B4-BE49-F238E27FC236}">
                  <a16:creationId xmlns:a16="http://schemas.microsoft.com/office/drawing/2014/main" id="{77F5CE10-4398-D362-9F80-25AF49BF963E}"/>
                </a:ext>
              </a:extLst>
            </p:cNvPr>
            <p:cNvGrpSpPr/>
            <p:nvPr/>
          </p:nvGrpSpPr>
          <p:grpSpPr>
            <a:xfrm>
              <a:off x="1320064" y="2397421"/>
              <a:ext cx="63557" cy="103017"/>
              <a:chOff x="1320064" y="2397421"/>
              <a:chExt cx="63557" cy="103017"/>
            </a:xfrm>
          </p:grpSpPr>
          <p:sp>
            <p:nvSpPr>
              <p:cNvPr id="1081" name="Freeform: Shape 1080">
                <a:extLst>
                  <a:ext uri="{FF2B5EF4-FFF2-40B4-BE49-F238E27FC236}">
                    <a16:creationId xmlns:a16="http://schemas.microsoft.com/office/drawing/2014/main" id="{4E20B794-09AB-5078-599B-51D6C94752ED}"/>
                  </a:ext>
                </a:extLst>
              </p:cNvPr>
              <p:cNvSpPr/>
              <p:nvPr/>
            </p:nvSpPr>
            <p:spPr>
              <a:xfrm>
                <a:off x="1351843" y="2397421"/>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82" name="Freeform: Shape 1081">
                <a:extLst>
                  <a:ext uri="{FF2B5EF4-FFF2-40B4-BE49-F238E27FC236}">
                    <a16:creationId xmlns:a16="http://schemas.microsoft.com/office/drawing/2014/main" id="{7813530B-78DB-3CFD-69FA-F285DC5E6AEE}"/>
                  </a:ext>
                </a:extLst>
              </p:cNvPr>
              <p:cNvSpPr/>
              <p:nvPr/>
            </p:nvSpPr>
            <p:spPr>
              <a:xfrm>
                <a:off x="1320064" y="244892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30" name="Graphic 11">
              <a:extLst>
                <a:ext uri="{FF2B5EF4-FFF2-40B4-BE49-F238E27FC236}">
                  <a16:creationId xmlns:a16="http://schemas.microsoft.com/office/drawing/2014/main" id="{712EDC29-70F6-9072-F237-6A6961BB300D}"/>
                </a:ext>
              </a:extLst>
            </p:cNvPr>
            <p:cNvGrpSpPr/>
            <p:nvPr/>
          </p:nvGrpSpPr>
          <p:grpSpPr>
            <a:xfrm>
              <a:off x="1109970" y="2252706"/>
              <a:ext cx="63557" cy="103017"/>
              <a:chOff x="1109970" y="2252706"/>
              <a:chExt cx="63557" cy="103017"/>
            </a:xfrm>
          </p:grpSpPr>
          <p:sp>
            <p:nvSpPr>
              <p:cNvPr id="1079" name="Freeform: Shape 1078">
                <a:extLst>
                  <a:ext uri="{FF2B5EF4-FFF2-40B4-BE49-F238E27FC236}">
                    <a16:creationId xmlns:a16="http://schemas.microsoft.com/office/drawing/2014/main" id="{BFD3740A-780A-828A-7C95-21483A60EE17}"/>
                  </a:ext>
                </a:extLst>
              </p:cNvPr>
              <p:cNvSpPr/>
              <p:nvPr/>
            </p:nvSpPr>
            <p:spPr>
              <a:xfrm>
                <a:off x="1141749" y="2252706"/>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80" name="Freeform: Shape 1079">
                <a:extLst>
                  <a:ext uri="{FF2B5EF4-FFF2-40B4-BE49-F238E27FC236}">
                    <a16:creationId xmlns:a16="http://schemas.microsoft.com/office/drawing/2014/main" id="{57C837FE-8B39-B957-3CD4-6BDCD2BBB65D}"/>
                  </a:ext>
                </a:extLst>
              </p:cNvPr>
              <p:cNvSpPr/>
              <p:nvPr/>
            </p:nvSpPr>
            <p:spPr>
              <a:xfrm>
                <a:off x="1109970" y="2304215"/>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31" name="Graphic 11">
              <a:extLst>
                <a:ext uri="{FF2B5EF4-FFF2-40B4-BE49-F238E27FC236}">
                  <a16:creationId xmlns:a16="http://schemas.microsoft.com/office/drawing/2014/main" id="{12A6A4C7-08AF-C9DA-91E2-5C634D99627E}"/>
                </a:ext>
              </a:extLst>
            </p:cNvPr>
            <p:cNvGrpSpPr/>
            <p:nvPr/>
          </p:nvGrpSpPr>
          <p:grpSpPr>
            <a:xfrm>
              <a:off x="1096434" y="2227224"/>
              <a:ext cx="63557" cy="103017"/>
              <a:chOff x="1096434" y="2227224"/>
              <a:chExt cx="63557" cy="103017"/>
            </a:xfrm>
          </p:grpSpPr>
          <p:sp>
            <p:nvSpPr>
              <p:cNvPr id="1077" name="Freeform: Shape 1076">
                <a:extLst>
                  <a:ext uri="{FF2B5EF4-FFF2-40B4-BE49-F238E27FC236}">
                    <a16:creationId xmlns:a16="http://schemas.microsoft.com/office/drawing/2014/main" id="{0B6FC586-2BA2-6FD2-CAAE-460B32E8F6D3}"/>
                  </a:ext>
                </a:extLst>
              </p:cNvPr>
              <p:cNvSpPr/>
              <p:nvPr/>
            </p:nvSpPr>
            <p:spPr>
              <a:xfrm>
                <a:off x="1128213" y="2227224"/>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78" name="Freeform: Shape 1077">
                <a:extLst>
                  <a:ext uri="{FF2B5EF4-FFF2-40B4-BE49-F238E27FC236}">
                    <a16:creationId xmlns:a16="http://schemas.microsoft.com/office/drawing/2014/main" id="{42949FA5-0A58-C766-1115-4CCE4BCCD060}"/>
                  </a:ext>
                </a:extLst>
              </p:cNvPr>
              <p:cNvSpPr/>
              <p:nvPr/>
            </p:nvSpPr>
            <p:spPr>
              <a:xfrm>
                <a:off x="1096434" y="2278733"/>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32" name="Graphic 11">
              <a:extLst>
                <a:ext uri="{FF2B5EF4-FFF2-40B4-BE49-F238E27FC236}">
                  <a16:creationId xmlns:a16="http://schemas.microsoft.com/office/drawing/2014/main" id="{C4594920-64DB-DDF7-5657-5CA2C23C6F5A}"/>
                </a:ext>
              </a:extLst>
            </p:cNvPr>
            <p:cNvGrpSpPr/>
            <p:nvPr/>
          </p:nvGrpSpPr>
          <p:grpSpPr>
            <a:xfrm>
              <a:off x="1301736" y="2397421"/>
              <a:ext cx="63557" cy="103017"/>
              <a:chOff x="1301736" y="2397421"/>
              <a:chExt cx="63557" cy="103017"/>
            </a:xfrm>
          </p:grpSpPr>
          <p:sp>
            <p:nvSpPr>
              <p:cNvPr id="1075" name="Freeform: Shape 1074">
                <a:extLst>
                  <a:ext uri="{FF2B5EF4-FFF2-40B4-BE49-F238E27FC236}">
                    <a16:creationId xmlns:a16="http://schemas.microsoft.com/office/drawing/2014/main" id="{09FD8107-7AD0-ED9C-9ED7-77488C2A3F4A}"/>
                  </a:ext>
                </a:extLst>
              </p:cNvPr>
              <p:cNvSpPr/>
              <p:nvPr/>
            </p:nvSpPr>
            <p:spPr>
              <a:xfrm>
                <a:off x="1333515" y="2397421"/>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76" name="Freeform: Shape 1075">
                <a:extLst>
                  <a:ext uri="{FF2B5EF4-FFF2-40B4-BE49-F238E27FC236}">
                    <a16:creationId xmlns:a16="http://schemas.microsoft.com/office/drawing/2014/main" id="{AAB1D363-4E56-54CE-E3C6-027CEA9693C2}"/>
                  </a:ext>
                </a:extLst>
              </p:cNvPr>
              <p:cNvSpPr/>
              <p:nvPr/>
            </p:nvSpPr>
            <p:spPr>
              <a:xfrm>
                <a:off x="1301736" y="2448929"/>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33" name="Graphic 11">
              <a:extLst>
                <a:ext uri="{FF2B5EF4-FFF2-40B4-BE49-F238E27FC236}">
                  <a16:creationId xmlns:a16="http://schemas.microsoft.com/office/drawing/2014/main" id="{C5F6D4F6-7DF8-BE8B-B9D5-843E97B3672E}"/>
                </a:ext>
              </a:extLst>
            </p:cNvPr>
            <p:cNvGrpSpPr/>
            <p:nvPr/>
          </p:nvGrpSpPr>
          <p:grpSpPr>
            <a:xfrm>
              <a:off x="1953793" y="2737268"/>
              <a:ext cx="63557" cy="103017"/>
              <a:chOff x="1953793" y="2737268"/>
              <a:chExt cx="63557" cy="103017"/>
            </a:xfrm>
          </p:grpSpPr>
          <p:sp>
            <p:nvSpPr>
              <p:cNvPr id="1073" name="Freeform: Shape 1072">
                <a:extLst>
                  <a:ext uri="{FF2B5EF4-FFF2-40B4-BE49-F238E27FC236}">
                    <a16:creationId xmlns:a16="http://schemas.microsoft.com/office/drawing/2014/main" id="{B0884236-F33E-0390-22B7-1A39DA241D4B}"/>
                  </a:ext>
                </a:extLst>
              </p:cNvPr>
              <p:cNvSpPr/>
              <p:nvPr/>
            </p:nvSpPr>
            <p:spPr>
              <a:xfrm>
                <a:off x="1985571" y="2737268"/>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74" name="Freeform: Shape 1073">
                <a:extLst>
                  <a:ext uri="{FF2B5EF4-FFF2-40B4-BE49-F238E27FC236}">
                    <a16:creationId xmlns:a16="http://schemas.microsoft.com/office/drawing/2014/main" id="{6464F1FD-F878-7F24-A7DA-D85E826D8679}"/>
                  </a:ext>
                </a:extLst>
              </p:cNvPr>
              <p:cNvSpPr/>
              <p:nvPr/>
            </p:nvSpPr>
            <p:spPr>
              <a:xfrm>
                <a:off x="1953793" y="2788777"/>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34" name="Graphic 11">
              <a:extLst>
                <a:ext uri="{FF2B5EF4-FFF2-40B4-BE49-F238E27FC236}">
                  <a16:creationId xmlns:a16="http://schemas.microsoft.com/office/drawing/2014/main" id="{100FAEB2-6D67-EE25-0E8A-7943253AC470}"/>
                </a:ext>
              </a:extLst>
            </p:cNvPr>
            <p:cNvGrpSpPr/>
            <p:nvPr/>
          </p:nvGrpSpPr>
          <p:grpSpPr>
            <a:xfrm>
              <a:off x="4092397" y="3470925"/>
              <a:ext cx="63557" cy="103017"/>
              <a:chOff x="4092397" y="3470925"/>
              <a:chExt cx="63557" cy="103017"/>
            </a:xfrm>
          </p:grpSpPr>
          <p:sp>
            <p:nvSpPr>
              <p:cNvPr id="1071" name="Freeform: Shape 1070">
                <a:extLst>
                  <a:ext uri="{FF2B5EF4-FFF2-40B4-BE49-F238E27FC236}">
                    <a16:creationId xmlns:a16="http://schemas.microsoft.com/office/drawing/2014/main" id="{51F22248-2804-AAF0-3176-215A35FFD140}"/>
                  </a:ext>
                </a:extLst>
              </p:cNvPr>
              <p:cNvSpPr/>
              <p:nvPr/>
            </p:nvSpPr>
            <p:spPr>
              <a:xfrm>
                <a:off x="4124176" y="3470925"/>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72" name="Freeform: Shape 1071">
                <a:extLst>
                  <a:ext uri="{FF2B5EF4-FFF2-40B4-BE49-F238E27FC236}">
                    <a16:creationId xmlns:a16="http://schemas.microsoft.com/office/drawing/2014/main" id="{015D65F3-9FEB-908F-9B1E-F67A21B4BC3D}"/>
                  </a:ext>
                </a:extLst>
              </p:cNvPr>
              <p:cNvSpPr/>
              <p:nvPr/>
            </p:nvSpPr>
            <p:spPr>
              <a:xfrm>
                <a:off x="4092397" y="3522433"/>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35" name="Graphic 11">
              <a:extLst>
                <a:ext uri="{FF2B5EF4-FFF2-40B4-BE49-F238E27FC236}">
                  <a16:creationId xmlns:a16="http://schemas.microsoft.com/office/drawing/2014/main" id="{322DCCFF-4813-4BC9-3B0C-3AD9FDF170F1}"/>
                </a:ext>
              </a:extLst>
            </p:cNvPr>
            <p:cNvGrpSpPr/>
            <p:nvPr/>
          </p:nvGrpSpPr>
          <p:grpSpPr>
            <a:xfrm>
              <a:off x="4080543" y="3470925"/>
              <a:ext cx="63557" cy="103017"/>
              <a:chOff x="4080543" y="3470925"/>
              <a:chExt cx="63557" cy="103017"/>
            </a:xfrm>
          </p:grpSpPr>
          <p:sp>
            <p:nvSpPr>
              <p:cNvPr id="1069" name="Freeform: Shape 1068">
                <a:extLst>
                  <a:ext uri="{FF2B5EF4-FFF2-40B4-BE49-F238E27FC236}">
                    <a16:creationId xmlns:a16="http://schemas.microsoft.com/office/drawing/2014/main" id="{A7890F4B-063D-A4B4-0275-CB8A9A11642C}"/>
                  </a:ext>
                </a:extLst>
              </p:cNvPr>
              <p:cNvSpPr/>
              <p:nvPr/>
            </p:nvSpPr>
            <p:spPr>
              <a:xfrm>
                <a:off x="4112321" y="3470925"/>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70" name="Freeform: Shape 1069">
                <a:extLst>
                  <a:ext uri="{FF2B5EF4-FFF2-40B4-BE49-F238E27FC236}">
                    <a16:creationId xmlns:a16="http://schemas.microsoft.com/office/drawing/2014/main" id="{219C00E3-DD9A-3DC3-2F93-0F1BBC5EF840}"/>
                  </a:ext>
                </a:extLst>
              </p:cNvPr>
              <p:cNvSpPr/>
              <p:nvPr/>
            </p:nvSpPr>
            <p:spPr>
              <a:xfrm>
                <a:off x="4080543" y="3522433"/>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36" name="Graphic 11">
              <a:extLst>
                <a:ext uri="{FF2B5EF4-FFF2-40B4-BE49-F238E27FC236}">
                  <a16:creationId xmlns:a16="http://schemas.microsoft.com/office/drawing/2014/main" id="{B031FFA2-92BB-8589-B2C8-EF2E21DA0A01}"/>
                </a:ext>
              </a:extLst>
            </p:cNvPr>
            <p:cNvGrpSpPr/>
            <p:nvPr/>
          </p:nvGrpSpPr>
          <p:grpSpPr>
            <a:xfrm>
              <a:off x="3955192" y="3470925"/>
              <a:ext cx="63557" cy="103017"/>
              <a:chOff x="3955192" y="3470925"/>
              <a:chExt cx="63557" cy="103017"/>
            </a:xfrm>
          </p:grpSpPr>
          <p:sp>
            <p:nvSpPr>
              <p:cNvPr id="1067" name="Freeform: Shape 1066">
                <a:extLst>
                  <a:ext uri="{FF2B5EF4-FFF2-40B4-BE49-F238E27FC236}">
                    <a16:creationId xmlns:a16="http://schemas.microsoft.com/office/drawing/2014/main" id="{CDF49833-63DC-6875-3181-60401D0881C0}"/>
                  </a:ext>
                </a:extLst>
              </p:cNvPr>
              <p:cNvSpPr/>
              <p:nvPr/>
            </p:nvSpPr>
            <p:spPr>
              <a:xfrm>
                <a:off x="3986971" y="3470925"/>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68" name="Freeform: Shape 1067">
                <a:extLst>
                  <a:ext uri="{FF2B5EF4-FFF2-40B4-BE49-F238E27FC236}">
                    <a16:creationId xmlns:a16="http://schemas.microsoft.com/office/drawing/2014/main" id="{EA4ACC28-2FB6-67FC-AB95-32598740439B}"/>
                  </a:ext>
                </a:extLst>
              </p:cNvPr>
              <p:cNvSpPr/>
              <p:nvPr/>
            </p:nvSpPr>
            <p:spPr>
              <a:xfrm>
                <a:off x="3955192" y="3522433"/>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37" name="Graphic 11">
              <a:extLst>
                <a:ext uri="{FF2B5EF4-FFF2-40B4-BE49-F238E27FC236}">
                  <a16:creationId xmlns:a16="http://schemas.microsoft.com/office/drawing/2014/main" id="{7623F3F5-E693-4D3F-088C-E715F9011030}"/>
                </a:ext>
              </a:extLst>
            </p:cNvPr>
            <p:cNvGrpSpPr/>
            <p:nvPr/>
          </p:nvGrpSpPr>
          <p:grpSpPr>
            <a:xfrm>
              <a:off x="3943002" y="3470925"/>
              <a:ext cx="63557" cy="103017"/>
              <a:chOff x="3943002" y="3470925"/>
              <a:chExt cx="63557" cy="103017"/>
            </a:xfrm>
          </p:grpSpPr>
          <p:sp>
            <p:nvSpPr>
              <p:cNvPr id="1065" name="Freeform: Shape 1064">
                <a:extLst>
                  <a:ext uri="{FF2B5EF4-FFF2-40B4-BE49-F238E27FC236}">
                    <a16:creationId xmlns:a16="http://schemas.microsoft.com/office/drawing/2014/main" id="{E326D7A2-FF53-7E8D-7EF7-857928BDFD27}"/>
                  </a:ext>
                </a:extLst>
              </p:cNvPr>
              <p:cNvSpPr/>
              <p:nvPr/>
            </p:nvSpPr>
            <p:spPr>
              <a:xfrm>
                <a:off x="3974781" y="3470925"/>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66" name="Freeform: Shape 1065">
                <a:extLst>
                  <a:ext uri="{FF2B5EF4-FFF2-40B4-BE49-F238E27FC236}">
                    <a16:creationId xmlns:a16="http://schemas.microsoft.com/office/drawing/2014/main" id="{D835A03E-1887-D52D-EE84-B231E940173E}"/>
                  </a:ext>
                </a:extLst>
              </p:cNvPr>
              <p:cNvSpPr/>
              <p:nvPr/>
            </p:nvSpPr>
            <p:spPr>
              <a:xfrm>
                <a:off x="3943002" y="3522433"/>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38" name="Graphic 11">
              <a:extLst>
                <a:ext uri="{FF2B5EF4-FFF2-40B4-BE49-F238E27FC236}">
                  <a16:creationId xmlns:a16="http://schemas.microsoft.com/office/drawing/2014/main" id="{AF1B2CFC-99CE-A9DF-E601-788CC60F778B}"/>
                </a:ext>
              </a:extLst>
            </p:cNvPr>
            <p:cNvGrpSpPr/>
            <p:nvPr/>
          </p:nvGrpSpPr>
          <p:grpSpPr>
            <a:xfrm>
              <a:off x="4590771" y="3470925"/>
              <a:ext cx="63557" cy="103017"/>
              <a:chOff x="4590771" y="3470925"/>
              <a:chExt cx="63557" cy="103017"/>
            </a:xfrm>
          </p:grpSpPr>
          <p:sp>
            <p:nvSpPr>
              <p:cNvPr id="1063" name="Freeform: Shape 1062">
                <a:extLst>
                  <a:ext uri="{FF2B5EF4-FFF2-40B4-BE49-F238E27FC236}">
                    <a16:creationId xmlns:a16="http://schemas.microsoft.com/office/drawing/2014/main" id="{65F2BE29-5531-6D2D-AE43-317DFD6EFFB8}"/>
                  </a:ext>
                </a:extLst>
              </p:cNvPr>
              <p:cNvSpPr/>
              <p:nvPr/>
            </p:nvSpPr>
            <p:spPr>
              <a:xfrm>
                <a:off x="4622550" y="3470925"/>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64" name="Freeform: Shape 1063">
                <a:extLst>
                  <a:ext uri="{FF2B5EF4-FFF2-40B4-BE49-F238E27FC236}">
                    <a16:creationId xmlns:a16="http://schemas.microsoft.com/office/drawing/2014/main" id="{CF227FAE-4568-047B-18A1-7EBB818406C7}"/>
                  </a:ext>
                </a:extLst>
              </p:cNvPr>
              <p:cNvSpPr/>
              <p:nvPr/>
            </p:nvSpPr>
            <p:spPr>
              <a:xfrm>
                <a:off x="4590771" y="3522433"/>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39" name="Graphic 11">
              <a:extLst>
                <a:ext uri="{FF2B5EF4-FFF2-40B4-BE49-F238E27FC236}">
                  <a16:creationId xmlns:a16="http://schemas.microsoft.com/office/drawing/2014/main" id="{DA4CEA3A-22A0-C91F-F032-338B78448513}"/>
                </a:ext>
              </a:extLst>
            </p:cNvPr>
            <p:cNvGrpSpPr/>
            <p:nvPr/>
          </p:nvGrpSpPr>
          <p:grpSpPr>
            <a:xfrm>
              <a:off x="4649537" y="3470925"/>
              <a:ext cx="63557" cy="103017"/>
              <a:chOff x="4649537" y="3470925"/>
              <a:chExt cx="63557" cy="103017"/>
            </a:xfrm>
          </p:grpSpPr>
          <p:sp>
            <p:nvSpPr>
              <p:cNvPr id="1061" name="Freeform: Shape 1060">
                <a:extLst>
                  <a:ext uri="{FF2B5EF4-FFF2-40B4-BE49-F238E27FC236}">
                    <a16:creationId xmlns:a16="http://schemas.microsoft.com/office/drawing/2014/main" id="{49F07827-1B85-79C2-F1F5-B61DAD8BCE85}"/>
                  </a:ext>
                </a:extLst>
              </p:cNvPr>
              <p:cNvSpPr/>
              <p:nvPr/>
            </p:nvSpPr>
            <p:spPr>
              <a:xfrm>
                <a:off x="4681316" y="3470925"/>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62" name="Freeform: Shape 1061">
                <a:extLst>
                  <a:ext uri="{FF2B5EF4-FFF2-40B4-BE49-F238E27FC236}">
                    <a16:creationId xmlns:a16="http://schemas.microsoft.com/office/drawing/2014/main" id="{01EBCF98-17E1-109F-7910-AD68A23DD704}"/>
                  </a:ext>
                </a:extLst>
              </p:cNvPr>
              <p:cNvSpPr/>
              <p:nvPr/>
            </p:nvSpPr>
            <p:spPr>
              <a:xfrm>
                <a:off x="4649537" y="3522433"/>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40" name="Graphic 11">
              <a:extLst>
                <a:ext uri="{FF2B5EF4-FFF2-40B4-BE49-F238E27FC236}">
                  <a16:creationId xmlns:a16="http://schemas.microsoft.com/office/drawing/2014/main" id="{68BDA2DD-CB6D-5056-B7ED-9E047902055C}"/>
                </a:ext>
              </a:extLst>
            </p:cNvPr>
            <p:cNvGrpSpPr/>
            <p:nvPr/>
          </p:nvGrpSpPr>
          <p:grpSpPr>
            <a:xfrm>
              <a:off x="4662736" y="3470925"/>
              <a:ext cx="63557" cy="103017"/>
              <a:chOff x="4662736" y="3470925"/>
              <a:chExt cx="63557" cy="103017"/>
            </a:xfrm>
          </p:grpSpPr>
          <p:sp>
            <p:nvSpPr>
              <p:cNvPr id="1059" name="Freeform: Shape 1058">
                <a:extLst>
                  <a:ext uri="{FF2B5EF4-FFF2-40B4-BE49-F238E27FC236}">
                    <a16:creationId xmlns:a16="http://schemas.microsoft.com/office/drawing/2014/main" id="{73E9496B-B29A-51B5-EA13-0565766F0328}"/>
                  </a:ext>
                </a:extLst>
              </p:cNvPr>
              <p:cNvSpPr/>
              <p:nvPr/>
            </p:nvSpPr>
            <p:spPr>
              <a:xfrm>
                <a:off x="4694515" y="3470925"/>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60" name="Freeform: Shape 1059">
                <a:extLst>
                  <a:ext uri="{FF2B5EF4-FFF2-40B4-BE49-F238E27FC236}">
                    <a16:creationId xmlns:a16="http://schemas.microsoft.com/office/drawing/2014/main" id="{6FF95D30-680D-0E49-49D3-5A8EA844C9D4}"/>
                  </a:ext>
                </a:extLst>
              </p:cNvPr>
              <p:cNvSpPr/>
              <p:nvPr/>
            </p:nvSpPr>
            <p:spPr>
              <a:xfrm>
                <a:off x="4662736" y="3522433"/>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41" name="Graphic 11">
              <a:extLst>
                <a:ext uri="{FF2B5EF4-FFF2-40B4-BE49-F238E27FC236}">
                  <a16:creationId xmlns:a16="http://schemas.microsoft.com/office/drawing/2014/main" id="{C4F51B54-78C2-9459-14A7-F2397F604818}"/>
                </a:ext>
              </a:extLst>
            </p:cNvPr>
            <p:cNvGrpSpPr/>
            <p:nvPr/>
          </p:nvGrpSpPr>
          <p:grpSpPr>
            <a:xfrm>
              <a:off x="4746555" y="3622044"/>
              <a:ext cx="63557" cy="103017"/>
              <a:chOff x="4746555" y="3622044"/>
              <a:chExt cx="63557" cy="103017"/>
            </a:xfrm>
          </p:grpSpPr>
          <p:sp>
            <p:nvSpPr>
              <p:cNvPr id="1057" name="Freeform: Shape 1056">
                <a:extLst>
                  <a:ext uri="{FF2B5EF4-FFF2-40B4-BE49-F238E27FC236}">
                    <a16:creationId xmlns:a16="http://schemas.microsoft.com/office/drawing/2014/main" id="{CABF1074-1D12-E6C0-BEB1-AF5812BF3FDD}"/>
                  </a:ext>
                </a:extLst>
              </p:cNvPr>
              <p:cNvSpPr/>
              <p:nvPr/>
            </p:nvSpPr>
            <p:spPr>
              <a:xfrm>
                <a:off x="4778334" y="3622044"/>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58" name="Freeform: Shape 1057">
                <a:extLst>
                  <a:ext uri="{FF2B5EF4-FFF2-40B4-BE49-F238E27FC236}">
                    <a16:creationId xmlns:a16="http://schemas.microsoft.com/office/drawing/2014/main" id="{8275C403-B140-876A-FE43-3D2F281DD5BE}"/>
                  </a:ext>
                </a:extLst>
              </p:cNvPr>
              <p:cNvSpPr/>
              <p:nvPr/>
            </p:nvSpPr>
            <p:spPr>
              <a:xfrm>
                <a:off x="4746555" y="367355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42" name="Graphic 11">
              <a:extLst>
                <a:ext uri="{FF2B5EF4-FFF2-40B4-BE49-F238E27FC236}">
                  <a16:creationId xmlns:a16="http://schemas.microsoft.com/office/drawing/2014/main" id="{1ED6980C-C4D8-BCCC-FFF1-1BFE3226341E}"/>
                </a:ext>
              </a:extLst>
            </p:cNvPr>
            <p:cNvGrpSpPr/>
            <p:nvPr/>
          </p:nvGrpSpPr>
          <p:grpSpPr>
            <a:xfrm>
              <a:off x="4792878" y="3622044"/>
              <a:ext cx="63557" cy="103017"/>
              <a:chOff x="4792878" y="3622044"/>
              <a:chExt cx="63557" cy="103017"/>
            </a:xfrm>
          </p:grpSpPr>
          <p:sp>
            <p:nvSpPr>
              <p:cNvPr id="1055" name="Freeform: Shape 1054">
                <a:extLst>
                  <a:ext uri="{FF2B5EF4-FFF2-40B4-BE49-F238E27FC236}">
                    <a16:creationId xmlns:a16="http://schemas.microsoft.com/office/drawing/2014/main" id="{A3AD3AB0-F6AF-A285-56D5-05F31C631270}"/>
                  </a:ext>
                </a:extLst>
              </p:cNvPr>
              <p:cNvSpPr/>
              <p:nvPr/>
            </p:nvSpPr>
            <p:spPr>
              <a:xfrm>
                <a:off x="4824657" y="3622044"/>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56" name="Freeform: Shape 1055">
                <a:extLst>
                  <a:ext uri="{FF2B5EF4-FFF2-40B4-BE49-F238E27FC236}">
                    <a16:creationId xmlns:a16="http://schemas.microsoft.com/office/drawing/2014/main" id="{6F7D9CB7-8DF8-A77D-C3A7-E8718C88AFDA}"/>
                  </a:ext>
                </a:extLst>
              </p:cNvPr>
              <p:cNvSpPr/>
              <p:nvPr/>
            </p:nvSpPr>
            <p:spPr>
              <a:xfrm>
                <a:off x="4792878" y="367355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43" name="Graphic 11">
              <a:extLst>
                <a:ext uri="{FF2B5EF4-FFF2-40B4-BE49-F238E27FC236}">
                  <a16:creationId xmlns:a16="http://schemas.microsoft.com/office/drawing/2014/main" id="{E1B44F5C-5BCF-78E8-A767-C578A4FDAF2E}"/>
                </a:ext>
              </a:extLst>
            </p:cNvPr>
            <p:cNvGrpSpPr/>
            <p:nvPr/>
          </p:nvGrpSpPr>
          <p:grpSpPr>
            <a:xfrm>
              <a:off x="5057282" y="3622044"/>
              <a:ext cx="63557" cy="103017"/>
              <a:chOff x="5057282" y="3622044"/>
              <a:chExt cx="63557" cy="103017"/>
            </a:xfrm>
          </p:grpSpPr>
          <p:sp>
            <p:nvSpPr>
              <p:cNvPr id="1053" name="Freeform: Shape 1052">
                <a:extLst>
                  <a:ext uri="{FF2B5EF4-FFF2-40B4-BE49-F238E27FC236}">
                    <a16:creationId xmlns:a16="http://schemas.microsoft.com/office/drawing/2014/main" id="{AD7559EA-1146-9DFE-7D33-03F26CDF8382}"/>
                  </a:ext>
                </a:extLst>
              </p:cNvPr>
              <p:cNvSpPr/>
              <p:nvPr/>
            </p:nvSpPr>
            <p:spPr>
              <a:xfrm>
                <a:off x="5089061" y="3622044"/>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54" name="Freeform: Shape 1053">
                <a:extLst>
                  <a:ext uri="{FF2B5EF4-FFF2-40B4-BE49-F238E27FC236}">
                    <a16:creationId xmlns:a16="http://schemas.microsoft.com/office/drawing/2014/main" id="{594A5A7C-3AA3-3AA8-7B48-E982A3F709DF}"/>
                  </a:ext>
                </a:extLst>
              </p:cNvPr>
              <p:cNvSpPr/>
              <p:nvPr/>
            </p:nvSpPr>
            <p:spPr>
              <a:xfrm>
                <a:off x="5057282" y="367355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44" name="Graphic 11">
              <a:extLst>
                <a:ext uri="{FF2B5EF4-FFF2-40B4-BE49-F238E27FC236}">
                  <a16:creationId xmlns:a16="http://schemas.microsoft.com/office/drawing/2014/main" id="{A894C854-B899-AF1E-7993-0A296FF5BD89}"/>
                </a:ext>
              </a:extLst>
            </p:cNvPr>
            <p:cNvGrpSpPr/>
            <p:nvPr/>
          </p:nvGrpSpPr>
          <p:grpSpPr>
            <a:xfrm>
              <a:off x="5219876" y="3622044"/>
              <a:ext cx="63557" cy="103017"/>
              <a:chOff x="5219876" y="3622044"/>
              <a:chExt cx="63557" cy="103017"/>
            </a:xfrm>
          </p:grpSpPr>
          <p:sp>
            <p:nvSpPr>
              <p:cNvPr id="1051" name="Freeform: Shape 1050">
                <a:extLst>
                  <a:ext uri="{FF2B5EF4-FFF2-40B4-BE49-F238E27FC236}">
                    <a16:creationId xmlns:a16="http://schemas.microsoft.com/office/drawing/2014/main" id="{4C15C2D9-E483-36EA-4ED3-667E09272C69}"/>
                  </a:ext>
                </a:extLst>
              </p:cNvPr>
              <p:cNvSpPr/>
              <p:nvPr/>
            </p:nvSpPr>
            <p:spPr>
              <a:xfrm>
                <a:off x="5251655" y="3622044"/>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52" name="Freeform: Shape 1051">
                <a:extLst>
                  <a:ext uri="{FF2B5EF4-FFF2-40B4-BE49-F238E27FC236}">
                    <a16:creationId xmlns:a16="http://schemas.microsoft.com/office/drawing/2014/main" id="{F0B4A33C-CC99-ABA5-BAAA-787A0ACF0AB3}"/>
                  </a:ext>
                </a:extLst>
              </p:cNvPr>
              <p:cNvSpPr/>
              <p:nvPr/>
            </p:nvSpPr>
            <p:spPr>
              <a:xfrm>
                <a:off x="5219876" y="367355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45" name="Graphic 11">
              <a:extLst>
                <a:ext uri="{FF2B5EF4-FFF2-40B4-BE49-F238E27FC236}">
                  <a16:creationId xmlns:a16="http://schemas.microsoft.com/office/drawing/2014/main" id="{49E667EB-3201-C810-5050-9483C88575CF}"/>
                </a:ext>
              </a:extLst>
            </p:cNvPr>
            <p:cNvGrpSpPr/>
            <p:nvPr/>
          </p:nvGrpSpPr>
          <p:grpSpPr>
            <a:xfrm>
              <a:off x="5289235" y="3622044"/>
              <a:ext cx="63557" cy="103017"/>
              <a:chOff x="5289235" y="3622044"/>
              <a:chExt cx="63557" cy="103017"/>
            </a:xfrm>
          </p:grpSpPr>
          <p:sp>
            <p:nvSpPr>
              <p:cNvPr id="1049" name="Freeform: Shape 1048">
                <a:extLst>
                  <a:ext uri="{FF2B5EF4-FFF2-40B4-BE49-F238E27FC236}">
                    <a16:creationId xmlns:a16="http://schemas.microsoft.com/office/drawing/2014/main" id="{774F95A3-2238-7538-354F-2011FFE69E7A}"/>
                  </a:ext>
                </a:extLst>
              </p:cNvPr>
              <p:cNvSpPr/>
              <p:nvPr/>
            </p:nvSpPr>
            <p:spPr>
              <a:xfrm>
                <a:off x="5321014" y="3622044"/>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50" name="Freeform: Shape 1049">
                <a:extLst>
                  <a:ext uri="{FF2B5EF4-FFF2-40B4-BE49-F238E27FC236}">
                    <a16:creationId xmlns:a16="http://schemas.microsoft.com/office/drawing/2014/main" id="{F27E324C-4557-3A9D-2D53-3C4E7BB19698}"/>
                  </a:ext>
                </a:extLst>
              </p:cNvPr>
              <p:cNvSpPr/>
              <p:nvPr/>
            </p:nvSpPr>
            <p:spPr>
              <a:xfrm>
                <a:off x="5289235" y="367355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nvGrpSpPr>
            <p:cNvPr id="1046" name="Graphic 11">
              <a:extLst>
                <a:ext uri="{FF2B5EF4-FFF2-40B4-BE49-F238E27FC236}">
                  <a16:creationId xmlns:a16="http://schemas.microsoft.com/office/drawing/2014/main" id="{9D9CACCA-A306-8F3E-F7F3-AA1BAB308D94}"/>
                </a:ext>
              </a:extLst>
            </p:cNvPr>
            <p:cNvGrpSpPr/>
            <p:nvPr/>
          </p:nvGrpSpPr>
          <p:grpSpPr>
            <a:xfrm>
              <a:off x="5304620" y="3622044"/>
              <a:ext cx="63557" cy="103017"/>
              <a:chOff x="5304620" y="3622044"/>
              <a:chExt cx="63557" cy="103017"/>
            </a:xfrm>
          </p:grpSpPr>
          <p:sp>
            <p:nvSpPr>
              <p:cNvPr id="1047" name="Freeform: Shape 1046">
                <a:extLst>
                  <a:ext uri="{FF2B5EF4-FFF2-40B4-BE49-F238E27FC236}">
                    <a16:creationId xmlns:a16="http://schemas.microsoft.com/office/drawing/2014/main" id="{30390912-D071-9272-208A-0E0A38289B72}"/>
                  </a:ext>
                </a:extLst>
              </p:cNvPr>
              <p:cNvSpPr/>
              <p:nvPr/>
            </p:nvSpPr>
            <p:spPr>
              <a:xfrm>
                <a:off x="5336399" y="3622044"/>
                <a:ext cx="8407" cy="103017"/>
              </a:xfrm>
              <a:custGeom>
                <a:avLst/>
                <a:gdLst>
                  <a:gd name="connsiteX0" fmla="*/ 0 w 8407"/>
                  <a:gd name="connsiteY0" fmla="*/ 0 h 103017"/>
                  <a:gd name="connsiteX1" fmla="*/ 0 w 8407"/>
                  <a:gd name="connsiteY1" fmla="*/ 103017 h 103017"/>
                </a:gdLst>
                <a:ahLst/>
                <a:cxnLst>
                  <a:cxn ang="0">
                    <a:pos x="connsiteX0" y="connsiteY0"/>
                  </a:cxn>
                  <a:cxn ang="0">
                    <a:pos x="connsiteX1" y="connsiteY1"/>
                  </a:cxn>
                </a:cxnLst>
                <a:rect l="l" t="t" r="r" b="b"/>
                <a:pathLst>
                  <a:path w="8407" h="103017">
                    <a:moveTo>
                      <a:pt x="0" y="0"/>
                    </a:moveTo>
                    <a:lnTo>
                      <a:pt x="0" y="103017"/>
                    </a:lnTo>
                  </a:path>
                </a:pathLst>
              </a:custGeom>
              <a:ln w="12700" cap="flat">
                <a:solidFill>
                  <a:srgbClr val="782A28"/>
                </a:solidFill>
                <a:prstDash val="solid"/>
                <a:miter/>
              </a:ln>
            </p:spPr>
            <p:txBody>
              <a:bodyPr rtlCol="0" anchor="ctr"/>
              <a:lstStyle/>
              <a:p>
                <a:endParaRPr lang="en-US" dirty="0"/>
              </a:p>
            </p:txBody>
          </p:sp>
          <p:sp>
            <p:nvSpPr>
              <p:cNvPr id="1048" name="Freeform: Shape 1047">
                <a:extLst>
                  <a:ext uri="{FF2B5EF4-FFF2-40B4-BE49-F238E27FC236}">
                    <a16:creationId xmlns:a16="http://schemas.microsoft.com/office/drawing/2014/main" id="{8A785D59-6A69-C078-E74E-23300173A065}"/>
                  </a:ext>
                </a:extLst>
              </p:cNvPr>
              <p:cNvSpPr/>
              <p:nvPr/>
            </p:nvSpPr>
            <p:spPr>
              <a:xfrm>
                <a:off x="5304620" y="3673552"/>
                <a:ext cx="63557" cy="13626"/>
              </a:xfrm>
              <a:custGeom>
                <a:avLst/>
                <a:gdLst>
                  <a:gd name="connsiteX0" fmla="*/ 0 w 63557"/>
                  <a:gd name="connsiteY0" fmla="*/ 0 h 13626"/>
                  <a:gd name="connsiteX1" fmla="*/ 63558 w 63557"/>
                  <a:gd name="connsiteY1" fmla="*/ 0 h 13626"/>
                </a:gdLst>
                <a:ahLst/>
                <a:cxnLst>
                  <a:cxn ang="0">
                    <a:pos x="connsiteX0" y="connsiteY0"/>
                  </a:cxn>
                  <a:cxn ang="0">
                    <a:pos x="connsiteX1" y="connsiteY1"/>
                  </a:cxn>
                </a:cxnLst>
                <a:rect l="l" t="t" r="r" b="b"/>
                <a:pathLst>
                  <a:path w="63557" h="13626">
                    <a:moveTo>
                      <a:pt x="0" y="0"/>
                    </a:moveTo>
                    <a:lnTo>
                      <a:pt x="63558" y="0"/>
                    </a:lnTo>
                  </a:path>
                </a:pathLst>
              </a:custGeom>
              <a:ln w="12700" cap="flat">
                <a:solidFill>
                  <a:srgbClr val="782A28"/>
                </a:solidFill>
                <a:prstDash val="solid"/>
                <a:miter/>
              </a:ln>
            </p:spPr>
            <p:txBody>
              <a:bodyPr rtlCol="0" anchor="ctr"/>
              <a:lstStyle/>
              <a:p>
                <a:endParaRPr lang="en-US" dirty="0"/>
              </a:p>
            </p:txBody>
          </p:sp>
        </p:grpSp>
      </p:grpSp>
      <p:sp>
        <p:nvSpPr>
          <p:cNvPr id="1151" name="Freeform: Shape 1150">
            <a:extLst>
              <a:ext uri="{FF2B5EF4-FFF2-40B4-BE49-F238E27FC236}">
                <a16:creationId xmlns:a16="http://schemas.microsoft.com/office/drawing/2014/main" id="{4D34BCE7-F5DD-F892-C042-B3CBBAA839AB}"/>
              </a:ext>
            </a:extLst>
          </p:cNvPr>
          <p:cNvSpPr/>
          <p:nvPr/>
        </p:nvSpPr>
        <p:spPr>
          <a:xfrm>
            <a:off x="886343" y="1803570"/>
            <a:ext cx="4440053" cy="1463906"/>
          </a:xfrm>
          <a:custGeom>
            <a:avLst/>
            <a:gdLst>
              <a:gd name="connsiteX0" fmla="*/ 4440054 w 4440053"/>
              <a:gd name="connsiteY0" fmla="*/ 1463907 h 1463906"/>
              <a:gd name="connsiteX1" fmla="*/ 3844409 w 4440053"/>
              <a:gd name="connsiteY1" fmla="*/ 1463907 h 1463906"/>
              <a:gd name="connsiteX2" fmla="*/ 3844409 w 4440053"/>
              <a:gd name="connsiteY2" fmla="*/ 1313469 h 1463906"/>
              <a:gd name="connsiteX3" fmla="*/ 3054056 w 4440053"/>
              <a:gd name="connsiteY3" fmla="*/ 1313469 h 1463906"/>
              <a:gd name="connsiteX4" fmla="*/ 3054056 w 4440053"/>
              <a:gd name="connsiteY4" fmla="*/ 1240021 h 1463906"/>
              <a:gd name="connsiteX5" fmla="*/ 2443951 w 4440053"/>
              <a:gd name="connsiteY5" fmla="*/ 1240021 h 1463906"/>
              <a:gd name="connsiteX6" fmla="*/ 2443951 w 4440053"/>
              <a:gd name="connsiteY6" fmla="*/ 1188513 h 1463906"/>
              <a:gd name="connsiteX7" fmla="*/ 2312884 w 4440053"/>
              <a:gd name="connsiteY7" fmla="*/ 1188513 h 1463906"/>
              <a:gd name="connsiteX8" fmla="*/ 2312884 w 4440053"/>
              <a:gd name="connsiteY8" fmla="*/ 1143681 h 1463906"/>
              <a:gd name="connsiteX9" fmla="*/ 2214268 w 4440053"/>
              <a:gd name="connsiteY9" fmla="*/ 1143681 h 1463906"/>
              <a:gd name="connsiteX10" fmla="*/ 2214268 w 4440053"/>
              <a:gd name="connsiteY10" fmla="*/ 1099940 h 1463906"/>
              <a:gd name="connsiteX11" fmla="*/ 2161892 w 4440053"/>
              <a:gd name="connsiteY11" fmla="*/ 1099940 h 1463906"/>
              <a:gd name="connsiteX12" fmla="*/ 2161892 w 4440053"/>
              <a:gd name="connsiteY12" fmla="*/ 1058787 h 1463906"/>
              <a:gd name="connsiteX13" fmla="*/ 2062940 w 4440053"/>
              <a:gd name="connsiteY13" fmla="*/ 1058787 h 1463906"/>
              <a:gd name="connsiteX14" fmla="*/ 2062940 w 4440053"/>
              <a:gd name="connsiteY14" fmla="*/ 1021314 h 1463906"/>
              <a:gd name="connsiteX15" fmla="*/ 1988117 w 4440053"/>
              <a:gd name="connsiteY15" fmla="*/ 1021314 h 1463906"/>
              <a:gd name="connsiteX16" fmla="*/ 1988117 w 4440053"/>
              <a:gd name="connsiteY16" fmla="*/ 982206 h 1463906"/>
              <a:gd name="connsiteX17" fmla="*/ 1970462 w 4440053"/>
              <a:gd name="connsiteY17" fmla="*/ 982206 h 1463906"/>
              <a:gd name="connsiteX18" fmla="*/ 1970462 w 4440053"/>
              <a:gd name="connsiteY18" fmla="*/ 946777 h 1463906"/>
              <a:gd name="connsiteX19" fmla="*/ 1949612 w 4440053"/>
              <a:gd name="connsiteY19" fmla="*/ 946777 h 1463906"/>
              <a:gd name="connsiteX20" fmla="*/ 1949612 w 4440053"/>
              <a:gd name="connsiteY20" fmla="*/ 910257 h 1463906"/>
              <a:gd name="connsiteX21" fmla="*/ 1828802 w 4440053"/>
              <a:gd name="connsiteY21" fmla="*/ 910257 h 1463906"/>
              <a:gd name="connsiteX22" fmla="*/ 1828802 w 4440053"/>
              <a:gd name="connsiteY22" fmla="*/ 876463 h 1463906"/>
              <a:gd name="connsiteX23" fmla="*/ 1614504 w 4440053"/>
              <a:gd name="connsiteY23" fmla="*/ 876463 h 1463906"/>
              <a:gd name="connsiteX24" fmla="*/ 1614504 w 4440053"/>
              <a:gd name="connsiteY24" fmla="*/ 842669 h 1463906"/>
              <a:gd name="connsiteX25" fmla="*/ 1516225 w 4440053"/>
              <a:gd name="connsiteY25" fmla="*/ 842669 h 1463906"/>
              <a:gd name="connsiteX26" fmla="*/ 1516225 w 4440053"/>
              <a:gd name="connsiteY26" fmla="*/ 812963 h 1463906"/>
              <a:gd name="connsiteX27" fmla="*/ 1488313 w 4440053"/>
              <a:gd name="connsiteY27" fmla="*/ 812963 h 1463906"/>
              <a:gd name="connsiteX28" fmla="*/ 1488313 w 4440053"/>
              <a:gd name="connsiteY28" fmla="*/ 782304 h 1463906"/>
              <a:gd name="connsiteX29" fmla="*/ 1465193 w 4440053"/>
              <a:gd name="connsiteY29" fmla="*/ 782304 h 1463906"/>
              <a:gd name="connsiteX30" fmla="*/ 1465193 w 4440053"/>
              <a:gd name="connsiteY30" fmla="*/ 754642 h 1463906"/>
              <a:gd name="connsiteX31" fmla="*/ 1453339 w 4440053"/>
              <a:gd name="connsiteY31" fmla="*/ 754642 h 1463906"/>
              <a:gd name="connsiteX32" fmla="*/ 1453339 w 4440053"/>
              <a:gd name="connsiteY32" fmla="*/ 719212 h 1463906"/>
              <a:gd name="connsiteX33" fmla="*/ 1320675 w 4440053"/>
              <a:gd name="connsiteY33" fmla="*/ 719212 h 1463906"/>
              <a:gd name="connsiteX34" fmla="*/ 1320675 w 4440053"/>
              <a:gd name="connsiteY34" fmla="*/ 694684 h 1463906"/>
              <a:gd name="connsiteX35" fmla="*/ 1300414 w 4440053"/>
              <a:gd name="connsiteY35" fmla="*/ 694684 h 1463906"/>
              <a:gd name="connsiteX36" fmla="*/ 1300414 w 4440053"/>
              <a:gd name="connsiteY36" fmla="*/ 664978 h 1463906"/>
              <a:gd name="connsiteX37" fmla="*/ 1227776 w 4440053"/>
              <a:gd name="connsiteY37" fmla="*/ 664978 h 1463906"/>
              <a:gd name="connsiteX38" fmla="*/ 1227776 w 4440053"/>
              <a:gd name="connsiteY38" fmla="*/ 635272 h 1463906"/>
              <a:gd name="connsiteX39" fmla="*/ 1224918 w 4440053"/>
              <a:gd name="connsiteY39" fmla="*/ 635272 h 1463906"/>
              <a:gd name="connsiteX40" fmla="*/ 1224918 w 4440053"/>
              <a:gd name="connsiteY40" fmla="*/ 606112 h 1463906"/>
              <a:gd name="connsiteX41" fmla="*/ 1098979 w 4440053"/>
              <a:gd name="connsiteY41" fmla="*/ 606112 h 1463906"/>
              <a:gd name="connsiteX42" fmla="*/ 1098979 w 4440053"/>
              <a:gd name="connsiteY42" fmla="*/ 581584 h 1463906"/>
              <a:gd name="connsiteX43" fmla="*/ 1075860 w 4440053"/>
              <a:gd name="connsiteY43" fmla="*/ 581584 h 1463906"/>
              <a:gd name="connsiteX44" fmla="*/ 1075860 w 4440053"/>
              <a:gd name="connsiteY44" fmla="*/ 549834 h 1463906"/>
              <a:gd name="connsiteX45" fmla="*/ 1008098 w 4440053"/>
              <a:gd name="connsiteY45" fmla="*/ 549834 h 1463906"/>
              <a:gd name="connsiteX46" fmla="*/ 1008098 w 4440053"/>
              <a:gd name="connsiteY46" fmla="*/ 524352 h 1463906"/>
              <a:gd name="connsiteX47" fmla="*/ 877367 w 4440053"/>
              <a:gd name="connsiteY47" fmla="*/ 524352 h 1463906"/>
              <a:gd name="connsiteX48" fmla="*/ 877367 w 4440053"/>
              <a:gd name="connsiteY48" fmla="*/ 499415 h 1463906"/>
              <a:gd name="connsiteX49" fmla="*/ 810195 w 4440053"/>
              <a:gd name="connsiteY49" fmla="*/ 499415 h 1463906"/>
              <a:gd name="connsiteX50" fmla="*/ 810195 w 4440053"/>
              <a:gd name="connsiteY50" fmla="*/ 472298 h 1463906"/>
              <a:gd name="connsiteX51" fmla="*/ 788000 w 4440053"/>
              <a:gd name="connsiteY51" fmla="*/ 472298 h 1463906"/>
              <a:gd name="connsiteX52" fmla="*/ 788000 w 4440053"/>
              <a:gd name="connsiteY52" fmla="*/ 442592 h 1463906"/>
              <a:gd name="connsiteX53" fmla="*/ 779929 w 4440053"/>
              <a:gd name="connsiteY53" fmla="*/ 442592 h 1463906"/>
              <a:gd name="connsiteX54" fmla="*/ 779929 w 4440053"/>
              <a:gd name="connsiteY54" fmla="*/ 415475 h 1463906"/>
              <a:gd name="connsiteX55" fmla="*/ 727889 w 4440053"/>
              <a:gd name="connsiteY55" fmla="*/ 415475 h 1463906"/>
              <a:gd name="connsiteX56" fmla="*/ 727889 w 4440053"/>
              <a:gd name="connsiteY56" fmla="*/ 392038 h 1463906"/>
              <a:gd name="connsiteX57" fmla="*/ 675176 w 4440053"/>
              <a:gd name="connsiteY57" fmla="*/ 392038 h 1463906"/>
              <a:gd name="connsiteX58" fmla="*/ 675176 w 4440053"/>
              <a:gd name="connsiteY58" fmla="*/ 365466 h 1463906"/>
              <a:gd name="connsiteX59" fmla="*/ 603884 w 4440053"/>
              <a:gd name="connsiteY59" fmla="*/ 365466 h 1463906"/>
              <a:gd name="connsiteX60" fmla="*/ 603884 w 4440053"/>
              <a:gd name="connsiteY60" fmla="*/ 342573 h 1463906"/>
              <a:gd name="connsiteX61" fmla="*/ 552180 w 4440053"/>
              <a:gd name="connsiteY61" fmla="*/ 342573 h 1463906"/>
              <a:gd name="connsiteX62" fmla="*/ 552180 w 4440053"/>
              <a:gd name="connsiteY62" fmla="*/ 316546 h 1463906"/>
              <a:gd name="connsiteX63" fmla="*/ 542259 w 4440053"/>
              <a:gd name="connsiteY63" fmla="*/ 316546 h 1463906"/>
              <a:gd name="connsiteX64" fmla="*/ 542259 w 4440053"/>
              <a:gd name="connsiteY64" fmla="*/ 288884 h 1463906"/>
              <a:gd name="connsiteX65" fmla="*/ 532339 w 4440053"/>
              <a:gd name="connsiteY65" fmla="*/ 288884 h 1463906"/>
              <a:gd name="connsiteX66" fmla="*/ 532339 w 4440053"/>
              <a:gd name="connsiteY66" fmla="*/ 264356 h 1463906"/>
              <a:gd name="connsiteX67" fmla="*/ 487697 w 4440053"/>
              <a:gd name="connsiteY67" fmla="*/ 264356 h 1463906"/>
              <a:gd name="connsiteX68" fmla="*/ 487697 w 4440053"/>
              <a:gd name="connsiteY68" fmla="*/ 238874 h 1463906"/>
              <a:gd name="connsiteX69" fmla="*/ 406737 w 4440053"/>
              <a:gd name="connsiteY69" fmla="*/ 238874 h 1463906"/>
              <a:gd name="connsiteX70" fmla="*/ 406737 w 4440053"/>
              <a:gd name="connsiteY70" fmla="*/ 190500 h 1463906"/>
              <a:gd name="connsiteX71" fmla="*/ 391352 w 4440053"/>
              <a:gd name="connsiteY71" fmla="*/ 190500 h 1463906"/>
              <a:gd name="connsiteX72" fmla="*/ 391352 w 4440053"/>
              <a:gd name="connsiteY72" fmla="*/ 167607 h 1463906"/>
              <a:gd name="connsiteX73" fmla="*/ 369493 w 4440053"/>
              <a:gd name="connsiteY73" fmla="*/ 167607 h 1463906"/>
              <a:gd name="connsiteX74" fmla="*/ 369493 w 4440053"/>
              <a:gd name="connsiteY74" fmla="*/ 142671 h 1463906"/>
              <a:gd name="connsiteX75" fmla="*/ 307785 w 4440053"/>
              <a:gd name="connsiteY75" fmla="*/ 142671 h 1463906"/>
              <a:gd name="connsiteX76" fmla="*/ 307785 w 4440053"/>
              <a:gd name="connsiteY76" fmla="*/ 119233 h 1463906"/>
              <a:gd name="connsiteX77" fmla="*/ 259612 w 4440053"/>
              <a:gd name="connsiteY77" fmla="*/ 119233 h 1463906"/>
              <a:gd name="connsiteX78" fmla="*/ 259612 w 4440053"/>
              <a:gd name="connsiteY78" fmla="*/ 95795 h 1463906"/>
              <a:gd name="connsiteX79" fmla="*/ 230691 w 4440053"/>
              <a:gd name="connsiteY79" fmla="*/ 95795 h 1463906"/>
              <a:gd name="connsiteX80" fmla="*/ 230691 w 4440053"/>
              <a:gd name="connsiteY80" fmla="*/ 47421 h 1463906"/>
              <a:gd name="connsiteX81" fmla="*/ 216231 w 4440053"/>
              <a:gd name="connsiteY81" fmla="*/ 47421 h 1463906"/>
              <a:gd name="connsiteX82" fmla="*/ 216231 w 4440053"/>
              <a:gd name="connsiteY82" fmla="*/ 24528 h 1463906"/>
              <a:gd name="connsiteX83" fmla="*/ 202444 w 4440053"/>
              <a:gd name="connsiteY83" fmla="*/ 24528 h 1463906"/>
              <a:gd name="connsiteX84" fmla="*/ 202444 w 4440053"/>
              <a:gd name="connsiteY84" fmla="*/ 0 h 1463906"/>
              <a:gd name="connsiteX85" fmla="*/ 0 w 4440053"/>
              <a:gd name="connsiteY85" fmla="*/ 0 h 1463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4440053" h="1463906">
                <a:moveTo>
                  <a:pt x="4440054" y="1463907"/>
                </a:moveTo>
                <a:lnTo>
                  <a:pt x="3844409" y="1463907"/>
                </a:lnTo>
                <a:lnTo>
                  <a:pt x="3844409" y="1313469"/>
                </a:lnTo>
                <a:lnTo>
                  <a:pt x="3054056" y="1313469"/>
                </a:lnTo>
                <a:lnTo>
                  <a:pt x="3054056" y="1240021"/>
                </a:lnTo>
                <a:lnTo>
                  <a:pt x="2443951" y="1240021"/>
                </a:lnTo>
                <a:lnTo>
                  <a:pt x="2443951" y="1188513"/>
                </a:lnTo>
                <a:lnTo>
                  <a:pt x="2312884" y="1188513"/>
                </a:lnTo>
                <a:lnTo>
                  <a:pt x="2312884" y="1143681"/>
                </a:lnTo>
                <a:lnTo>
                  <a:pt x="2214268" y="1143681"/>
                </a:lnTo>
                <a:lnTo>
                  <a:pt x="2214268" y="1099940"/>
                </a:lnTo>
                <a:lnTo>
                  <a:pt x="2161892" y="1099940"/>
                </a:lnTo>
                <a:lnTo>
                  <a:pt x="2161892" y="1058787"/>
                </a:lnTo>
                <a:lnTo>
                  <a:pt x="2062940" y="1058787"/>
                </a:lnTo>
                <a:lnTo>
                  <a:pt x="2062940" y="1021314"/>
                </a:lnTo>
                <a:lnTo>
                  <a:pt x="1988117" y="1021314"/>
                </a:lnTo>
                <a:lnTo>
                  <a:pt x="1988117" y="982206"/>
                </a:lnTo>
                <a:lnTo>
                  <a:pt x="1970462" y="982206"/>
                </a:lnTo>
                <a:lnTo>
                  <a:pt x="1970462" y="946777"/>
                </a:lnTo>
                <a:lnTo>
                  <a:pt x="1949612" y="946777"/>
                </a:lnTo>
                <a:lnTo>
                  <a:pt x="1949612" y="910257"/>
                </a:lnTo>
                <a:cubicBezTo>
                  <a:pt x="1949612" y="910257"/>
                  <a:pt x="1827877" y="910257"/>
                  <a:pt x="1828802" y="910257"/>
                </a:cubicBezTo>
                <a:cubicBezTo>
                  <a:pt x="1829726" y="910257"/>
                  <a:pt x="1828802" y="876463"/>
                  <a:pt x="1828802" y="876463"/>
                </a:cubicBezTo>
                <a:lnTo>
                  <a:pt x="1614504" y="876463"/>
                </a:lnTo>
                <a:lnTo>
                  <a:pt x="1614504" y="842669"/>
                </a:lnTo>
                <a:lnTo>
                  <a:pt x="1516225" y="842669"/>
                </a:lnTo>
                <a:lnTo>
                  <a:pt x="1516225" y="812963"/>
                </a:lnTo>
                <a:lnTo>
                  <a:pt x="1488313" y="812963"/>
                </a:lnTo>
                <a:lnTo>
                  <a:pt x="1488313" y="782304"/>
                </a:lnTo>
                <a:lnTo>
                  <a:pt x="1465193" y="782304"/>
                </a:lnTo>
                <a:lnTo>
                  <a:pt x="1465193" y="754642"/>
                </a:lnTo>
                <a:lnTo>
                  <a:pt x="1453339" y="754642"/>
                </a:lnTo>
                <a:lnTo>
                  <a:pt x="1453339" y="719212"/>
                </a:lnTo>
                <a:lnTo>
                  <a:pt x="1320675" y="719212"/>
                </a:lnTo>
                <a:lnTo>
                  <a:pt x="1320675" y="694684"/>
                </a:lnTo>
                <a:lnTo>
                  <a:pt x="1300414" y="694684"/>
                </a:lnTo>
                <a:lnTo>
                  <a:pt x="1300414" y="664978"/>
                </a:lnTo>
                <a:lnTo>
                  <a:pt x="1227776" y="664978"/>
                </a:lnTo>
                <a:lnTo>
                  <a:pt x="1227776" y="635272"/>
                </a:lnTo>
                <a:lnTo>
                  <a:pt x="1224918" y="635272"/>
                </a:lnTo>
                <a:lnTo>
                  <a:pt x="1224918" y="606112"/>
                </a:lnTo>
                <a:lnTo>
                  <a:pt x="1098979" y="606112"/>
                </a:lnTo>
                <a:lnTo>
                  <a:pt x="1098979" y="581584"/>
                </a:lnTo>
                <a:lnTo>
                  <a:pt x="1075860" y="581584"/>
                </a:lnTo>
                <a:lnTo>
                  <a:pt x="1075860" y="549834"/>
                </a:lnTo>
                <a:lnTo>
                  <a:pt x="1008098" y="549834"/>
                </a:lnTo>
                <a:lnTo>
                  <a:pt x="1008098" y="524352"/>
                </a:lnTo>
                <a:lnTo>
                  <a:pt x="877367" y="524352"/>
                </a:lnTo>
                <a:lnTo>
                  <a:pt x="877367" y="499415"/>
                </a:lnTo>
                <a:lnTo>
                  <a:pt x="810195" y="499415"/>
                </a:lnTo>
                <a:lnTo>
                  <a:pt x="810195" y="472298"/>
                </a:lnTo>
                <a:lnTo>
                  <a:pt x="788000" y="472298"/>
                </a:lnTo>
                <a:lnTo>
                  <a:pt x="788000" y="442592"/>
                </a:lnTo>
                <a:lnTo>
                  <a:pt x="779929" y="442592"/>
                </a:lnTo>
                <a:lnTo>
                  <a:pt x="779929" y="415475"/>
                </a:lnTo>
                <a:lnTo>
                  <a:pt x="727889" y="415475"/>
                </a:lnTo>
                <a:lnTo>
                  <a:pt x="727889" y="392038"/>
                </a:lnTo>
                <a:lnTo>
                  <a:pt x="675176" y="392038"/>
                </a:lnTo>
                <a:lnTo>
                  <a:pt x="675176" y="365466"/>
                </a:lnTo>
                <a:lnTo>
                  <a:pt x="603884" y="365466"/>
                </a:lnTo>
                <a:lnTo>
                  <a:pt x="603884" y="342573"/>
                </a:lnTo>
                <a:lnTo>
                  <a:pt x="552180" y="342573"/>
                </a:lnTo>
                <a:lnTo>
                  <a:pt x="552180" y="316546"/>
                </a:lnTo>
                <a:lnTo>
                  <a:pt x="542259" y="316546"/>
                </a:lnTo>
                <a:lnTo>
                  <a:pt x="542259" y="288884"/>
                </a:lnTo>
                <a:lnTo>
                  <a:pt x="532339" y="288884"/>
                </a:lnTo>
                <a:lnTo>
                  <a:pt x="532339" y="264356"/>
                </a:lnTo>
                <a:lnTo>
                  <a:pt x="487697" y="264356"/>
                </a:lnTo>
                <a:lnTo>
                  <a:pt x="487697" y="238874"/>
                </a:lnTo>
                <a:lnTo>
                  <a:pt x="406737" y="238874"/>
                </a:lnTo>
                <a:lnTo>
                  <a:pt x="406737" y="190500"/>
                </a:lnTo>
                <a:lnTo>
                  <a:pt x="391352" y="190500"/>
                </a:lnTo>
                <a:lnTo>
                  <a:pt x="391352" y="167607"/>
                </a:lnTo>
                <a:lnTo>
                  <a:pt x="369493" y="167607"/>
                </a:lnTo>
                <a:lnTo>
                  <a:pt x="369493" y="142671"/>
                </a:lnTo>
                <a:lnTo>
                  <a:pt x="307785" y="142671"/>
                </a:lnTo>
                <a:lnTo>
                  <a:pt x="307785" y="119233"/>
                </a:lnTo>
                <a:lnTo>
                  <a:pt x="259612" y="119233"/>
                </a:lnTo>
                <a:lnTo>
                  <a:pt x="259612" y="95795"/>
                </a:lnTo>
                <a:lnTo>
                  <a:pt x="230691" y="95795"/>
                </a:lnTo>
                <a:lnTo>
                  <a:pt x="230691" y="47421"/>
                </a:lnTo>
                <a:lnTo>
                  <a:pt x="216231" y="47421"/>
                </a:lnTo>
                <a:lnTo>
                  <a:pt x="216231" y="24528"/>
                </a:lnTo>
                <a:lnTo>
                  <a:pt x="202444" y="24528"/>
                </a:lnTo>
                <a:lnTo>
                  <a:pt x="202444" y="0"/>
                </a:lnTo>
                <a:lnTo>
                  <a:pt x="0" y="0"/>
                </a:lnTo>
              </a:path>
            </a:pathLst>
          </a:custGeom>
          <a:noFill/>
          <a:ln w="19050" cap="flat">
            <a:solidFill>
              <a:srgbClr val="782A28"/>
            </a:solidFill>
            <a:prstDash val="solid"/>
            <a:miter/>
          </a:ln>
        </p:spPr>
        <p:txBody>
          <a:bodyPr rtlCol="0" anchor="ctr"/>
          <a:lstStyle/>
          <a:p>
            <a:endParaRPr lang="en-US" dirty="0"/>
          </a:p>
        </p:txBody>
      </p:sp>
      <p:graphicFrame>
        <p:nvGraphicFramePr>
          <p:cNvPr id="1152" name="Table 1151">
            <a:extLst>
              <a:ext uri="{FF2B5EF4-FFF2-40B4-BE49-F238E27FC236}">
                <a16:creationId xmlns:a16="http://schemas.microsoft.com/office/drawing/2014/main" id="{4D93A6B0-DE87-E386-8EF7-EF1ADB264F23}"/>
              </a:ext>
            </a:extLst>
          </p:cNvPr>
          <p:cNvGraphicFramePr>
            <a:graphicFrameLocks noGrp="1"/>
          </p:cNvGraphicFramePr>
          <p:nvPr>
            <p:extLst>
              <p:ext uri="{D42A27DB-BD31-4B8C-83A1-F6EECF244321}">
                <p14:modId xmlns:p14="http://schemas.microsoft.com/office/powerpoint/2010/main" val="3816551875"/>
              </p:ext>
            </p:extLst>
          </p:nvPr>
        </p:nvGraphicFramePr>
        <p:xfrm>
          <a:off x="5004420" y="1734894"/>
          <a:ext cx="822960" cy="457200"/>
        </p:xfrm>
        <a:graphic>
          <a:graphicData uri="http://schemas.openxmlformats.org/drawingml/2006/table">
            <a:tbl>
              <a:tblPr firstRow="1" bandRow="1">
                <a:tableStyleId>{2D5ABB26-0587-4C30-8999-92F81FD0307C}</a:tableStyleId>
              </a:tblPr>
              <a:tblGrid>
                <a:gridCol w="822960">
                  <a:extLst>
                    <a:ext uri="{9D8B030D-6E8A-4147-A177-3AD203B41FA5}">
                      <a16:colId xmlns:a16="http://schemas.microsoft.com/office/drawing/2014/main" val="1772540755"/>
                    </a:ext>
                  </a:extLst>
                </a:gridCol>
              </a:tblGrid>
              <a:tr h="145833">
                <a:tc>
                  <a:txBody>
                    <a:bodyPr/>
                    <a:lstStyle/>
                    <a:p>
                      <a:r>
                        <a:rPr lang="en-US" sz="1000" b="1" dirty="0"/>
                        <a:t>Luspatercept</a:t>
                      </a:r>
                    </a:p>
                  </a:txBody>
                  <a:tcPr marL="0" marR="0" marT="0" marB="0">
                    <a:noFill/>
                  </a:tcPr>
                </a:tc>
                <a:extLst>
                  <a:ext uri="{0D108BD9-81ED-4DB2-BD59-A6C34878D82A}">
                    <a16:rowId xmlns:a16="http://schemas.microsoft.com/office/drawing/2014/main" val="1126419098"/>
                  </a:ext>
                </a:extLst>
              </a:tr>
              <a:tr h="145833">
                <a:tc>
                  <a:txBody>
                    <a:bodyPr/>
                    <a:lstStyle/>
                    <a:p>
                      <a:r>
                        <a:rPr lang="en-US" sz="1000" b="1" dirty="0"/>
                        <a:t>Epoetin alfa</a:t>
                      </a:r>
                    </a:p>
                  </a:txBody>
                  <a:tcPr marL="0" marR="0" marT="0" marB="0">
                    <a:noFill/>
                  </a:tcPr>
                </a:tc>
                <a:extLst>
                  <a:ext uri="{0D108BD9-81ED-4DB2-BD59-A6C34878D82A}">
                    <a16:rowId xmlns:a16="http://schemas.microsoft.com/office/drawing/2014/main" val="1038700432"/>
                  </a:ext>
                </a:extLst>
              </a:tr>
              <a:tr h="145833">
                <a:tc>
                  <a:txBody>
                    <a:bodyPr/>
                    <a:lstStyle/>
                    <a:p>
                      <a:r>
                        <a:rPr lang="en-US" sz="1000" b="1" dirty="0"/>
                        <a:t>Censored</a:t>
                      </a:r>
                    </a:p>
                  </a:txBody>
                  <a:tcPr marL="0" marR="0" marT="0" marB="0">
                    <a:noFill/>
                  </a:tcPr>
                </a:tc>
                <a:extLst>
                  <a:ext uri="{0D108BD9-81ED-4DB2-BD59-A6C34878D82A}">
                    <a16:rowId xmlns:a16="http://schemas.microsoft.com/office/drawing/2014/main" val="3943756239"/>
                  </a:ext>
                </a:extLst>
              </a:tr>
            </a:tbl>
          </a:graphicData>
        </a:graphic>
      </p:graphicFrame>
      <p:cxnSp>
        <p:nvCxnSpPr>
          <p:cNvPr id="1153" name="Straight Connector 1152">
            <a:extLst>
              <a:ext uri="{FF2B5EF4-FFF2-40B4-BE49-F238E27FC236}">
                <a16:creationId xmlns:a16="http://schemas.microsoft.com/office/drawing/2014/main" id="{1B82F0C4-0D17-3F0F-CD82-3BE4642107D6}"/>
              </a:ext>
            </a:extLst>
          </p:cNvPr>
          <p:cNvCxnSpPr>
            <a:cxnSpLocks/>
          </p:cNvCxnSpPr>
          <p:nvPr/>
        </p:nvCxnSpPr>
        <p:spPr>
          <a:xfrm>
            <a:off x="4719901" y="1808984"/>
            <a:ext cx="204848" cy="0"/>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1154" name="Straight Connector 1153">
            <a:extLst>
              <a:ext uri="{FF2B5EF4-FFF2-40B4-BE49-F238E27FC236}">
                <a16:creationId xmlns:a16="http://schemas.microsoft.com/office/drawing/2014/main" id="{7B49C686-C71C-DAFA-5E49-0D3E63774F66}"/>
              </a:ext>
            </a:extLst>
          </p:cNvPr>
          <p:cNvCxnSpPr>
            <a:cxnSpLocks/>
          </p:cNvCxnSpPr>
          <p:nvPr/>
        </p:nvCxnSpPr>
        <p:spPr>
          <a:xfrm>
            <a:off x="4719901" y="1961799"/>
            <a:ext cx="204848" cy="0"/>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sp>
        <p:nvSpPr>
          <p:cNvPr id="1155" name="TextBox 1154">
            <a:extLst>
              <a:ext uri="{FF2B5EF4-FFF2-40B4-BE49-F238E27FC236}">
                <a16:creationId xmlns:a16="http://schemas.microsoft.com/office/drawing/2014/main" id="{0E1AECB7-7A0C-65E4-3C32-7D357862115E}"/>
              </a:ext>
            </a:extLst>
          </p:cNvPr>
          <p:cNvSpPr txBox="1"/>
          <p:nvPr/>
        </p:nvSpPr>
        <p:spPr>
          <a:xfrm>
            <a:off x="4702457" y="2025769"/>
            <a:ext cx="247106" cy="173732"/>
          </a:xfrm>
          <a:prstGeom prst="rect">
            <a:avLst/>
          </a:prstGeom>
          <a:noFill/>
          <a:ln>
            <a:noFill/>
          </a:ln>
        </p:spPr>
        <p:txBody>
          <a:bodyPr wrap="square" lIns="0" tIns="0" rIns="0" bIns="0" rtlCol="0" anchor="ctr">
            <a:noAutofit/>
          </a:bodyPr>
          <a:lstStyle/>
          <a:p>
            <a:pPr algn="ctr"/>
            <a:r>
              <a:rPr lang="en-US" sz="1400" dirty="0"/>
              <a:t>+</a:t>
            </a:r>
            <a:endParaRPr lang="en-US" sz="1100" dirty="0"/>
          </a:p>
        </p:txBody>
      </p:sp>
      <p:graphicFrame>
        <p:nvGraphicFramePr>
          <p:cNvPr id="1156" name="Table 1155">
            <a:extLst>
              <a:ext uri="{FF2B5EF4-FFF2-40B4-BE49-F238E27FC236}">
                <a16:creationId xmlns:a16="http://schemas.microsoft.com/office/drawing/2014/main" id="{888A8485-0771-8DA4-0A2D-AED4D4AA0FAD}"/>
              </a:ext>
            </a:extLst>
          </p:cNvPr>
          <p:cNvGraphicFramePr>
            <a:graphicFrameLocks noGrp="1"/>
          </p:cNvGraphicFramePr>
          <p:nvPr>
            <p:extLst>
              <p:ext uri="{D42A27DB-BD31-4B8C-83A1-F6EECF244321}">
                <p14:modId xmlns:p14="http://schemas.microsoft.com/office/powerpoint/2010/main" val="496558837"/>
              </p:ext>
            </p:extLst>
          </p:nvPr>
        </p:nvGraphicFramePr>
        <p:xfrm>
          <a:off x="10809413" y="1803570"/>
          <a:ext cx="822960" cy="457200"/>
        </p:xfrm>
        <a:graphic>
          <a:graphicData uri="http://schemas.openxmlformats.org/drawingml/2006/table">
            <a:tbl>
              <a:tblPr firstRow="1" bandRow="1">
                <a:tableStyleId>{2D5ABB26-0587-4C30-8999-92F81FD0307C}</a:tableStyleId>
              </a:tblPr>
              <a:tblGrid>
                <a:gridCol w="822960">
                  <a:extLst>
                    <a:ext uri="{9D8B030D-6E8A-4147-A177-3AD203B41FA5}">
                      <a16:colId xmlns:a16="http://schemas.microsoft.com/office/drawing/2014/main" val="1772540755"/>
                    </a:ext>
                  </a:extLst>
                </a:gridCol>
              </a:tblGrid>
              <a:tr h="145833">
                <a:tc>
                  <a:txBody>
                    <a:bodyPr/>
                    <a:lstStyle/>
                    <a:p>
                      <a:r>
                        <a:rPr lang="en-US" sz="1000" b="1" dirty="0"/>
                        <a:t>Luspatercept</a:t>
                      </a:r>
                    </a:p>
                  </a:txBody>
                  <a:tcPr marL="0" marR="0" marT="0" marB="0">
                    <a:noFill/>
                  </a:tcPr>
                </a:tc>
                <a:extLst>
                  <a:ext uri="{0D108BD9-81ED-4DB2-BD59-A6C34878D82A}">
                    <a16:rowId xmlns:a16="http://schemas.microsoft.com/office/drawing/2014/main" val="1126419098"/>
                  </a:ext>
                </a:extLst>
              </a:tr>
              <a:tr h="145833">
                <a:tc>
                  <a:txBody>
                    <a:bodyPr/>
                    <a:lstStyle/>
                    <a:p>
                      <a:r>
                        <a:rPr lang="en-US" sz="1000" b="1" dirty="0"/>
                        <a:t>Epoetin alfa</a:t>
                      </a:r>
                    </a:p>
                  </a:txBody>
                  <a:tcPr marL="0" marR="0" marT="0" marB="0">
                    <a:noFill/>
                  </a:tcPr>
                </a:tc>
                <a:extLst>
                  <a:ext uri="{0D108BD9-81ED-4DB2-BD59-A6C34878D82A}">
                    <a16:rowId xmlns:a16="http://schemas.microsoft.com/office/drawing/2014/main" val="1038700432"/>
                  </a:ext>
                </a:extLst>
              </a:tr>
              <a:tr h="145833">
                <a:tc>
                  <a:txBody>
                    <a:bodyPr/>
                    <a:lstStyle/>
                    <a:p>
                      <a:r>
                        <a:rPr lang="en-US" sz="1000" b="1" dirty="0"/>
                        <a:t>Censored</a:t>
                      </a:r>
                    </a:p>
                  </a:txBody>
                  <a:tcPr marL="0" marR="0" marT="0" marB="0">
                    <a:noFill/>
                  </a:tcPr>
                </a:tc>
                <a:extLst>
                  <a:ext uri="{0D108BD9-81ED-4DB2-BD59-A6C34878D82A}">
                    <a16:rowId xmlns:a16="http://schemas.microsoft.com/office/drawing/2014/main" val="3943756239"/>
                  </a:ext>
                </a:extLst>
              </a:tr>
            </a:tbl>
          </a:graphicData>
        </a:graphic>
      </p:graphicFrame>
      <p:cxnSp>
        <p:nvCxnSpPr>
          <p:cNvPr id="1157" name="Straight Connector 1156">
            <a:extLst>
              <a:ext uri="{FF2B5EF4-FFF2-40B4-BE49-F238E27FC236}">
                <a16:creationId xmlns:a16="http://schemas.microsoft.com/office/drawing/2014/main" id="{E26DB8C6-AAB8-2F5F-B9DB-CCAD55CB41B7}"/>
              </a:ext>
            </a:extLst>
          </p:cNvPr>
          <p:cNvCxnSpPr>
            <a:cxnSpLocks/>
          </p:cNvCxnSpPr>
          <p:nvPr/>
        </p:nvCxnSpPr>
        <p:spPr>
          <a:xfrm>
            <a:off x="10524894" y="1877660"/>
            <a:ext cx="204848" cy="0"/>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sp>
        <p:nvSpPr>
          <p:cNvPr id="1158" name="TextBox 1157">
            <a:extLst>
              <a:ext uri="{FF2B5EF4-FFF2-40B4-BE49-F238E27FC236}">
                <a16:creationId xmlns:a16="http://schemas.microsoft.com/office/drawing/2014/main" id="{8D7A2987-AF6C-FBC4-C5C6-923119F159CD}"/>
              </a:ext>
            </a:extLst>
          </p:cNvPr>
          <p:cNvSpPr txBox="1"/>
          <p:nvPr/>
        </p:nvSpPr>
        <p:spPr>
          <a:xfrm>
            <a:off x="10507450" y="2094445"/>
            <a:ext cx="247106" cy="173732"/>
          </a:xfrm>
          <a:prstGeom prst="rect">
            <a:avLst/>
          </a:prstGeom>
          <a:noFill/>
          <a:ln>
            <a:noFill/>
          </a:ln>
        </p:spPr>
        <p:txBody>
          <a:bodyPr wrap="square" lIns="0" tIns="0" rIns="0" bIns="0" rtlCol="0" anchor="ctr">
            <a:noAutofit/>
          </a:bodyPr>
          <a:lstStyle/>
          <a:p>
            <a:pPr algn="ctr"/>
            <a:r>
              <a:rPr lang="en-US" sz="1400" dirty="0"/>
              <a:t>+</a:t>
            </a:r>
            <a:endParaRPr lang="en-US" sz="1100" dirty="0"/>
          </a:p>
        </p:txBody>
      </p:sp>
      <p:grpSp>
        <p:nvGrpSpPr>
          <p:cNvPr id="1159" name="Group 1158">
            <a:extLst>
              <a:ext uri="{FF2B5EF4-FFF2-40B4-BE49-F238E27FC236}">
                <a16:creationId xmlns:a16="http://schemas.microsoft.com/office/drawing/2014/main" id="{51ED5096-A0E7-0ED0-1EA6-532447D55857}"/>
              </a:ext>
            </a:extLst>
          </p:cNvPr>
          <p:cNvGrpSpPr/>
          <p:nvPr/>
        </p:nvGrpSpPr>
        <p:grpSpPr>
          <a:xfrm>
            <a:off x="6770825" y="1810615"/>
            <a:ext cx="4448517" cy="1674661"/>
            <a:chOff x="6781499" y="2215601"/>
            <a:chExt cx="4448517" cy="1674661"/>
          </a:xfrm>
        </p:grpSpPr>
        <p:grpSp>
          <p:nvGrpSpPr>
            <p:cNvPr id="1161" name="Graphic 11">
              <a:extLst>
                <a:ext uri="{FF2B5EF4-FFF2-40B4-BE49-F238E27FC236}">
                  <a16:creationId xmlns:a16="http://schemas.microsoft.com/office/drawing/2014/main" id="{86A0A875-6BD7-99B9-2FE8-5135BE60CCDF}"/>
                </a:ext>
              </a:extLst>
            </p:cNvPr>
            <p:cNvGrpSpPr/>
            <p:nvPr/>
          </p:nvGrpSpPr>
          <p:grpSpPr>
            <a:xfrm>
              <a:off x="10431405" y="3660582"/>
              <a:ext cx="63552" cy="102381"/>
              <a:chOff x="10431405" y="3660582"/>
              <a:chExt cx="63552" cy="102381"/>
            </a:xfrm>
          </p:grpSpPr>
          <p:sp>
            <p:nvSpPr>
              <p:cNvPr id="1257" name="Freeform: Shape 1256">
                <a:extLst>
                  <a:ext uri="{FF2B5EF4-FFF2-40B4-BE49-F238E27FC236}">
                    <a16:creationId xmlns:a16="http://schemas.microsoft.com/office/drawing/2014/main" id="{05FC97BE-4FF4-F306-12FB-AB1924CAF256}"/>
                  </a:ext>
                </a:extLst>
              </p:cNvPr>
              <p:cNvSpPr/>
              <p:nvPr/>
            </p:nvSpPr>
            <p:spPr>
              <a:xfrm>
                <a:off x="10463181" y="3660582"/>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58" name="Freeform: Shape 1257">
                <a:extLst>
                  <a:ext uri="{FF2B5EF4-FFF2-40B4-BE49-F238E27FC236}">
                    <a16:creationId xmlns:a16="http://schemas.microsoft.com/office/drawing/2014/main" id="{C4AD95C4-43CE-019A-3619-548661A5ADEC}"/>
                  </a:ext>
                </a:extLst>
              </p:cNvPr>
              <p:cNvSpPr/>
              <p:nvPr/>
            </p:nvSpPr>
            <p:spPr>
              <a:xfrm>
                <a:off x="10431405" y="3711772"/>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grpSp>
          <p:nvGrpSpPr>
            <p:cNvPr id="1162" name="Graphic 11">
              <a:extLst>
                <a:ext uri="{FF2B5EF4-FFF2-40B4-BE49-F238E27FC236}">
                  <a16:creationId xmlns:a16="http://schemas.microsoft.com/office/drawing/2014/main" id="{62238DC7-BF4F-6A4D-4CED-7F6D92CF035E}"/>
                </a:ext>
              </a:extLst>
            </p:cNvPr>
            <p:cNvGrpSpPr/>
            <p:nvPr/>
          </p:nvGrpSpPr>
          <p:grpSpPr>
            <a:xfrm>
              <a:off x="10223262" y="3660582"/>
              <a:ext cx="63552" cy="102381"/>
              <a:chOff x="10223262" y="3660582"/>
              <a:chExt cx="63552" cy="102381"/>
            </a:xfrm>
          </p:grpSpPr>
          <p:sp>
            <p:nvSpPr>
              <p:cNvPr id="1255" name="Freeform: Shape 1254">
                <a:extLst>
                  <a:ext uri="{FF2B5EF4-FFF2-40B4-BE49-F238E27FC236}">
                    <a16:creationId xmlns:a16="http://schemas.microsoft.com/office/drawing/2014/main" id="{B22BDCC4-52C6-D542-D27B-A8549D59B56E}"/>
                  </a:ext>
                </a:extLst>
              </p:cNvPr>
              <p:cNvSpPr/>
              <p:nvPr/>
            </p:nvSpPr>
            <p:spPr>
              <a:xfrm>
                <a:off x="10255038" y="3660582"/>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56" name="Freeform: Shape 1255">
                <a:extLst>
                  <a:ext uri="{FF2B5EF4-FFF2-40B4-BE49-F238E27FC236}">
                    <a16:creationId xmlns:a16="http://schemas.microsoft.com/office/drawing/2014/main" id="{BB9B244D-35BC-F3BE-0291-99373BC0A187}"/>
                  </a:ext>
                </a:extLst>
              </p:cNvPr>
              <p:cNvSpPr/>
              <p:nvPr/>
            </p:nvSpPr>
            <p:spPr>
              <a:xfrm>
                <a:off x="10223262" y="3711772"/>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grpSp>
          <p:nvGrpSpPr>
            <p:cNvPr id="1163" name="Graphic 11">
              <a:extLst>
                <a:ext uri="{FF2B5EF4-FFF2-40B4-BE49-F238E27FC236}">
                  <a16:creationId xmlns:a16="http://schemas.microsoft.com/office/drawing/2014/main" id="{689A6CAD-5204-66F5-58AF-E432EE0B35EE}"/>
                </a:ext>
              </a:extLst>
            </p:cNvPr>
            <p:cNvGrpSpPr/>
            <p:nvPr/>
          </p:nvGrpSpPr>
          <p:grpSpPr>
            <a:xfrm>
              <a:off x="9441379" y="3659363"/>
              <a:ext cx="63552" cy="102381"/>
              <a:chOff x="9441379" y="3659363"/>
              <a:chExt cx="63552" cy="102381"/>
            </a:xfrm>
          </p:grpSpPr>
          <p:sp>
            <p:nvSpPr>
              <p:cNvPr id="1253" name="Freeform: Shape 1252">
                <a:extLst>
                  <a:ext uri="{FF2B5EF4-FFF2-40B4-BE49-F238E27FC236}">
                    <a16:creationId xmlns:a16="http://schemas.microsoft.com/office/drawing/2014/main" id="{837C7583-B844-7484-1154-29AAAAB23FF1}"/>
                  </a:ext>
                </a:extLst>
              </p:cNvPr>
              <p:cNvSpPr/>
              <p:nvPr/>
            </p:nvSpPr>
            <p:spPr>
              <a:xfrm>
                <a:off x="9473155" y="365936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54" name="Freeform: Shape 1253">
                <a:extLst>
                  <a:ext uri="{FF2B5EF4-FFF2-40B4-BE49-F238E27FC236}">
                    <a16:creationId xmlns:a16="http://schemas.microsoft.com/office/drawing/2014/main" id="{781AA312-EAD9-7978-D98A-ED7B8275E442}"/>
                  </a:ext>
                </a:extLst>
              </p:cNvPr>
              <p:cNvSpPr/>
              <p:nvPr/>
            </p:nvSpPr>
            <p:spPr>
              <a:xfrm>
                <a:off x="9441379" y="3710554"/>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grpSp>
          <p:nvGrpSpPr>
            <p:cNvPr id="1164" name="Graphic 11">
              <a:extLst>
                <a:ext uri="{FF2B5EF4-FFF2-40B4-BE49-F238E27FC236}">
                  <a16:creationId xmlns:a16="http://schemas.microsoft.com/office/drawing/2014/main" id="{1AEA410C-2D4A-C226-6D94-F2656F072118}"/>
                </a:ext>
              </a:extLst>
            </p:cNvPr>
            <p:cNvGrpSpPr/>
            <p:nvPr/>
          </p:nvGrpSpPr>
          <p:grpSpPr>
            <a:xfrm>
              <a:off x="9396573" y="3659363"/>
              <a:ext cx="63552" cy="102381"/>
              <a:chOff x="9396573" y="3659363"/>
              <a:chExt cx="63552" cy="102381"/>
            </a:xfrm>
          </p:grpSpPr>
          <p:sp>
            <p:nvSpPr>
              <p:cNvPr id="1251" name="Freeform: Shape 1250">
                <a:extLst>
                  <a:ext uri="{FF2B5EF4-FFF2-40B4-BE49-F238E27FC236}">
                    <a16:creationId xmlns:a16="http://schemas.microsoft.com/office/drawing/2014/main" id="{ED3131AD-35CA-3D65-2DF2-EE4812DC3C7F}"/>
                  </a:ext>
                </a:extLst>
              </p:cNvPr>
              <p:cNvSpPr/>
              <p:nvPr/>
            </p:nvSpPr>
            <p:spPr>
              <a:xfrm>
                <a:off x="9428349" y="365936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52" name="Freeform: Shape 1251">
                <a:extLst>
                  <a:ext uri="{FF2B5EF4-FFF2-40B4-BE49-F238E27FC236}">
                    <a16:creationId xmlns:a16="http://schemas.microsoft.com/office/drawing/2014/main" id="{973559BD-3BCA-A8E0-B206-9A916CD70B30}"/>
                  </a:ext>
                </a:extLst>
              </p:cNvPr>
              <p:cNvSpPr/>
              <p:nvPr/>
            </p:nvSpPr>
            <p:spPr>
              <a:xfrm>
                <a:off x="9396573" y="3710554"/>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grpSp>
          <p:nvGrpSpPr>
            <p:cNvPr id="1165" name="Graphic 11">
              <a:extLst>
                <a:ext uri="{FF2B5EF4-FFF2-40B4-BE49-F238E27FC236}">
                  <a16:creationId xmlns:a16="http://schemas.microsoft.com/office/drawing/2014/main" id="{D5C91E61-C6A5-75D5-393E-DA950286E7EE}"/>
                </a:ext>
              </a:extLst>
            </p:cNvPr>
            <p:cNvGrpSpPr/>
            <p:nvPr/>
          </p:nvGrpSpPr>
          <p:grpSpPr>
            <a:xfrm>
              <a:off x="8891094" y="3659363"/>
              <a:ext cx="63552" cy="102381"/>
              <a:chOff x="8891094" y="3659363"/>
              <a:chExt cx="63552" cy="102381"/>
            </a:xfrm>
          </p:grpSpPr>
          <p:sp>
            <p:nvSpPr>
              <p:cNvPr id="1249" name="Freeform: Shape 1248">
                <a:extLst>
                  <a:ext uri="{FF2B5EF4-FFF2-40B4-BE49-F238E27FC236}">
                    <a16:creationId xmlns:a16="http://schemas.microsoft.com/office/drawing/2014/main" id="{5DE08584-52BF-6513-6E24-092D9F01F306}"/>
                  </a:ext>
                </a:extLst>
              </p:cNvPr>
              <p:cNvSpPr/>
              <p:nvPr/>
            </p:nvSpPr>
            <p:spPr>
              <a:xfrm>
                <a:off x="8922870" y="365936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50" name="Freeform: Shape 1249">
                <a:extLst>
                  <a:ext uri="{FF2B5EF4-FFF2-40B4-BE49-F238E27FC236}">
                    <a16:creationId xmlns:a16="http://schemas.microsoft.com/office/drawing/2014/main" id="{B46D4217-BE14-7406-C752-9BBEFD6FF40E}"/>
                  </a:ext>
                </a:extLst>
              </p:cNvPr>
              <p:cNvSpPr/>
              <p:nvPr/>
            </p:nvSpPr>
            <p:spPr>
              <a:xfrm>
                <a:off x="8891094" y="3710554"/>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grpSp>
          <p:nvGrpSpPr>
            <p:cNvPr id="1166" name="Graphic 11">
              <a:extLst>
                <a:ext uri="{FF2B5EF4-FFF2-40B4-BE49-F238E27FC236}">
                  <a16:creationId xmlns:a16="http://schemas.microsoft.com/office/drawing/2014/main" id="{31575C93-F795-507E-8916-15420E542445}"/>
                </a:ext>
              </a:extLst>
            </p:cNvPr>
            <p:cNvGrpSpPr/>
            <p:nvPr/>
          </p:nvGrpSpPr>
          <p:grpSpPr>
            <a:xfrm>
              <a:off x="8420922" y="3325948"/>
              <a:ext cx="63552" cy="102381"/>
              <a:chOff x="8420922" y="3325948"/>
              <a:chExt cx="63552" cy="102381"/>
            </a:xfrm>
          </p:grpSpPr>
          <p:sp>
            <p:nvSpPr>
              <p:cNvPr id="1247" name="Freeform: Shape 1246">
                <a:extLst>
                  <a:ext uri="{FF2B5EF4-FFF2-40B4-BE49-F238E27FC236}">
                    <a16:creationId xmlns:a16="http://schemas.microsoft.com/office/drawing/2014/main" id="{61FF4320-5663-4BD3-0685-536CEA92B86D}"/>
                  </a:ext>
                </a:extLst>
              </p:cNvPr>
              <p:cNvSpPr/>
              <p:nvPr/>
            </p:nvSpPr>
            <p:spPr>
              <a:xfrm>
                <a:off x="8452698" y="3325948"/>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48" name="Freeform: Shape 1247">
                <a:extLst>
                  <a:ext uri="{FF2B5EF4-FFF2-40B4-BE49-F238E27FC236}">
                    <a16:creationId xmlns:a16="http://schemas.microsoft.com/office/drawing/2014/main" id="{257D1C40-EAA0-334C-A11E-0000011B7B46}"/>
                  </a:ext>
                </a:extLst>
              </p:cNvPr>
              <p:cNvSpPr/>
              <p:nvPr/>
            </p:nvSpPr>
            <p:spPr>
              <a:xfrm>
                <a:off x="8420922" y="3377138"/>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grpSp>
          <p:nvGrpSpPr>
            <p:cNvPr id="1167" name="Graphic 11">
              <a:extLst>
                <a:ext uri="{FF2B5EF4-FFF2-40B4-BE49-F238E27FC236}">
                  <a16:creationId xmlns:a16="http://schemas.microsoft.com/office/drawing/2014/main" id="{2A4B24A7-DC4C-B876-967E-2017E8A883FC}"/>
                </a:ext>
              </a:extLst>
            </p:cNvPr>
            <p:cNvGrpSpPr/>
            <p:nvPr/>
          </p:nvGrpSpPr>
          <p:grpSpPr>
            <a:xfrm>
              <a:off x="8401671" y="3325948"/>
              <a:ext cx="63552" cy="102381"/>
              <a:chOff x="8401671" y="3325948"/>
              <a:chExt cx="63552" cy="102381"/>
            </a:xfrm>
          </p:grpSpPr>
          <p:sp>
            <p:nvSpPr>
              <p:cNvPr id="1245" name="Freeform: Shape 1244">
                <a:extLst>
                  <a:ext uri="{FF2B5EF4-FFF2-40B4-BE49-F238E27FC236}">
                    <a16:creationId xmlns:a16="http://schemas.microsoft.com/office/drawing/2014/main" id="{11626F5B-660C-7A01-B08F-FF6AC71671C7}"/>
                  </a:ext>
                </a:extLst>
              </p:cNvPr>
              <p:cNvSpPr/>
              <p:nvPr/>
            </p:nvSpPr>
            <p:spPr>
              <a:xfrm>
                <a:off x="8433447" y="3325948"/>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46" name="Freeform: Shape 1245">
                <a:extLst>
                  <a:ext uri="{FF2B5EF4-FFF2-40B4-BE49-F238E27FC236}">
                    <a16:creationId xmlns:a16="http://schemas.microsoft.com/office/drawing/2014/main" id="{0D63E6C7-BE30-DFF8-31FB-A63828177DE4}"/>
                  </a:ext>
                </a:extLst>
              </p:cNvPr>
              <p:cNvSpPr/>
              <p:nvPr/>
            </p:nvSpPr>
            <p:spPr>
              <a:xfrm>
                <a:off x="8401671" y="3377138"/>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grpSp>
          <p:nvGrpSpPr>
            <p:cNvPr id="1168" name="Graphic 11">
              <a:extLst>
                <a:ext uri="{FF2B5EF4-FFF2-40B4-BE49-F238E27FC236}">
                  <a16:creationId xmlns:a16="http://schemas.microsoft.com/office/drawing/2014/main" id="{C15C04CF-301A-9BC4-4210-5A2966AB60F7}"/>
                </a:ext>
              </a:extLst>
            </p:cNvPr>
            <p:cNvGrpSpPr/>
            <p:nvPr/>
          </p:nvGrpSpPr>
          <p:grpSpPr>
            <a:xfrm>
              <a:off x="8022373" y="3059973"/>
              <a:ext cx="63552" cy="102381"/>
              <a:chOff x="8022373" y="3059973"/>
              <a:chExt cx="63552" cy="102381"/>
            </a:xfrm>
          </p:grpSpPr>
          <p:sp>
            <p:nvSpPr>
              <p:cNvPr id="1243" name="Freeform: Shape 1242">
                <a:extLst>
                  <a:ext uri="{FF2B5EF4-FFF2-40B4-BE49-F238E27FC236}">
                    <a16:creationId xmlns:a16="http://schemas.microsoft.com/office/drawing/2014/main" id="{DB76E0D2-7C44-D546-75BB-85D93FAA91BB}"/>
                  </a:ext>
                </a:extLst>
              </p:cNvPr>
              <p:cNvSpPr/>
              <p:nvPr/>
            </p:nvSpPr>
            <p:spPr>
              <a:xfrm>
                <a:off x="8054149" y="305997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44" name="Freeform: Shape 1243">
                <a:extLst>
                  <a:ext uri="{FF2B5EF4-FFF2-40B4-BE49-F238E27FC236}">
                    <a16:creationId xmlns:a16="http://schemas.microsoft.com/office/drawing/2014/main" id="{5638505F-A16A-0B4A-C807-321F0DFB96D9}"/>
                  </a:ext>
                </a:extLst>
              </p:cNvPr>
              <p:cNvSpPr/>
              <p:nvPr/>
            </p:nvSpPr>
            <p:spPr>
              <a:xfrm>
                <a:off x="8022373" y="3111164"/>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grpSp>
          <p:nvGrpSpPr>
            <p:cNvPr id="1169" name="Graphic 11">
              <a:extLst>
                <a:ext uri="{FF2B5EF4-FFF2-40B4-BE49-F238E27FC236}">
                  <a16:creationId xmlns:a16="http://schemas.microsoft.com/office/drawing/2014/main" id="{1657EB70-6FB1-E93D-A188-667FD8F36E8E}"/>
                </a:ext>
              </a:extLst>
            </p:cNvPr>
            <p:cNvGrpSpPr/>
            <p:nvPr/>
          </p:nvGrpSpPr>
          <p:grpSpPr>
            <a:xfrm>
              <a:off x="8003626" y="3059973"/>
              <a:ext cx="63552" cy="102381"/>
              <a:chOff x="8003626" y="3059973"/>
              <a:chExt cx="63552" cy="102381"/>
            </a:xfrm>
          </p:grpSpPr>
          <p:sp>
            <p:nvSpPr>
              <p:cNvPr id="1241" name="Freeform: Shape 1240">
                <a:extLst>
                  <a:ext uri="{FF2B5EF4-FFF2-40B4-BE49-F238E27FC236}">
                    <a16:creationId xmlns:a16="http://schemas.microsoft.com/office/drawing/2014/main" id="{EFCC048C-B0D8-EED4-BD95-5A72454137AE}"/>
                  </a:ext>
                </a:extLst>
              </p:cNvPr>
              <p:cNvSpPr/>
              <p:nvPr/>
            </p:nvSpPr>
            <p:spPr>
              <a:xfrm>
                <a:off x="8035403" y="305997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42" name="Freeform: Shape 1241">
                <a:extLst>
                  <a:ext uri="{FF2B5EF4-FFF2-40B4-BE49-F238E27FC236}">
                    <a16:creationId xmlns:a16="http://schemas.microsoft.com/office/drawing/2014/main" id="{8EAED7FE-8691-1F79-7EDF-EB311EB03A15}"/>
                  </a:ext>
                </a:extLst>
              </p:cNvPr>
              <p:cNvSpPr/>
              <p:nvPr/>
            </p:nvSpPr>
            <p:spPr>
              <a:xfrm>
                <a:off x="8003626" y="3111164"/>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grpSp>
          <p:nvGrpSpPr>
            <p:cNvPr id="1170" name="Graphic 11">
              <a:extLst>
                <a:ext uri="{FF2B5EF4-FFF2-40B4-BE49-F238E27FC236}">
                  <a16:creationId xmlns:a16="http://schemas.microsoft.com/office/drawing/2014/main" id="{9B43FE70-A267-69A8-E49A-2226BE4D9399}"/>
                </a:ext>
              </a:extLst>
            </p:cNvPr>
            <p:cNvGrpSpPr/>
            <p:nvPr/>
          </p:nvGrpSpPr>
          <p:grpSpPr>
            <a:xfrm>
              <a:off x="7400801" y="2953801"/>
              <a:ext cx="63552" cy="102381"/>
              <a:chOff x="7400801" y="2953801"/>
              <a:chExt cx="63552" cy="102381"/>
            </a:xfrm>
          </p:grpSpPr>
          <p:sp>
            <p:nvSpPr>
              <p:cNvPr id="1239" name="Freeform: Shape 1238">
                <a:extLst>
                  <a:ext uri="{FF2B5EF4-FFF2-40B4-BE49-F238E27FC236}">
                    <a16:creationId xmlns:a16="http://schemas.microsoft.com/office/drawing/2014/main" id="{948FAC7C-4460-0801-E1FE-F4F4A3D0F0B4}"/>
                  </a:ext>
                </a:extLst>
              </p:cNvPr>
              <p:cNvSpPr/>
              <p:nvPr/>
            </p:nvSpPr>
            <p:spPr>
              <a:xfrm>
                <a:off x="7432577" y="2953801"/>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40" name="Freeform: Shape 1239">
                <a:extLst>
                  <a:ext uri="{FF2B5EF4-FFF2-40B4-BE49-F238E27FC236}">
                    <a16:creationId xmlns:a16="http://schemas.microsoft.com/office/drawing/2014/main" id="{D975F161-B2E0-75F3-42CD-B393E28613C8}"/>
                  </a:ext>
                </a:extLst>
              </p:cNvPr>
              <p:cNvSpPr/>
              <p:nvPr/>
            </p:nvSpPr>
            <p:spPr>
              <a:xfrm>
                <a:off x="7400801" y="3004991"/>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grpSp>
          <p:nvGrpSpPr>
            <p:cNvPr id="1171" name="Graphic 11">
              <a:extLst>
                <a:ext uri="{FF2B5EF4-FFF2-40B4-BE49-F238E27FC236}">
                  <a16:creationId xmlns:a16="http://schemas.microsoft.com/office/drawing/2014/main" id="{6753F34C-AD5D-DAAE-BE5F-28BEF2003015}"/>
                </a:ext>
              </a:extLst>
            </p:cNvPr>
            <p:cNvGrpSpPr/>
            <p:nvPr/>
          </p:nvGrpSpPr>
          <p:grpSpPr>
            <a:xfrm>
              <a:off x="7234774" y="2743486"/>
              <a:ext cx="63552" cy="102381"/>
              <a:chOff x="7234774" y="2743486"/>
              <a:chExt cx="63552" cy="102381"/>
            </a:xfrm>
          </p:grpSpPr>
          <p:sp>
            <p:nvSpPr>
              <p:cNvPr id="1237" name="Freeform: Shape 1236">
                <a:extLst>
                  <a:ext uri="{FF2B5EF4-FFF2-40B4-BE49-F238E27FC236}">
                    <a16:creationId xmlns:a16="http://schemas.microsoft.com/office/drawing/2014/main" id="{FAB6D55A-B1CD-EBA1-2753-2CC44660F2D6}"/>
                  </a:ext>
                </a:extLst>
              </p:cNvPr>
              <p:cNvSpPr/>
              <p:nvPr/>
            </p:nvSpPr>
            <p:spPr>
              <a:xfrm>
                <a:off x="7266550" y="2743486"/>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A59E9F"/>
                </a:solidFill>
                <a:prstDash val="solid"/>
                <a:miter/>
              </a:ln>
            </p:spPr>
            <p:txBody>
              <a:bodyPr rtlCol="0" anchor="ctr"/>
              <a:lstStyle/>
              <a:p>
                <a:endParaRPr lang="en-US" dirty="0"/>
              </a:p>
            </p:txBody>
          </p:sp>
          <p:sp>
            <p:nvSpPr>
              <p:cNvPr id="1238" name="Freeform: Shape 1237">
                <a:extLst>
                  <a:ext uri="{FF2B5EF4-FFF2-40B4-BE49-F238E27FC236}">
                    <a16:creationId xmlns:a16="http://schemas.microsoft.com/office/drawing/2014/main" id="{21205FD6-78CA-5DDC-885F-6220FB8E7B52}"/>
                  </a:ext>
                </a:extLst>
              </p:cNvPr>
              <p:cNvSpPr/>
              <p:nvPr/>
            </p:nvSpPr>
            <p:spPr>
              <a:xfrm>
                <a:off x="7234774" y="2794677"/>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A59E9F"/>
                </a:solidFill>
                <a:prstDash val="solid"/>
                <a:miter/>
              </a:ln>
            </p:spPr>
            <p:txBody>
              <a:bodyPr rtlCol="0" anchor="ctr"/>
              <a:lstStyle/>
              <a:p>
                <a:endParaRPr lang="en-US" dirty="0"/>
              </a:p>
            </p:txBody>
          </p:sp>
        </p:grpSp>
        <p:sp>
          <p:nvSpPr>
            <p:cNvPr id="1172" name="Freeform: Shape 1171">
              <a:extLst>
                <a:ext uri="{FF2B5EF4-FFF2-40B4-BE49-F238E27FC236}">
                  <a16:creationId xmlns:a16="http://schemas.microsoft.com/office/drawing/2014/main" id="{CEC08CF5-32BC-D581-54F8-8F5C3C6FB6BC}"/>
                </a:ext>
              </a:extLst>
            </p:cNvPr>
            <p:cNvSpPr/>
            <p:nvPr/>
          </p:nvSpPr>
          <p:spPr>
            <a:xfrm>
              <a:off x="6783852" y="2215601"/>
              <a:ext cx="3679833" cy="1495088"/>
            </a:xfrm>
            <a:custGeom>
              <a:avLst/>
              <a:gdLst>
                <a:gd name="connsiteX0" fmla="*/ 0 w 3679833"/>
                <a:gd name="connsiteY0" fmla="*/ 0 h 1495088"/>
                <a:gd name="connsiteX1" fmla="*/ 225040 w 3679833"/>
                <a:gd name="connsiteY1" fmla="*/ 0 h 1495088"/>
                <a:gd name="connsiteX2" fmla="*/ 225040 w 3679833"/>
                <a:gd name="connsiteY2" fmla="*/ 97777 h 1495088"/>
                <a:gd name="connsiteX3" fmla="*/ 239499 w 3679833"/>
                <a:gd name="connsiteY3" fmla="*/ 97777 h 1495088"/>
                <a:gd name="connsiteX4" fmla="*/ 239499 w 3679833"/>
                <a:gd name="connsiteY4" fmla="*/ 194064 h 1495088"/>
                <a:gd name="connsiteX5" fmla="*/ 271360 w 3679833"/>
                <a:gd name="connsiteY5" fmla="*/ 194064 h 1495088"/>
                <a:gd name="connsiteX6" fmla="*/ 271360 w 3679833"/>
                <a:gd name="connsiteY6" fmla="*/ 291028 h 1495088"/>
                <a:gd name="connsiteX7" fmla="*/ 290611 w 3679833"/>
                <a:gd name="connsiteY7" fmla="*/ 291028 h 1495088"/>
                <a:gd name="connsiteX8" fmla="*/ 290611 w 3679833"/>
                <a:gd name="connsiteY8" fmla="*/ 390429 h 1495088"/>
                <a:gd name="connsiteX9" fmla="*/ 375431 w 3679833"/>
                <a:gd name="connsiteY9" fmla="*/ 390429 h 1495088"/>
                <a:gd name="connsiteX10" fmla="*/ 375431 w 3679833"/>
                <a:gd name="connsiteY10" fmla="*/ 485227 h 1495088"/>
                <a:gd name="connsiteX11" fmla="*/ 397120 w 3679833"/>
                <a:gd name="connsiteY11" fmla="*/ 485227 h 1495088"/>
                <a:gd name="connsiteX12" fmla="*/ 397120 w 3679833"/>
                <a:gd name="connsiteY12" fmla="*/ 579076 h 1495088"/>
                <a:gd name="connsiteX13" fmla="*/ 549865 w 3679833"/>
                <a:gd name="connsiteY13" fmla="*/ 579076 h 1495088"/>
                <a:gd name="connsiteX14" fmla="*/ 549865 w 3679833"/>
                <a:gd name="connsiteY14" fmla="*/ 686197 h 1495088"/>
                <a:gd name="connsiteX15" fmla="*/ 593242 w 3679833"/>
                <a:gd name="connsiteY15" fmla="*/ 686197 h 1495088"/>
                <a:gd name="connsiteX16" fmla="*/ 593242 w 3679833"/>
                <a:gd name="connsiteY16" fmla="*/ 789526 h 1495088"/>
                <a:gd name="connsiteX17" fmla="*/ 673271 w 3679833"/>
                <a:gd name="connsiteY17" fmla="*/ 789526 h 1495088"/>
                <a:gd name="connsiteX18" fmla="*/ 673271 w 3679833"/>
                <a:gd name="connsiteY18" fmla="*/ 895834 h 1495088"/>
                <a:gd name="connsiteX19" fmla="*/ 1410096 w 3679833"/>
                <a:gd name="connsiteY19" fmla="*/ 895834 h 1495088"/>
                <a:gd name="connsiteX20" fmla="*/ 1410096 w 3679833"/>
                <a:gd name="connsiteY20" fmla="*/ 1027873 h 1495088"/>
                <a:gd name="connsiteX21" fmla="*/ 1544010 w 3679833"/>
                <a:gd name="connsiteY21" fmla="*/ 1027873 h 1495088"/>
                <a:gd name="connsiteX22" fmla="*/ 1544010 w 3679833"/>
                <a:gd name="connsiteY22" fmla="*/ 1159777 h 1495088"/>
                <a:gd name="connsiteX23" fmla="*/ 1803769 w 3679833"/>
                <a:gd name="connsiteY23" fmla="*/ 1159777 h 1495088"/>
                <a:gd name="connsiteX24" fmla="*/ 1803769 w 3679833"/>
                <a:gd name="connsiteY24" fmla="*/ 1325130 h 1495088"/>
                <a:gd name="connsiteX25" fmla="*/ 1970048 w 3679833"/>
                <a:gd name="connsiteY25" fmla="*/ 1325130 h 1495088"/>
                <a:gd name="connsiteX26" fmla="*/ 1970048 w 3679833"/>
                <a:gd name="connsiteY26" fmla="*/ 1495089 h 1495088"/>
                <a:gd name="connsiteX27" fmla="*/ 3679833 w 3679833"/>
                <a:gd name="connsiteY27" fmla="*/ 1495089 h 1495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679833" h="1495088">
                  <a:moveTo>
                    <a:pt x="0" y="0"/>
                  </a:moveTo>
                  <a:lnTo>
                    <a:pt x="225040" y="0"/>
                  </a:lnTo>
                  <a:lnTo>
                    <a:pt x="225040" y="97777"/>
                  </a:lnTo>
                  <a:lnTo>
                    <a:pt x="239499" y="97777"/>
                  </a:lnTo>
                  <a:lnTo>
                    <a:pt x="239499" y="194064"/>
                  </a:lnTo>
                  <a:lnTo>
                    <a:pt x="271360" y="194064"/>
                  </a:lnTo>
                  <a:lnTo>
                    <a:pt x="271360" y="291028"/>
                  </a:lnTo>
                  <a:lnTo>
                    <a:pt x="290611" y="291028"/>
                  </a:lnTo>
                  <a:lnTo>
                    <a:pt x="290611" y="390429"/>
                  </a:lnTo>
                  <a:lnTo>
                    <a:pt x="375431" y="390429"/>
                  </a:lnTo>
                  <a:lnTo>
                    <a:pt x="375431" y="485227"/>
                  </a:lnTo>
                  <a:lnTo>
                    <a:pt x="397120" y="485227"/>
                  </a:lnTo>
                  <a:lnTo>
                    <a:pt x="397120" y="579076"/>
                  </a:lnTo>
                  <a:lnTo>
                    <a:pt x="549865" y="579076"/>
                  </a:lnTo>
                  <a:lnTo>
                    <a:pt x="549865" y="686197"/>
                  </a:lnTo>
                  <a:lnTo>
                    <a:pt x="593242" y="686197"/>
                  </a:lnTo>
                  <a:lnTo>
                    <a:pt x="593242" y="789526"/>
                  </a:lnTo>
                  <a:lnTo>
                    <a:pt x="673271" y="789526"/>
                  </a:lnTo>
                  <a:lnTo>
                    <a:pt x="673271" y="895834"/>
                  </a:lnTo>
                  <a:lnTo>
                    <a:pt x="1410096" y="895834"/>
                  </a:lnTo>
                  <a:lnTo>
                    <a:pt x="1410096" y="1027873"/>
                  </a:lnTo>
                  <a:lnTo>
                    <a:pt x="1544010" y="1027873"/>
                  </a:lnTo>
                  <a:lnTo>
                    <a:pt x="1544010" y="1159777"/>
                  </a:lnTo>
                  <a:lnTo>
                    <a:pt x="1803769" y="1159777"/>
                  </a:lnTo>
                  <a:lnTo>
                    <a:pt x="1803769" y="1325130"/>
                  </a:lnTo>
                  <a:lnTo>
                    <a:pt x="1970048" y="1325130"/>
                  </a:lnTo>
                  <a:lnTo>
                    <a:pt x="1970048" y="1495089"/>
                  </a:lnTo>
                  <a:lnTo>
                    <a:pt x="3679833" y="1495089"/>
                  </a:lnTo>
                </a:path>
              </a:pathLst>
            </a:custGeom>
            <a:noFill/>
            <a:ln w="19050" cap="flat">
              <a:solidFill>
                <a:srgbClr val="A59E9F"/>
              </a:solidFill>
              <a:prstDash val="solid"/>
              <a:miter/>
            </a:ln>
          </p:spPr>
          <p:txBody>
            <a:bodyPr rtlCol="0" anchor="ctr"/>
            <a:lstStyle/>
            <a:p>
              <a:endParaRPr lang="en-US" dirty="0"/>
            </a:p>
          </p:txBody>
        </p:sp>
        <p:grpSp>
          <p:nvGrpSpPr>
            <p:cNvPr id="1173" name="Graphic 11">
              <a:extLst>
                <a:ext uri="{FF2B5EF4-FFF2-40B4-BE49-F238E27FC236}">
                  <a16:creationId xmlns:a16="http://schemas.microsoft.com/office/drawing/2014/main" id="{5A66F750-D0A7-BF10-F013-9906B53A23B4}"/>
                </a:ext>
              </a:extLst>
            </p:cNvPr>
            <p:cNvGrpSpPr/>
            <p:nvPr/>
          </p:nvGrpSpPr>
          <p:grpSpPr>
            <a:xfrm>
              <a:off x="9947530" y="3433610"/>
              <a:ext cx="63552" cy="102381"/>
              <a:chOff x="9947530" y="3433610"/>
              <a:chExt cx="63552" cy="102381"/>
            </a:xfrm>
          </p:grpSpPr>
          <p:sp>
            <p:nvSpPr>
              <p:cNvPr id="1235" name="Freeform: Shape 1234">
                <a:extLst>
                  <a:ext uri="{FF2B5EF4-FFF2-40B4-BE49-F238E27FC236}">
                    <a16:creationId xmlns:a16="http://schemas.microsoft.com/office/drawing/2014/main" id="{6A817434-ACDA-6441-788E-96D3A36383AC}"/>
                  </a:ext>
                </a:extLst>
              </p:cNvPr>
              <p:cNvSpPr/>
              <p:nvPr/>
            </p:nvSpPr>
            <p:spPr>
              <a:xfrm>
                <a:off x="9979307" y="3433610"/>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36" name="Freeform: Shape 1235">
                <a:extLst>
                  <a:ext uri="{FF2B5EF4-FFF2-40B4-BE49-F238E27FC236}">
                    <a16:creationId xmlns:a16="http://schemas.microsoft.com/office/drawing/2014/main" id="{5D4771A3-F962-C2D1-94C1-CA2A416BA8A6}"/>
                  </a:ext>
                </a:extLst>
              </p:cNvPr>
              <p:cNvSpPr/>
              <p:nvPr/>
            </p:nvSpPr>
            <p:spPr>
              <a:xfrm>
                <a:off x="9947530" y="3484801"/>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74" name="Graphic 11">
              <a:extLst>
                <a:ext uri="{FF2B5EF4-FFF2-40B4-BE49-F238E27FC236}">
                  <a16:creationId xmlns:a16="http://schemas.microsoft.com/office/drawing/2014/main" id="{BC889BB6-1FEB-B095-7B2E-1601F069A830}"/>
                </a:ext>
              </a:extLst>
            </p:cNvPr>
            <p:cNvGrpSpPr/>
            <p:nvPr/>
          </p:nvGrpSpPr>
          <p:grpSpPr>
            <a:xfrm>
              <a:off x="9937947" y="3433610"/>
              <a:ext cx="63552" cy="102381"/>
              <a:chOff x="9937947" y="3433610"/>
              <a:chExt cx="63552" cy="102381"/>
            </a:xfrm>
          </p:grpSpPr>
          <p:sp>
            <p:nvSpPr>
              <p:cNvPr id="1233" name="Freeform: Shape 1232">
                <a:extLst>
                  <a:ext uri="{FF2B5EF4-FFF2-40B4-BE49-F238E27FC236}">
                    <a16:creationId xmlns:a16="http://schemas.microsoft.com/office/drawing/2014/main" id="{2CCD0C02-5757-3B5E-7EB6-C106A23E8C49}"/>
                  </a:ext>
                </a:extLst>
              </p:cNvPr>
              <p:cNvSpPr/>
              <p:nvPr/>
            </p:nvSpPr>
            <p:spPr>
              <a:xfrm>
                <a:off x="9969723" y="3433610"/>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34" name="Freeform: Shape 1233">
                <a:extLst>
                  <a:ext uri="{FF2B5EF4-FFF2-40B4-BE49-F238E27FC236}">
                    <a16:creationId xmlns:a16="http://schemas.microsoft.com/office/drawing/2014/main" id="{7A33DBFD-A4E7-11D4-26E2-B197C8FDBB1C}"/>
                  </a:ext>
                </a:extLst>
              </p:cNvPr>
              <p:cNvSpPr/>
              <p:nvPr/>
            </p:nvSpPr>
            <p:spPr>
              <a:xfrm>
                <a:off x="9937947" y="3484801"/>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75" name="Graphic 11">
              <a:extLst>
                <a:ext uri="{FF2B5EF4-FFF2-40B4-BE49-F238E27FC236}">
                  <a16:creationId xmlns:a16="http://schemas.microsoft.com/office/drawing/2014/main" id="{6B64D10A-3169-74CF-238A-7CBD1F1A6809}"/>
                </a:ext>
              </a:extLst>
            </p:cNvPr>
            <p:cNvGrpSpPr/>
            <p:nvPr/>
          </p:nvGrpSpPr>
          <p:grpSpPr>
            <a:xfrm>
              <a:off x="9717698" y="3257423"/>
              <a:ext cx="63552" cy="102381"/>
              <a:chOff x="9717698" y="3257423"/>
              <a:chExt cx="63552" cy="102381"/>
            </a:xfrm>
          </p:grpSpPr>
          <p:sp>
            <p:nvSpPr>
              <p:cNvPr id="1231" name="Freeform: Shape 1230">
                <a:extLst>
                  <a:ext uri="{FF2B5EF4-FFF2-40B4-BE49-F238E27FC236}">
                    <a16:creationId xmlns:a16="http://schemas.microsoft.com/office/drawing/2014/main" id="{662127C5-0F0C-086F-A33B-CBA92CA350F6}"/>
                  </a:ext>
                </a:extLst>
              </p:cNvPr>
              <p:cNvSpPr/>
              <p:nvPr/>
            </p:nvSpPr>
            <p:spPr>
              <a:xfrm>
                <a:off x="9749475" y="325742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32" name="Freeform: Shape 1231">
                <a:extLst>
                  <a:ext uri="{FF2B5EF4-FFF2-40B4-BE49-F238E27FC236}">
                    <a16:creationId xmlns:a16="http://schemas.microsoft.com/office/drawing/2014/main" id="{9F92E977-38DE-0EAC-CD6B-9E70A06D27F3}"/>
                  </a:ext>
                </a:extLst>
              </p:cNvPr>
              <p:cNvSpPr/>
              <p:nvPr/>
            </p:nvSpPr>
            <p:spPr>
              <a:xfrm>
                <a:off x="9717698" y="3308613"/>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76" name="Graphic 11">
              <a:extLst>
                <a:ext uri="{FF2B5EF4-FFF2-40B4-BE49-F238E27FC236}">
                  <a16:creationId xmlns:a16="http://schemas.microsoft.com/office/drawing/2014/main" id="{8F871E1C-D2BD-71FA-BA13-E5685473A778}"/>
                </a:ext>
              </a:extLst>
            </p:cNvPr>
            <p:cNvGrpSpPr/>
            <p:nvPr/>
          </p:nvGrpSpPr>
          <p:grpSpPr>
            <a:xfrm>
              <a:off x="9117227" y="3257423"/>
              <a:ext cx="63552" cy="102381"/>
              <a:chOff x="9117227" y="3257423"/>
              <a:chExt cx="63552" cy="102381"/>
            </a:xfrm>
          </p:grpSpPr>
          <p:sp>
            <p:nvSpPr>
              <p:cNvPr id="1229" name="Freeform: Shape 1228">
                <a:extLst>
                  <a:ext uri="{FF2B5EF4-FFF2-40B4-BE49-F238E27FC236}">
                    <a16:creationId xmlns:a16="http://schemas.microsoft.com/office/drawing/2014/main" id="{4E9E872F-9D53-C131-DFF0-ED4189203C3B}"/>
                  </a:ext>
                </a:extLst>
              </p:cNvPr>
              <p:cNvSpPr/>
              <p:nvPr/>
            </p:nvSpPr>
            <p:spPr>
              <a:xfrm>
                <a:off x="9149003" y="325742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30" name="Freeform: Shape 1229">
                <a:extLst>
                  <a:ext uri="{FF2B5EF4-FFF2-40B4-BE49-F238E27FC236}">
                    <a16:creationId xmlns:a16="http://schemas.microsoft.com/office/drawing/2014/main" id="{D9C37553-B54A-9FD6-1152-7DA5568640C7}"/>
                  </a:ext>
                </a:extLst>
              </p:cNvPr>
              <p:cNvSpPr/>
              <p:nvPr/>
            </p:nvSpPr>
            <p:spPr>
              <a:xfrm>
                <a:off x="9117227" y="3308613"/>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77" name="Graphic 11">
              <a:extLst>
                <a:ext uri="{FF2B5EF4-FFF2-40B4-BE49-F238E27FC236}">
                  <a16:creationId xmlns:a16="http://schemas.microsoft.com/office/drawing/2014/main" id="{30A6E755-8BCF-5F85-5488-7E6A036C467E}"/>
                </a:ext>
              </a:extLst>
            </p:cNvPr>
            <p:cNvGrpSpPr/>
            <p:nvPr/>
          </p:nvGrpSpPr>
          <p:grpSpPr>
            <a:xfrm>
              <a:off x="9096547" y="3257423"/>
              <a:ext cx="63552" cy="102381"/>
              <a:chOff x="9096547" y="3257423"/>
              <a:chExt cx="63552" cy="102381"/>
            </a:xfrm>
          </p:grpSpPr>
          <p:sp>
            <p:nvSpPr>
              <p:cNvPr id="1227" name="Freeform: Shape 1226">
                <a:extLst>
                  <a:ext uri="{FF2B5EF4-FFF2-40B4-BE49-F238E27FC236}">
                    <a16:creationId xmlns:a16="http://schemas.microsoft.com/office/drawing/2014/main" id="{7224598B-C0FC-3A30-1722-FBA62F59416E}"/>
                  </a:ext>
                </a:extLst>
              </p:cNvPr>
              <p:cNvSpPr/>
              <p:nvPr/>
            </p:nvSpPr>
            <p:spPr>
              <a:xfrm>
                <a:off x="9128323" y="325742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28" name="Freeform: Shape 1227">
                <a:extLst>
                  <a:ext uri="{FF2B5EF4-FFF2-40B4-BE49-F238E27FC236}">
                    <a16:creationId xmlns:a16="http://schemas.microsoft.com/office/drawing/2014/main" id="{904A4825-D0B9-A1AD-B8B9-5D9B066CF120}"/>
                  </a:ext>
                </a:extLst>
              </p:cNvPr>
              <p:cNvSpPr/>
              <p:nvPr/>
            </p:nvSpPr>
            <p:spPr>
              <a:xfrm>
                <a:off x="9096547" y="3308613"/>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78" name="Graphic 11">
              <a:extLst>
                <a:ext uri="{FF2B5EF4-FFF2-40B4-BE49-F238E27FC236}">
                  <a16:creationId xmlns:a16="http://schemas.microsoft.com/office/drawing/2014/main" id="{4126B0A1-1BFD-0EE0-FF3C-E225722C317C}"/>
                </a:ext>
              </a:extLst>
            </p:cNvPr>
            <p:cNvGrpSpPr/>
            <p:nvPr/>
          </p:nvGrpSpPr>
          <p:grpSpPr>
            <a:xfrm>
              <a:off x="9066620" y="3257423"/>
              <a:ext cx="63552" cy="102381"/>
              <a:chOff x="9066620" y="3257423"/>
              <a:chExt cx="63552" cy="102381"/>
            </a:xfrm>
          </p:grpSpPr>
          <p:sp>
            <p:nvSpPr>
              <p:cNvPr id="1225" name="Freeform: Shape 1224">
                <a:extLst>
                  <a:ext uri="{FF2B5EF4-FFF2-40B4-BE49-F238E27FC236}">
                    <a16:creationId xmlns:a16="http://schemas.microsoft.com/office/drawing/2014/main" id="{FD2B76A9-D7E6-1949-F3FE-55AE76F7DCB2}"/>
                  </a:ext>
                </a:extLst>
              </p:cNvPr>
              <p:cNvSpPr/>
              <p:nvPr/>
            </p:nvSpPr>
            <p:spPr>
              <a:xfrm>
                <a:off x="9098396" y="325742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26" name="Freeform: Shape 1225">
                <a:extLst>
                  <a:ext uri="{FF2B5EF4-FFF2-40B4-BE49-F238E27FC236}">
                    <a16:creationId xmlns:a16="http://schemas.microsoft.com/office/drawing/2014/main" id="{77E84CB3-1DC1-6384-18D9-D9D8A37E7FA9}"/>
                  </a:ext>
                </a:extLst>
              </p:cNvPr>
              <p:cNvSpPr/>
              <p:nvPr/>
            </p:nvSpPr>
            <p:spPr>
              <a:xfrm>
                <a:off x="9066620" y="3308613"/>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79" name="Graphic 11">
              <a:extLst>
                <a:ext uri="{FF2B5EF4-FFF2-40B4-BE49-F238E27FC236}">
                  <a16:creationId xmlns:a16="http://schemas.microsoft.com/office/drawing/2014/main" id="{0113E480-541D-9445-BBA8-EA9018BC569F}"/>
                </a:ext>
              </a:extLst>
            </p:cNvPr>
            <p:cNvGrpSpPr/>
            <p:nvPr/>
          </p:nvGrpSpPr>
          <p:grpSpPr>
            <a:xfrm>
              <a:off x="8054149" y="2950009"/>
              <a:ext cx="63552" cy="102381"/>
              <a:chOff x="8054149" y="2950009"/>
              <a:chExt cx="63552" cy="102381"/>
            </a:xfrm>
          </p:grpSpPr>
          <p:sp>
            <p:nvSpPr>
              <p:cNvPr id="1223" name="Freeform: Shape 1222">
                <a:extLst>
                  <a:ext uri="{FF2B5EF4-FFF2-40B4-BE49-F238E27FC236}">
                    <a16:creationId xmlns:a16="http://schemas.microsoft.com/office/drawing/2014/main" id="{E4EA4E8A-291B-9179-E25C-986A244EB8D3}"/>
                  </a:ext>
                </a:extLst>
              </p:cNvPr>
              <p:cNvSpPr/>
              <p:nvPr/>
            </p:nvSpPr>
            <p:spPr>
              <a:xfrm>
                <a:off x="8085925" y="2950009"/>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24" name="Freeform: Shape 1223">
                <a:extLst>
                  <a:ext uri="{FF2B5EF4-FFF2-40B4-BE49-F238E27FC236}">
                    <a16:creationId xmlns:a16="http://schemas.microsoft.com/office/drawing/2014/main" id="{0C4E134C-5E0D-DE4F-FCB7-C8DFAB3EE629}"/>
                  </a:ext>
                </a:extLst>
              </p:cNvPr>
              <p:cNvSpPr/>
              <p:nvPr/>
            </p:nvSpPr>
            <p:spPr>
              <a:xfrm>
                <a:off x="8054149" y="3001199"/>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80" name="Graphic 11">
              <a:extLst>
                <a:ext uri="{FF2B5EF4-FFF2-40B4-BE49-F238E27FC236}">
                  <a16:creationId xmlns:a16="http://schemas.microsoft.com/office/drawing/2014/main" id="{40924DFA-627E-0469-7B83-A16F8C3C21E3}"/>
                </a:ext>
              </a:extLst>
            </p:cNvPr>
            <p:cNvGrpSpPr/>
            <p:nvPr/>
          </p:nvGrpSpPr>
          <p:grpSpPr>
            <a:xfrm>
              <a:off x="7452332" y="2800906"/>
              <a:ext cx="63552" cy="102381"/>
              <a:chOff x="7452332" y="2800906"/>
              <a:chExt cx="63552" cy="102381"/>
            </a:xfrm>
          </p:grpSpPr>
          <p:sp>
            <p:nvSpPr>
              <p:cNvPr id="1221" name="Freeform: Shape 1220">
                <a:extLst>
                  <a:ext uri="{FF2B5EF4-FFF2-40B4-BE49-F238E27FC236}">
                    <a16:creationId xmlns:a16="http://schemas.microsoft.com/office/drawing/2014/main" id="{9855D62B-8490-A16E-646C-B146783FE12E}"/>
                  </a:ext>
                </a:extLst>
              </p:cNvPr>
              <p:cNvSpPr/>
              <p:nvPr/>
            </p:nvSpPr>
            <p:spPr>
              <a:xfrm>
                <a:off x="7484108" y="2800906"/>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22" name="Freeform: Shape 1221">
                <a:extLst>
                  <a:ext uri="{FF2B5EF4-FFF2-40B4-BE49-F238E27FC236}">
                    <a16:creationId xmlns:a16="http://schemas.microsoft.com/office/drawing/2014/main" id="{312C7321-A664-8E3A-6B18-5B8449FE19B5}"/>
                  </a:ext>
                </a:extLst>
              </p:cNvPr>
              <p:cNvSpPr/>
              <p:nvPr/>
            </p:nvSpPr>
            <p:spPr>
              <a:xfrm>
                <a:off x="7452332" y="2852097"/>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81" name="Graphic 11">
              <a:extLst>
                <a:ext uri="{FF2B5EF4-FFF2-40B4-BE49-F238E27FC236}">
                  <a16:creationId xmlns:a16="http://schemas.microsoft.com/office/drawing/2014/main" id="{3B82A0B0-D5E6-38D7-9FB0-1030077B5DC0}"/>
                </a:ext>
              </a:extLst>
            </p:cNvPr>
            <p:cNvGrpSpPr/>
            <p:nvPr/>
          </p:nvGrpSpPr>
          <p:grpSpPr>
            <a:xfrm>
              <a:off x="7437873" y="2800906"/>
              <a:ext cx="63552" cy="102381"/>
              <a:chOff x="7437873" y="2800906"/>
              <a:chExt cx="63552" cy="102381"/>
            </a:xfrm>
          </p:grpSpPr>
          <p:sp>
            <p:nvSpPr>
              <p:cNvPr id="1219" name="Freeform: Shape 1218">
                <a:extLst>
                  <a:ext uri="{FF2B5EF4-FFF2-40B4-BE49-F238E27FC236}">
                    <a16:creationId xmlns:a16="http://schemas.microsoft.com/office/drawing/2014/main" id="{1226A95A-5EDD-22F5-1FF1-92CF059CF4A3}"/>
                  </a:ext>
                </a:extLst>
              </p:cNvPr>
              <p:cNvSpPr/>
              <p:nvPr/>
            </p:nvSpPr>
            <p:spPr>
              <a:xfrm>
                <a:off x="7469649" y="2800906"/>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20" name="Freeform: Shape 1219">
                <a:extLst>
                  <a:ext uri="{FF2B5EF4-FFF2-40B4-BE49-F238E27FC236}">
                    <a16:creationId xmlns:a16="http://schemas.microsoft.com/office/drawing/2014/main" id="{EF4E966B-F8F7-F719-064F-A7D296DE5E7F}"/>
                  </a:ext>
                </a:extLst>
              </p:cNvPr>
              <p:cNvSpPr/>
              <p:nvPr/>
            </p:nvSpPr>
            <p:spPr>
              <a:xfrm>
                <a:off x="7437873" y="2852097"/>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82" name="Graphic 11">
              <a:extLst>
                <a:ext uri="{FF2B5EF4-FFF2-40B4-BE49-F238E27FC236}">
                  <a16:creationId xmlns:a16="http://schemas.microsoft.com/office/drawing/2014/main" id="{38829F46-F0C7-808B-96ED-80B7844A4EC8}"/>
                </a:ext>
              </a:extLst>
            </p:cNvPr>
            <p:cNvGrpSpPr/>
            <p:nvPr/>
          </p:nvGrpSpPr>
          <p:grpSpPr>
            <a:xfrm>
              <a:off x="7316232" y="2732923"/>
              <a:ext cx="63552" cy="102381"/>
              <a:chOff x="7316232" y="2732923"/>
              <a:chExt cx="63552" cy="102381"/>
            </a:xfrm>
          </p:grpSpPr>
          <p:sp>
            <p:nvSpPr>
              <p:cNvPr id="1217" name="Freeform: Shape 1216">
                <a:extLst>
                  <a:ext uri="{FF2B5EF4-FFF2-40B4-BE49-F238E27FC236}">
                    <a16:creationId xmlns:a16="http://schemas.microsoft.com/office/drawing/2014/main" id="{9A9B7614-444F-90F1-6AAD-F44CD4474EF1}"/>
                  </a:ext>
                </a:extLst>
              </p:cNvPr>
              <p:cNvSpPr/>
              <p:nvPr/>
            </p:nvSpPr>
            <p:spPr>
              <a:xfrm>
                <a:off x="7348008" y="273292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18" name="Freeform: Shape 1217">
                <a:extLst>
                  <a:ext uri="{FF2B5EF4-FFF2-40B4-BE49-F238E27FC236}">
                    <a16:creationId xmlns:a16="http://schemas.microsoft.com/office/drawing/2014/main" id="{E01895BC-EF85-6E0A-66E4-BE0C5C0DA246}"/>
                  </a:ext>
                </a:extLst>
              </p:cNvPr>
              <p:cNvSpPr/>
              <p:nvPr/>
            </p:nvSpPr>
            <p:spPr>
              <a:xfrm>
                <a:off x="7316232" y="2784113"/>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83" name="Graphic 11">
              <a:extLst>
                <a:ext uri="{FF2B5EF4-FFF2-40B4-BE49-F238E27FC236}">
                  <a16:creationId xmlns:a16="http://schemas.microsoft.com/office/drawing/2014/main" id="{68ADE8F0-20D7-52BE-448E-66EADB7BE0DD}"/>
                </a:ext>
              </a:extLst>
            </p:cNvPr>
            <p:cNvGrpSpPr/>
            <p:nvPr/>
          </p:nvGrpSpPr>
          <p:grpSpPr>
            <a:xfrm>
              <a:off x="7110947" y="2405601"/>
              <a:ext cx="63552" cy="102381"/>
              <a:chOff x="7110947" y="2405601"/>
              <a:chExt cx="63552" cy="102381"/>
            </a:xfrm>
          </p:grpSpPr>
          <p:sp>
            <p:nvSpPr>
              <p:cNvPr id="1215" name="Freeform: Shape 1214">
                <a:extLst>
                  <a:ext uri="{FF2B5EF4-FFF2-40B4-BE49-F238E27FC236}">
                    <a16:creationId xmlns:a16="http://schemas.microsoft.com/office/drawing/2014/main" id="{F034C565-DDA6-B039-273B-B57D20AA6D5E}"/>
                  </a:ext>
                </a:extLst>
              </p:cNvPr>
              <p:cNvSpPr/>
              <p:nvPr/>
            </p:nvSpPr>
            <p:spPr>
              <a:xfrm>
                <a:off x="7142723" y="2405601"/>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16" name="Freeform: Shape 1215">
                <a:extLst>
                  <a:ext uri="{FF2B5EF4-FFF2-40B4-BE49-F238E27FC236}">
                    <a16:creationId xmlns:a16="http://schemas.microsoft.com/office/drawing/2014/main" id="{236EC686-D365-8DEF-9D59-2B23DDC520BF}"/>
                  </a:ext>
                </a:extLst>
              </p:cNvPr>
              <p:cNvSpPr/>
              <p:nvPr/>
            </p:nvSpPr>
            <p:spPr>
              <a:xfrm>
                <a:off x="7110947" y="2456792"/>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84" name="Graphic 11">
              <a:extLst>
                <a:ext uri="{FF2B5EF4-FFF2-40B4-BE49-F238E27FC236}">
                  <a16:creationId xmlns:a16="http://schemas.microsoft.com/office/drawing/2014/main" id="{020B635A-5DA1-9840-BB9A-E53866C3A3EE}"/>
                </a:ext>
              </a:extLst>
            </p:cNvPr>
            <p:cNvGrpSpPr/>
            <p:nvPr/>
          </p:nvGrpSpPr>
          <p:grpSpPr>
            <a:xfrm>
              <a:off x="7088333" y="2405601"/>
              <a:ext cx="63552" cy="102381"/>
              <a:chOff x="7088333" y="2405601"/>
              <a:chExt cx="63552" cy="102381"/>
            </a:xfrm>
          </p:grpSpPr>
          <p:sp>
            <p:nvSpPr>
              <p:cNvPr id="1213" name="Freeform: Shape 1212">
                <a:extLst>
                  <a:ext uri="{FF2B5EF4-FFF2-40B4-BE49-F238E27FC236}">
                    <a16:creationId xmlns:a16="http://schemas.microsoft.com/office/drawing/2014/main" id="{62A8C8A6-90DA-FA01-0160-9E61780E6961}"/>
                  </a:ext>
                </a:extLst>
              </p:cNvPr>
              <p:cNvSpPr/>
              <p:nvPr/>
            </p:nvSpPr>
            <p:spPr>
              <a:xfrm>
                <a:off x="7120110" y="2405601"/>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14" name="Freeform: Shape 1213">
                <a:extLst>
                  <a:ext uri="{FF2B5EF4-FFF2-40B4-BE49-F238E27FC236}">
                    <a16:creationId xmlns:a16="http://schemas.microsoft.com/office/drawing/2014/main" id="{855B13AB-A372-8B63-5BAF-92E869A48D79}"/>
                  </a:ext>
                </a:extLst>
              </p:cNvPr>
              <p:cNvSpPr/>
              <p:nvPr/>
            </p:nvSpPr>
            <p:spPr>
              <a:xfrm>
                <a:off x="7088333" y="2456792"/>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85" name="Graphic 11">
              <a:extLst>
                <a:ext uri="{FF2B5EF4-FFF2-40B4-BE49-F238E27FC236}">
                  <a16:creationId xmlns:a16="http://schemas.microsoft.com/office/drawing/2014/main" id="{D1D6815D-0E7B-321E-A6E6-89CD109161C6}"/>
                </a:ext>
              </a:extLst>
            </p:cNvPr>
            <p:cNvGrpSpPr/>
            <p:nvPr/>
          </p:nvGrpSpPr>
          <p:grpSpPr>
            <a:xfrm>
              <a:off x="7049412" y="2284667"/>
              <a:ext cx="63552" cy="102381"/>
              <a:chOff x="7049412" y="2284667"/>
              <a:chExt cx="63552" cy="102381"/>
            </a:xfrm>
          </p:grpSpPr>
          <p:sp>
            <p:nvSpPr>
              <p:cNvPr id="1211" name="Freeform: Shape 1210">
                <a:extLst>
                  <a:ext uri="{FF2B5EF4-FFF2-40B4-BE49-F238E27FC236}">
                    <a16:creationId xmlns:a16="http://schemas.microsoft.com/office/drawing/2014/main" id="{80C5BEB9-395D-9258-2FB3-09B83F23DAF0}"/>
                  </a:ext>
                </a:extLst>
              </p:cNvPr>
              <p:cNvSpPr/>
              <p:nvPr/>
            </p:nvSpPr>
            <p:spPr>
              <a:xfrm>
                <a:off x="7081188" y="2284667"/>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12" name="Freeform: Shape 1211">
                <a:extLst>
                  <a:ext uri="{FF2B5EF4-FFF2-40B4-BE49-F238E27FC236}">
                    <a16:creationId xmlns:a16="http://schemas.microsoft.com/office/drawing/2014/main" id="{CC93C6CF-3AA6-B450-F4D7-AA605E7C3730}"/>
                  </a:ext>
                </a:extLst>
              </p:cNvPr>
              <p:cNvSpPr/>
              <p:nvPr/>
            </p:nvSpPr>
            <p:spPr>
              <a:xfrm>
                <a:off x="7049412" y="2335858"/>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86" name="Graphic 11">
              <a:extLst>
                <a:ext uri="{FF2B5EF4-FFF2-40B4-BE49-F238E27FC236}">
                  <a16:creationId xmlns:a16="http://schemas.microsoft.com/office/drawing/2014/main" id="{0854957D-6B90-7956-B50C-26901A488CFE}"/>
                </a:ext>
              </a:extLst>
            </p:cNvPr>
            <p:cNvGrpSpPr/>
            <p:nvPr/>
          </p:nvGrpSpPr>
          <p:grpSpPr>
            <a:xfrm>
              <a:off x="8951452" y="3257423"/>
              <a:ext cx="63552" cy="102381"/>
              <a:chOff x="8951452" y="3257423"/>
              <a:chExt cx="63552" cy="102381"/>
            </a:xfrm>
          </p:grpSpPr>
          <p:sp>
            <p:nvSpPr>
              <p:cNvPr id="1209" name="Freeform: Shape 1208">
                <a:extLst>
                  <a:ext uri="{FF2B5EF4-FFF2-40B4-BE49-F238E27FC236}">
                    <a16:creationId xmlns:a16="http://schemas.microsoft.com/office/drawing/2014/main" id="{5F180503-9C12-9E7F-693B-9DBBFAEEC4B8}"/>
                  </a:ext>
                </a:extLst>
              </p:cNvPr>
              <p:cNvSpPr/>
              <p:nvPr/>
            </p:nvSpPr>
            <p:spPr>
              <a:xfrm>
                <a:off x="8983228" y="325742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10" name="Freeform: Shape 1209">
                <a:extLst>
                  <a:ext uri="{FF2B5EF4-FFF2-40B4-BE49-F238E27FC236}">
                    <a16:creationId xmlns:a16="http://schemas.microsoft.com/office/drawing/2014/main" id="{D8991249-9D74-98C1-BB84-FDC8420332E0}"/>
                  </a:ext>
                </a:extLst>
              </p:cNvPr>
              <p:cNvSpPr/>
              <p:nvPr/>
            </p:nvSpPr>
            <p:spPr>
              <a:xfrm>
                <a:off x="8951452" y="3308613"/>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87" name="Graphic 11">
              <a:extLst>
                <a:ext uri="{FF2B5EF4-FFF2-40B4-BE49-F238E27FC236}">
                  <a16:creationId xmlns:a16="http://schemas.microsoft.com/office/drawing/2014/main" id="{AAA8D2A3-4877-9642-2786-EA22087D4AF5}"/>
                </a:ext>
              </a:extLst>
            </p:cNvPr>
            <p:cNvGrpSpPr/>
            <p:nvPr/>
          </p:nvGrpSpPr>
          <p:grpSpPr>
            <a:xfrm>
              <a:off x="8914884" y="3257423"/>
              <a:ext cx="63552" cy="102381"/>
              <a:chOff x="8914884" y="3257423"/>
              <a:chExt cx="63552" cy="102381"/>
            </a:xfrm>
          </p:grpSpPr>
          <p:sp>
            <p:nvSpPr>
              <p:cNvPr id="1207" name="Freeform: Shape 1206">
                <a:extLst>
                  <a:ext uri="{FF2B5EF4-FFF2-40B4-BE49-F238E27FC236}">
                    <a16:creationId xmlns:a16="http://schemas.microsoft.com/office/drawing/2014/main" id="{49B907D1-51E7-32E1-312F-B9451433032C}"/>
                  </a:ext>
                </a:extLst>
              </p:cNvPr>
              <p:cNvSpPr/>
              <p:nvPr/>
            </p:nvSpPr>
            <p:spPr>
              <a:xfrm>
                <a:off x="8946660" y="325742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08" name="Freeform: Shape 1207">
                <a:extLst>
                  <a:ext uri="{FF2B5EF4-FFF2-40B4-BE49-F238E27FC236}">
                    <a16:creationId xmlns:a16="http://schemas.microsoft.com/office/drawing/2014/main" id="{1028AD5C-904C-04FA-CED2-5B17DA167A6D}"/>
                  </a:ext>
                </a:extLst>
              </p:cNvPr>
              <p:cNvSpPr/>
              <p:nvPr/>
            </p:nvSpPr>
            <p:spPr>
              <a:xfrm>
                <a:off x="8914884" y="3308613"/>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88" name="Graphic 11">
              <a:extLst>
                <a:ext uri="{FF2B5EF4-FFF2-40B4-BE49-F238E27FC236}">
                  <a16:creationId xmlns:a16="http://schemas.microsoft.com/office/drawing/2014/main" id="{1F50FE98-55FB-01A4-70BF-B07AE66065EC}"/>
                </a:ext>
              </a:extLst>
            </p:cNvPr>
            <p:cNvGrpSpPr/>
            <p:nvPr/>
          </p:nvGrpSpPr>
          <p:grpSpPr>
            <a:xfrm>
              <a:off x="9700381" y="3257423"/>
              <a:ext cx="63552" cy="102381"/>
              <a:chOff x="9700381" y="3257423"/>
              <a:chExt cx="63552" cy="102381"/>
            </a:xfrm>
          </p:grpSpPr>
          <p:sp>
            <p:nvSpPr>
              <p:cNvPr id="1205" name="Freeform: Shape 1204">
                <a:extLst>
                  <a:ext uri="{FF2B5EF4-FFF2-40B4-BE49-F238E27FC236}">
                    <a16:creationId xmlns:a16="http://schemas.microsoft.com/office/drawing/2014/main" id="{44B1ECB7-AE32-1C66-3A65-3A741E22E7AC}"/>
                  </a:ext>
                </a:extLst>
              </p:cNvPr>
              <p:cNvSpPr/>
              <p:nvPr/>
            </p:nvSpPr>
            <p:spPr>
              <a:xfrm>
                <a:off x="9732158" y="325742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06" name="Freeform: Shape 1205">
                <a:extLst>
                  <a:ext uri="{FF2B5EF4-FFF2-40B4-BE49-F238E27FC236}">
                    <a16:creationId xmlns:a16="http://schemas.microsoft.com/office/drawing/2014/main" id="{D9B3ED04-3C8A-F551-520D-3A653FFC0B6F}"/>
                  </a:ext>
                </a:extLst>
              </p:cNvPr>
              <p:cNvSpPr/>
              <p:nvPr/>
            </p:nvSpPr>
            <p:spPr>
              <a:xfrm>
                <a:off x="9700381" y="3308613"/>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89" name="Graphic 11">
              <a:extLst>
                <a:ext uri="{FF2B5EF4-FFF2-40B4-BE49-F238E27FC236}">
                  <a16:creationId xmlns:a16="http://schemas.microsoft.com/office/drawing/2014/main" id="{87C1E5D2-49C5-9ED5-7007-08EE6CD16112}"/>
                </a:ext>
              </a:extLst>
            </p:cNvPr>
            <p:cNvGrpSpPr/>
            <p:nvPr/>
          </p:nvGrpSpPr>
          <p:grpSpPr>
            <a:xfrm>
              <a:off x="9555286" y="3257423"/>
              <a:ext cx="63552" cy="102381"/>
              <a:chOff x="9555286" y="3257423"/>
              <a:chExt cx="63552" cy="102381"/>
            </a:xfrm>
          </p:grpSpPr>
          <p:sp>
            <p:nvSpPr>
              <p:cNvPr id="1203" name="Freeform: Shape 1202">
                <a:extLst>
                  <a:ext uri="{FF2B5EF4-FFF2-40B4-BE49-F238E27FC236}">
                    <a16:creationId xmlns:a16="http://schemas.microsoft.com/office/drawing/2014/main" id="{E392D1E1-C92F-87D8-04A6-96F95C91D864}"/>
                  </a:ext>
                </a:extLst>
              </p:cNvPr>
              <p:cNvSpPr/>
              <p:nvPr/>
            </p:nvSpPr>
            <p:spPr>
              <a:xfrm>
                <a:off x="9587062" y="325742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04" name="Freeform: Shape 1203">
                <a:extLst>
                  <a:ext uri="{FF2B5EF4-FFF2-40B4-BE49-F238E27FC236}">
                    <a16:creationId xmlns:a16="http://schemas.microsoft.com/office/drawing/2014/main" id="{7C03C299-580A-E5A2-6B77-8623016998F2}"/>
                  </a:ext>
                </a:extLst>
              </p:cNvPr>
              <p:cNvSpPr/>
              <p:nvPr/>
            </p:nvSpPr>
            <p:spPr>
              <a:xfrm>
                <a:off x="9555286" y="3308613"/>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90" name="Graphic 11">
              <a:extLst>
                <a:ext uri="{FF2B5EF4-FFF2-40B4-BE49-F238E27FC236}">
                  <a16:creationId xmlns:a16="http://schemas.microsoft.com/office/drawing/2014/main" id="{F6B88030-AAF7-31CE-6B8B-B915F4230FBB}"/>
                </a:ext>
              </a:extLst>
            </p:cNvPr>
            <p:cNvGrpSpPr/>
            <p:nvPr/>
          </p:nvGrpSpPr>
          <p:grpSpPr>
            <a:xfrm>
              <a:off x="9553857" y="3257423"/>
              <a:ext cx="63552" cy="102381"/>
              <a:chOff x="9553857" y="3257423"/>
              <a:chExt cx="63552" cy="102381"/>
            </a:xfrm>
          </p:grpSpPr>
          <p:sp>
            <p:nvSpPr>
              <p:cNvPr id="1201" name="Freeform: Shape 1200">
                <a:extLst>
                  <a:ext uri="{FF2B5EF4-FFF2-40B4-BE49-F238E27FC236}">
                    <a16:creationId xmlns:a16="http://schemas.microsoft.com/office/drawing/2014/main" id="{E04CDF3F-ED5F-BE57-F0C0-918E7580E9CA}"/>
                  </a:ext>
                </a:extLst>
              </p:cNvPr>
              <p:cNvSpPr/>
              <p:nvPr/>
            </p:nvSpPr>
            <p:spPr>
              <a:xfrm>
                <a:off x="9585633" y="3257423"/>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02" name="Freeform: Shape 1201">
                <a:extLst>
                  <a:ext uri="{FF2B5EF4-FFF2-40B4-BE49-F238E27FC236}">
                    <a16:creationId xmlns:a16="http://schemas.microsoft.com/office/drawing/2014/main" id="{2EDA1284-4AF8-2C4A-AFA3-646C025D314D}"/>
                  </a:ext>
                </a:extLst>
              </p:cNvPr>
              <p:cNvSpPr/>
              <p:nvPr/>
            </p:nvSpPr>
            <p:spPr>
              <a:xfrm>
                <a:off x="9553857" y="3308613"/>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91" name="Graphic 11">
              <a:extLst>
                <a:ext uri="{FF2B5EF4-FFF2-40B4-BE49-F238E27FC236}">
                  <a16:creationId xmlns:a16="http://schemas.microsoft.com/office/drawing/2014/main" id="{A00BF097-95FE-8CAB-5C6D-EB3534F05E0C}"/>
                </a:ext>
              </a:extLst>
            </p:cNvPr>
            <p:cNvGrpSpPr/>
            <p:nvPr/>
          </p:nvGrpSpPr>
          <p:grpSpPr>
            <a:xfrm>
              <a:off x="10519084" y="3433610"/>
              <a:ext cx="63552" cy="102381"/>
              <a:chOff x="10519084" y="3433610"/>
              <a:chExt cx="63552" cy="102381"/>
            </a:xfrm>
          </p:grpSpPr>
          <p:sp>
            <p:nvSpPr>
              <p:cNvPr id="1199" name="Freeform: Shape 1198">
                <a:extLst>
                  <a:ext uri="{FF2B5EF4-FFF2-40B4-BE49-F238E27FC236}">
                    <a16:creationId xmlns:a16="http://schemas.microsoft.com/office/drawing/2014/main" id="{14FFC513-6777-9C88-626E-670F181783D5}"/>
                  </a:ext>
                </a:extLst>
              </p:cNvPr>
              <p:cNvSpPr/>
              <p:nvPr/>
            </p:nvSpPr>
            <p:spPr>
              <a:xfrm>
                <a:off x="10550860" y="3433610"/>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200" name="Freeform: Shape 1199">
                <a:extLst>
                  <a:ext uri="{FF2B5EF4-FFF2-40B4-BE49-F238E27FC236}">
                    <a16:creationId xmlns:a16="http://schemas.microsoft.com/office/drawing/2014/main" id="{D86A690D-A65D-2703-68B4-FAEFF35040B3}"/>
                  </a:ext>
                </a:extLst>
              </p:cNvPr>
              <p:cNvSpPr/>
              <p:nvPr/>
            </p:nvSpPr>
            <p:spPr>
              <a:xfrm>
                <a:off x="10519084" y="3484801"/>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92" name="Graphic 11">
              <a:extLst>
                <a:ext uri="{FF2B5EF4-FFF2-40B4-BE49-F238E27FC236}">
                  <a16:creationId xmlns:a16="http://schemas.microsoft.com/office/drawing/2014/main" id="{4D03B741-7587-E0A8-EE4F-615766DCA880}"/>
                </a:ext>
              </a:extLst>
            </p:cNvPr>
            <p:cNvGrpSpPr/>
            <p:nvPr/>
          </p:nvGrpSpPr>
          <p:grpSpPr>
            <a:xfrm>
              <a:off x="11006489" y="3787881"/>
              <a:ext cx="63552" cy="102381"/>
              <a:chOff x="11006489" y="3787881"/>
              <a:chExt cx="63552" cy="102381"/>
            </a:xfrm>
          </p:grpSpPr>
          <p:sp>
            <p:nvSpPr>
              <p:cNvPr id="1197" name="Freeform: Shape 1196">
                <a:extLst>
                  <a:ext uri="{FF2B5EF4-FFF2-40B4-BE49-F238E27FC236}">
                    <a16:creationId xmlns:a16="http://schemas.microsoft.com/office/drawing/2014/main" id="{C5DD0FB4-2A68-2FA5-7A6B-DF78363CDA8F}"/>
                  </a:ext>
                </a:extLst>
              </p:cNvPr>
              <p:cNvSpPr/>
              <p:nvPr/>
            </p:nvSpPr>
            <p:spPr>
              <a:xfrm>
                <a:off x="11038265" y="3787881"/>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198" name="Freeform: Shape 1197">
                <a:extLst>
                  <a:ext uri="{FF2B5EF4-FFF2-40B4-BE49-F238E27FC236}">
                    <a16:creationId xmlns:a16="http://schemas.microsoft.com/office/drawing/2014/main" id="{923F6D51-75FF-AC69-7A63-A5113311C64B}"/>
                  </a:ext>
                </a:extLst>
              </p:cNvPr>
              <p:cNvSpPr/>
              <p:nvPr/>
            </p:nvSpPr>
            <p:spPr>
              <a:xfrm>
                <a:off x="11006489" y="3839072"/>
                <a:ext cx="63552" cy="13542"/>
              </a:xfrm>
              <a:custGeom>
                <a:avLst/>
                <a:gdLst>
                  <a:gd name="connsiteX0" fmla="*/ 0 w 63552"/>
                  <a:gd name="connsiteY0" fmla="*/ 0 h 13542"/>
                  <a:gd name="connsiteX1" fmla="*/ 63553 w 63552"/>
                  <a:gd name="connsiteY1" fmla="*/ 0 h 13542"/>
                </a:gdLst>
                <a:ahLst/>
                <a:cxnLst>
                  <a:cxn ang="0">
                    <a:pos x="connsiteX0" y="connsiteY0"/>
                  </a:cxn>
                  <a:cxn ang="0">
                    <a:pos x="connsiteX1" y="connsiteY1"/>
                  </a:cxn>
                </a:cxnLst>
                <a:rect l="l" t="t" r="r" b="b"/>
                <a:pathLst>
                  <a:path w="63552" h="13542">
                    <a:moveTo>
                      <a:pt x="0" y="0"/>
                    </a:moveTo>
                    <a:lnTo>
                      <a:pt x="63553" y="0"/>
                    </a:lnTo>
                  </a:path>
                </a:pathLst>
              </a:custGeom>
              <a:ln w="12700" cap="flat">
                <a:solidFill>
                  <a:srgbClr val="782A28"/>
                </a:solidFill>
                <a:prstDash val="solid"/>
                <a:miter/>
              </a:ln>
            </p:spPr>
            <p:txBody>
              <a:bodyPr rtlCol="0" anchor="ctr"/>
              <a:lstStyle/>
              <a:p>
                <a:endParaRPr lang="en-US" dirty="0"/>
              </a:p>
            </p:txBody>
          </p:sp>
        </p:grpSp>
        <p:grpSp>
          <p:nvGrpSpPr>
            <p:cNvPr id="1193" name="Graphic 11">
              <a:extLst>
                <a:ext uri="{FF2B5EF4-FFF2-40B4-BE49-F238E27FC236}">
                  <a16:creationId xmlns:a16="http://schemas.microsoft.com/office/drawing/2014/main" id="{CDCC625F-5B6F-0F11-E0F4-B1F6BC8D9005}"/>
                </a:ext>
              </a:extLst>
            </p:cNvPr>
            <p:cNvGrpSpPr/>
            <p:nvPr/>
          </p:nvGrpSpPr>
          <p:grpSpPr>
            <a:xfrm>
              <a:off x="11166464" y="3787881"/>
              <a:ext cx="63552" cy="102381"/>
              <a:chOff x="11166464" y="3787881"/>
              <a:chExt cx="63552" cy="102381"/>
            </a:xfrm>
          </p:grpSpPr>
          <p:sp>
            <p:nvSpPr>
              <p:cNvPr id="1195" name="Freeform: Shape 1194">
                <a:extLst>
                  <a:ext uri="{FF2B5EF4-FFF2-40B4-BE49-F238E27FC236}">
                    <a16:creationId xmlns:a16="http://schemas.microsoft.com/office/drawing/2014/main" id="{84029FBC-57E5-DD0F-9B51-F02A88AC327B}"/>
                  </a:ext>
                </a:extLst>
              </p:cNvPr>
              <p:cNvSpPr/>
              <p:nvPr/>
            </p:nvSpPr>
            <p:spPr>
              <a:xfrm>
                <a:off x="11198240" y="3787881"/>
                <a:ext cx="8406" cy="102381"/>
              </a:xfrm>
              <a:custGeom>
                <a:avLst/>
                <a:gdLst>
                  <a:gd name="connsiteX0" fmla="*/ 0 w 8406"/>
                  <a:gd name="connsiteY0" fmla="*/ 0 h 102381"/>
                  <a:gd name="connsiteX1" fmla="*/ 0 w 8406"/>
                  <a:gd name="connsiteY1" fmla="*/ 102381 h 102381"/>
                </a:gdLst>
                <a:ahLst/>
                <a:cxnLst>
                  <a:cxn ang="0">
                    <a:pos x="connsiteX0" y="connsiteY0"/>
                  </a:cxn>
                  <a:cxn ang="0">
                    <a:pos x="connsiteX1" y="connsiteY1"/>
                  </a:cxn>
                </a:cxnLst>
                <a:rect l="l" t="t" r="r" b="b"/>
                <a:pathLst>
                  <a:path w="8406" h="102381">
                    <a:moveTo>
                      <a:pt x="0" y="0"/>
                    </a:moveTo>
                    <a:lnTo>
                      <a:pt x="0" y="102381"/>
                    </a:lnTo>
                  </a:path>
                </a:pathLst>
              </a:custGeom>
              <a:ln w="12700" cap="flat">
                <a:solidFill>
                  <a:srgbClr val="782A28"/>
                </a:solidFill>
                <a:prstDash val="solid"/>
                <a:miter/>
              </a:ln>
            </p:spPr>
            <p:txBody>
              <a:bodyPr rtlCol="0" anchor="ctr"/>
              <a:lstStyle/>
              <a:p>
                <a:endParaRPr lang="en-US" dirty="0"/>
              </a:p>
            </p:txBody>
          </p:sp>
          <p:sp>
            <p:nvSpPr>
              <p:cNvPr id="1196" name="Freeform: Shape 1195">
                <a:extLst>
                  <a:ext uri="{FF2B5EF4-FFF2-40B4-BE49-F238E27FC236}">
                    <a16:creationId xmlns:a16="http://schemas.microsoft.com/office/drawing/2014/main" id="{362225FD-76DE-E802-651B-88670DB95E43}"/>
                  </a:ext>
                </a:extLst>
              </p:cNvPr>
              <p:cNvSpPr/>
              <p:nvPr/>
            </p:nvSpPr>
            <p:spPr>
              <a:xfrm>
                <a:off x="11166464" y="3839072"/>
                <a:ext cx="63552" cy="13542"/>
              </a:xfrm>
              <a:custGeom>
                <a:avLst/>
                <a:gdLst>
                  <a:gd name="connsiteX0" fmla="*/ 0 w 63552"/>
                  <a:gd name="connsiteY0" fmla="*/ 0 h 13542"/>
                  <a:gd name="connsiteX1" fmla="*/ 63552 w 63552"/>
                  <a:gd name="connsiteY1" fmla="*/ 0 h 13542"/>
                </a:gdLst>
                <a:ahLst/>
                <a:cxnLst>
                  <a:cxn ang="0">
                    <a:pos x="connsiteX0" y="connsiteY0"/>
                  </a:cxn>
                  <a:cxn ang="0">
                    <a:pos x="connsiteX1" y="connsiteY1"/>
                  </a:cxn>
                </a:cxnLst>
                <a:rect l="l" t="t" r="r" b="b"/>
                <a:pathLst>
                  <a:path w="63552" h="13542">
                    <a:moveTo>
                      <a:pt x="0" y="0"/>
                    </a:moveTo>
                    <a:lnTo>
                      <a:pt x="63552" y="0"/>
                    </a:lnTo>
                  </a:path>
                </a:pathLst>
              </a:custGeom>
              <a:ln w="12700" cap="flat">
                <a:solidFill>
                  <a:srgbClr val="782A28"/>
                </a:solidFill>
                <a:prstDash val="solid"/>
                <a:miter/>
              </a:ln>
            </p:spPr>
            <p:txBody>
              <a:bodyPr rtlCol="0" anchor="ctr"/>
              <a:lstStyle/>
              <a:p>
                <a:endParaRPr lang="en-US" dirty="0"/>
              </a:p>
            </p:txBody>
          </p:sp>
        </p:grpSp>
        <p:sp>
          <p:nvSpPr>
            <p:cNvPr id="1194" name="Freeform: Shape 1193">
              <a:extLst>
                <a:ext uri="{FF2B5EF4-FFF2-40B4-BE49-F238E27FC236}">
                  <a16:creationId xmlns:a16="http://schemas.microsoft.com/office/drawing/2014/main" id="{31CEACE1-5177-8635-E296-341F92DFB437}"/>
                </a:ext>
              </a:extLst>
            </p:cNvPr>
            <p:cNvSpPr/>
            <p:nvPr/>
          </p:nvSpPr>
          <p:spPr>
            <a:xfrm>
              <a:off x="6781499" y="2215601"/>
              <a:ext cx="4417077" cy="1623200"/>
            </a:xfrm>
            <a:custGeom>
              <a:avLst/>
              <a:gdLst>
                <a:gd name="connsiteX0" fmla="*/ 0 w 4417077"/>
                <a:gd name="connsiteY0" fmla="*/ 0 h 1623200"/>
                <a:gd name="connsiteX1" fmla="*/ 243366 w 4417077"/>
                <a:gd name="connsiteY1" fmla="*/ 0 h 1623200"/>
                <a:gd name="connsiteX2" fmla="*/ 243366 w 4417077"/>
                <a:gd name="connsiteY2" fmla="*/ 57420 h 1623200"/>
                <a:gd name="connsiteX3" fmla="*/ 258246 w 4417077"/>
                <a:gd name="connsiteY3" fmla="*/ 57420 h 1623200"/>
                <a:gd name="connsiteX4" fmla="*/ 258246 w 4417077"/>
                <a:gd name="connsiteY4" fmla="*/ 120257 h 1623200"/>
                <a:gd name="connsiteX5" fmla="*/ 334408 w 4417077"/>
                <a:gd name="connsiteY5" fmla="*/ 120257 h 1623200"/>
                <a:gd name="connsiteX6" fmla="*/ 334408 w 4417077"/>
                <a:gd name="connsiteY6" fmla="*/ 180792 h 1623200"/>
                <a:gd name="connsiteX7" fmla="*/ 342562 w 4417077"/>
                <a:gd name="connsiteY7" fmla="*/ 180792 h 1623200"/>
                <a:gd name="connsiteX8" fmla="*/ 342562 w 4417077"/>
                <a:gd name="connsiteY8" fmla="*/ 241462 h 1623200"/>
                <a:gd name="connsiteX9" fmla="*/ 409562 w 4417077"/>
                <a:gd name="connsiteY9" fmla="*/ 241462 h 1623200"/>
                <a:gd name="connsiteX10" fmla="*/ 409562 w 4417077"/>
                <a:gd name="connsiteY10" fmla="*/ 307414 h 1623200"/>
                <a:gd name="connsiteX11" fmla="*/ 428392 w 4417077"/>
                <a:gd name="connsiteY11" fmla="*/ 307414 h 1623200"/>
                <a:gd name="connsiteX12" fmla="*/ 428392 w 4417077"/>
                <a:gd name="connsiteY12" fmla="*/ 371876 h 1623200"/>
                <a:gd name="connsiteX13" fmla="*/ 437051 w 4417077"/>
                <a:gd name="connsiteY13" fmla="*/ 371876 h 1623200"/>
                <a:gd name="connsiteX14" fmla="*/ 437051 w 4417077"/>
                <a:gd name="connsiteY14" fmla="*/ 437015 h 1623200"/>
                <a:gd name="connsiteX15" fmla="*/ 441842 w 4417077"/>
                <a:gd name="connsiteY15" fmla="*/ 437015 h 1623200"/>
                <a:gd name="connsiteX16" fmla="*/ 441842 w 4417077"/>
                <a:gd name="connsiteY16" fmla="*/ 505405 h 1623200"/>
                <a:gd name="connsiteX17" fmla="*/ 486228 w 4417077"/>
                <a:gd name="connsiteY17" fmla="*/ 505405 h 1623200"/>
                <a:gd name="connsiteX18" fmla="*/ 486228 w 4417077"/>
                <a:gd name="connsiteY18" fmla="*/ 568242 h 1623200"/>
                <a:gd name="connsiteX19" fmla="*/ 618209 w 4417077"/>
                <a:gd name="connsiteY19" fmla="*/ 568242 h 1623200"/>
                <a:gd name="connsiteX20" fmla="*/ 618209 w 4417077"/>
                <a:gd name="connsiteY20" fmla="*/ 636496 h 1623200"/>
                <a:gd name="connsiteX21" fmla="*/ 860147 w 4417077"/>
                <a:gd name="connsiteY21" fmla="*/ 636496 h 1623200"/>
                <a:gd name="connsiteX22" fmla="*/ 860147 w 4417077"/>
                <a:gd name="connsiteY22" fmla="*/ 711792 h 1623200"/>
                <a:gd name="connsiteX23" fmla="*/ 1089558 w 4417077"/>
                <a:gd name="connsiteY23" fmla="*/ 711792 h 1623200"/>
                <a:gd name="connsiteX24" fmla="*/ 1089558 w 4417077"/>
                <a:gd name="connsiteY24" fmla="*/ 785599 h 1623200"/>
                <a:gd name="connsiteX25" fmla="*/ 1319895 w 4417077"/>
                <a:gd name="connsiteY25" fmla="*/ 785599 h 1623200"/>
                <a:gd name="connsiteX26" fmla="*/ 1319895 w 4417077"/>
                <a:gd name="connsiteY26" fmla="*/ 860895 h 1623200"/>
                <a:gd name="connsiteX27" fmla="*/ 1729540 w 4417077"/>
                <a:gd name="connsiteY27" fmla="*/ 860895 h 1623200"/>
                <a:gd name="connsiteX28" fmla="*/ 1729540 w 4417077"/>
                <a:gd name="connsiteY28" fmla="*/ 937816 h 1623200"/>
                <a:gd name="connsiteX29" fmla="*/ 1929445 w 4417077"/>
                <a:gd name="connsiteY29" fmla="*/ 937816 h 1623200"/>
                <a:gd name="connsiteX30" fmla="*/ 1929445 w 4417077"/>
                <a:gd name="connsiteY30" fmla="*/ 1016227 h 1623200"/>
                <a:gd name="connsiteX31" fmla="*/ 2049489 w 4417077"/>
                <a:gd name="connsiteY31" fmla="*/ 1016227 h 1623200"/>
                <a:gd name="connsiteX32" fmla="*/ 2049489 w 4417077"/>
                <a:gd name="connsiteY32" fmla="*/ 1093013 h 1623200"/>
                <a:gd name="connsiteX33" fmla="*/ 3007991 w 4417077"/>
                <a:gd name="connsiteY33" fmla="*/ 1093013 h 1623200"/>
                <a:gd name="connsiteX34" fmla="*/ 3007991 w 4417077"/>
                <a:gd name="connsiteY34" fmla="*/ 1269200 h 1623200"/>
                <a:gd name="connsiteX35" fmla="*/ 4173207 w 4417077"/>
                <a:gd name="connsiteY35" fmla="*/ 1269200 h 1623200"/>
                <a:gd name="connsiteX36" fmla="*/ 4173207 w 4417077"/>
                <a:gd name="connsiteY36" fmla="*/ 1623200 h 1623200"/>
                <a:gd name="connsiteX37" fmla="*/ 4417078 w 4417077"/>
                <a:gd name="connsiteY37" fmla="*/ 1623200 h 162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417077" h="1623200">
                  <a:moveTo>
                    <a:pt x="0" y="0"/>
                  </a:moveTo>
                  <a:lnTo>
                    <a:pt x="243366" y="0"/>
                  </a:lnTo>
                  <a:lnTo>
                    <a:pt x="243366" y="57420"/>
                  </a:lnTo>
                  <a:lnTo>
                    <a:pt x="258246" y="57420"/>
                  </a:lnTo>
                  <a:lnTo>
                    <a:pt x="258246" y="120257"/>
                  </a:lnTo>
                  <a:lnTo>
                    <a:pt x="334408" y="120257"/>
                  </a:lnTo>
                  <a:lnTo>
                    <a:pt x="334408" y="180792"/>
                  </a:lnTo>
                  <a:lnTo>
                    <a:pt x="342562" y="180792"/>
                  </a:lnTo>
                  <a:lnTo>
                    <a:pt x="342562" y="241462"/>
                  </a:lnTo>
                  <a:lnTo>
                    <a:pt x="409562" y="241462"/>
                  </a:lnTo>
                  <a:lnTo>
                    <a:pt x="409562" y="307414"/>
                  </a:lnTo>
                  <a:lnTo>
                    <a:pt x="428392" y="307414"/>
                  </a:lnTo>
                  <a:lnTo>
                    <a:pt x="428392" y="371876"/>
                  </a:lnTo>
                  <a:lnTo>
                    <a:pt x="437051" y="371876"/>
                  </a:lnTo>
                  <a:lnTo>
                    <a:pt x="437051" y="437015"/>
                  </a:lnTo>
                  <a:lnTo>
                    <a:pt x="441842" y="437015"/>
                  </a:lnTo>
                  <a:lnTo>
                    <a:pt x="441842" y="505405"/>
                  </a:lnTo>
                  <a:lnTo>
                    <a:pt x="486228" y="505405"/>
                  </a:lnTo>
                  <a:lnTo>
                    <a:pt x="486228" y="568242"/>
                  </a:lnTo>
                  <a:lnTo>
                    <a:pt x="618209" y="568242"/>
                  </a:lnTo>
                  <a:lnTo>
                    <a:pt x="618209" y="636496"/>
                  </a:lnTo>
                  <a:lnTo>
                    <a:pt x="860147" y="636496"/>
                  </a:lnTo>
                  <a:lnTo>
                    <a:pt x="860147" y="711792"/>
                  </a:lnTo>
                  <a:lnTo>
                    <a:pt x="1089558" y="711792"/>
                  </a:lnTo>
                  <a:lnTo>
                    <a:pt x="1089558" y="785599"/>
                  </a:lnTo>
                  <a:lnTo>
                    <a:pt x="1319895" y="785599"/>
                  </a:lnTo>
                  <a:lnTo>
                    <a:pt x="1319895" y="860895"/>
                  </a:lnTo>
                  <a:lnTo>
                    <a:pt x="1729540" y="860895"/>
                  </a:lnTo>
                  <a:lnTo>
                    <a:pt x="1729540" y="937816"/>
                  </a:lnTo>
                  <a:lnTo>
                    <a:pt x="1929445" y="937816"/>
                  </a:lnTo>
                  <a:lnTo>
                    <a:pt x="1929445" y="1016227"/>
                  </a:lnTo>
                  <a:lnTo>
                    <a:pt x="2049489" y="1016227"/>
                  </a:lnTo>
                  <a:lnTo>
                    <a:pt x="2049489" y="1093013"/>
                  </a:lnTo>
                  <a:lnTo>
                    <a:pt x="3007991" y="1093013"/>
                  </a:lnTo>
                  <a:lnTo>
                    <a:pt x="3007991" y="1269200"/>
                  </a:lnTo>
                  <a:lnTo>
                    <a:pt x="4173207" y="1269200"/>
                  </a:lnTo>
                  <a:lnTo>
                    <a:pt x="4173207" y="1623200"/>
                  </a:lnTo>
                  <a:lnTo>
                    <a:pt x="4417078" y="1623200"/>
                  </a:lnTo>
                </a:path>
              </a:pathLst>
            </a:custGeom>
            <a:noFill/>
            <a:ln w="19050" cap="flat">
              <a:solidFill>
                <a:srgbClr val="782A28"/>
              </a:solidFill>
              <a:prstDash val="solid"/>
              <a:miter/>
            </a:ln>
          </p:spPr>
          <p:txBody>
            <a:bodyPr rtlCol="0" anchor="ctr"/>
            <a:lstStyle/>
            <a:p>
              <a:endParaRPr lang="en-US" dirty="0"/>
            </a:p>
          </p:txBody>
        </p:sp>
      </p:grpSp>
      <p:cxnSp>
        <p:nvCxnSpPr>
          <p:cNvPr id="1259" name="Straight Connector 1258">
            <a:extLst>
              <a:ext uri="{FF2B5EF4-FFF2-40B4-BE49-F238E27FC236}">
                <a16:creationId xmlns:a16="http://schemas.microsoft.com/office/drawing/2014/main" id="{8C0013BD-F693-EF91-7347-DDBA3D93B6F1}"/>
              </a:ext>
            </a:extLst>
          </p:cNvPr>
          <p:cNvCxnSpPr>
            <a:cxnSpLocks/>
          </p:cNvCxnSpPr>
          <p:nvPr/>
        </p:nvCxnSpPr>
        <p:spPr>
          <a:xfrm>
            <a:off x="10524894" y="2030475"/>
            <a:ext cx="204848" cy="0"/>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sp>
        <p:nvSpPr>
          <p:cNvPr id="3" name="Slide Number Placeholder 1">
            <a:extLst>
              <a:ext uri="{FF2B5EF4-FFF2-40B4-BE49-F238E27FC236}">
                <a16:creationId xmlns:a16="http://schemas.microsoft.com/office/drawing/2014/main" id="{C569EECF-C801-5585-D6E7-25D513840305}"/>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11</a:t>
            </a:fld>
            <a:endParaRPr lang="en-US" dirty="0"/>
          </a:p>
        </p:txBody>
      </p:sp>
      <p:graphicFrame>
        <p:nvGraphicFramePr>
          <p:cNvPr id="12" name="Table 11">
            <a:extLst>
              <a:ext uri="{FF2B5EF4-FFF2-40B4-BE49-F238E27FC236}">
                <a16:creationId xmlns:a16="http://schemas.microsoft.com/office/drawing/2014/main" id="{E1AF9173-6F90-8716-9D7A-E13097D766F4}"/>
              </a:ext>
            </a:extLst>
          </p:cNvPr>
          <p:cNvGraphicFramePr>
            <a:graphicFrameLocks noGrp="1"/>
          </p:cNvGraphicFramePr>
          <p:nvPr>
            <p:extLst>
              <p:ext uri="{D42A27DB-BD31-4B8C-83A1-F6EECF244321}">
                <p14:modId xmlns:p14="http://schemas.microsoft.com/office/powerpoint/2010/main" val="2131218970"/>
              </p:ext>
            </p:extLst>
          </p:nvPr>
        </p:nvGraphicFramePr>
        <p:xfrm>
          <a:off x="1457879" y="5143500"/>
          <a:ext cx="9276243" cy="850392"/>
        </p:xfrm>
        <a:graphic>
          <a:graphicData uri="http://schemas.openxmlformats.org/drawingml/2006/table">
            <a:tbl>
              <a:tblPr firstRow="1"/>
              <a:tblGrid>
                <a:gridCol w="3132000">
                  <a:extLst>
                    <a:ext uri="{9D8B030D-6E8A-4147-A177-3AD203B41FA5}">
                      <a16:colId xmlns:a16="http://schemas.microsoft.com/office/drawing/2014/main" val="3130900676"/>
                    </a:ext>
                  </a:extLst>
                </a:gridCol>
                <a:gridCol w="2048081">
                  <a:extLst>
                    <a:ext uri="{9D8B030D-6E8A-4147-A177-3AD203B41FA5}">
                      <a16:colId xmlns:a16="http://schemas.microsoft.com/office/drawing/2014/main" val="1302172202"/>
                    </a:ext>
                  </a:extLst>
                </a:gridCol>
                <a:gridCol w="2048081">
                  <a:extLst>
                    <a:ext uri="{9D8B030D-6E8A-4147-A177-3AD203B41FA5}">
                      <a16:colId xmlns:a16="http://schemas.microsoft.com/office/drawing/2014/main" val="3837107568"/>
                    </a:ext>
                  </a:extLst>
                </a:gridCol>
                <a:gridCol w="2048081">
                  <a:extLst>
                    <a:ext uri="{9D8B030D-6E8A-4147-A177-3AD203B41FA5}">
                      <a16:colId xmlns:a16="http://schemas.microsoft.com/office/drawing/2014/main" val="1181932598"/>
                    </a:ext>
                  </a:extLst>
                </a:gridCol>
              </a:tblGrid>
              <a:tr h="23587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fontAlgn="auto">
                        <a:lnSpc>
                          <a:spcPct val="90000"/>
                        </a:lnSpc>
                        <a:spcBef>
                          <a:spcPts val="0"/>
                        </a:spcBef>
                        <a:spcAft>
                          <a:spcPts val="200"/>
                        </a:spcAft>
                      </a:pPr>
                      <a:r>
                        <a:rPr lang="en-US" sz="1400" b="1" dirty="0">
                          <a:solidFill>
                            <a:schemeClr val="tx1"/>
                          </a:solidFill>
                          <a:latin typeface="+mj-lt"/>
                          <a:ea typeface="MS Mincho"/>
                          <a:cs typeface="Times New Roman"/>
                        </a:rPr>
                        <a:t>Median (95% CI) </a:t>
                      </a:r>
                      <a:r>
                        <a:rPr lang="en-US" sz="1400" b="1" dirty="0" err="1">
                          <a:solidFill>
                            <a:schemeClr val="tx1"/>
                          </a:solidFill>
                          <a:latin typeface="+mj-lt"/>
                          <a:ea typeface="MS Mincho"/>
                          <a:cs typeface="Times New Roman"/>
                        </a:rPr>
                        <a:t>duration,</a:t>
                      </a:r>
                      <a:r>
                        <a:rPr lang="en-US" sz="1400" b="1" baseline="30000" dirty="0" err="1">
                          <a:solidFill>
                            <a:schemeClr val="tx1"/>
                          </a:solidFill>
                          <a:latin typeface="+mj-lt"/>
                          <a:ea typeface="MS Mincho"/>
                          <a:cs typeface="Times New Roman"/>
                        </a:rPr>
                        <a:t>b</a:t>
                      </a:r>
                      <a:r>
                        <a:rPr lang="en-US" sz="1400" b="1" dirty="0">
                          <a:solidFill>
                            <a:schemeClr val="tx1"/>
                          </a:solidFill>
                          <a:latin typeface="+mj-lt"/>
                          <a:ea typeface="MS Mincho"/>
                          <a:cs typeface="Times New Roman"/>
                        </a:rPr>
                        <a:t> weeks</a:t>
                      </a:r>
                    </a:p>
                  </a:txBody>
                  <a:tcPr marL="121920" marR="121920" anchor="b">
                    <a:lnL w="19050" cap="flat" cmpd="sng" algn="ctr">
                      <a:solidFill>
                        <a:srgbClr val="5E5E5E"/>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Luspatercept </a:t>
                      </a:r>
                      <a:endParaRPr lang="en-US" sz="1400" b="1" kern="1200" dirty="0">
                        <a:solidFill>
                          <a:schemeClr val="bg1"/>
                        </a:solidFill>
                        <a:latin typeface="+mj-lt"/>
                        <a:ea typeface="MS Mincho"/>
                        <a:cs typeface="ArialMT"/>
                      </a:endParaRPr>
                    </a:p>
                  </a:txBody>
                  <a:tcPr marL="121920" marR="12192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772A28"/>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Epoetin alfa </a:t>
                      </a:r>
                      <a:endParaRPr lang="en-US" sz="1400" b="1" kern="1200" dirty="0">
                        <a:solidFill>
                          <a:schemeClr val="bg1"/>
                        </a:solidFill>
                        <a:latin typeface="+mj-lt"/>
                        <a:ea typeface="MS Mincho"/>
                        <a:cs typeface="ArialMT"/>
                      </a:endParaRPr>
                    </a:p>
                  </a:txBody>
                  <a:tcPr marL="121920" marR="12192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A69F9F"/>
                    </a:solidFill>
                  </a:tcPr>
                </a:tc>
                <a:tc>
                  <a:txBody>
                    <a:bodyPr/>
                    <a:lstStyle/>
                    <a:p>
                      <a:pPr marL="0" indent="0" algn="ctr" defTabSz="914400" rtl="0" eaLnBrk="1" latinLnBrk="0" hangingPunct="1">
                        <a:lnSpc>
                          <a:spcPct val="90000"/>
                        </a:lnSpc>
                        <a:spcBef>
                          <a:spcPts val="0"/>
                        </a:spcBef>
                        <a:spcAft>
                          <a:spcPts val="200"/>
                        </a:spcAft>
                        <a:tabLst/>
                      </a:pPr>
                      <a:r>
                        <a:rPr lang="en-US" sz="1400" b="1" kern="1200" dirty="0">
                          <a:solidFill>
                            <a:schemeClr val="tx1"/>
                          </a:solidFill>
                          <a:latin typeface="+mj-lt"/>
                          <a:ea typeface="MS Mincho"/>
                          <a:cs typeface="ArialMT"/>
                        </a:rPr>
                        <a:t>HR (95% CI)</a:t>
                      </a:r>
                      <a:r>
                        <a:rPr lang="en-US" sz="1400" b="1" kern="1200" baseline="30000" dirty="0">
                          <a:solidFill>
                            <a:schemeClr val="tx1"/>
                          </a:solidFill>
                          <a:latin typeface="+mj-lt"/>
                          <a:ea typeface="MS Mincho"/>
                          <a:cs typeface="ArialMT"/>
                        </a:rPr>
                        <a:t>c</a:t>
                      </a:r>
                    </a:p>
                  </a:txBody>
                  <a:tcPr marL="121920" marR="121920" anchor="b">
                    <a:lnL w="12700" cap="flat" cmpd="sng" algn="ctr">
                      <a:solidFill>
                        <a:schemeClr val="bg1"/>
                      </a:solidFill>
                      <a:prstDash val="solid"/>
                      <a:round/>
                      <a:headEnd type="none" w="med" len="med"/>
                      <a:tailEnd type="none" w="med" len="med"/>
                    </a:lnL>
                    <a:lnR w="19050" cap="flat" cmpd="sng" algn="ctr">
                      <a:solidFill>
                        <a:srgbClr val="5E5E5E"/>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extLst>
                  <a:ext uri="{0D108BD9-81ED-4DB2-BD59-A6C34878D82A}">
                    <a16:rowId xmlns:a16="http://schemas.microsoft.com/office/drawing/2014/main" val="2677856105"/>
                  </a:ext>
                </a:extLst>
              </a:tr>
              <a:tr h="235870">
                <a:tc>
                  <a:txBody>
                    <a:bodyPr/>
                    <a:lstStyle/>
                    <a:p>
                      <a:pPr marL="0" lvl="0" indent="-379260">
                        <a:lnSpc>
                          <a:spcPct val="90000"/>
                        </a:lnSpc>
                        <a:spcBef>
                          <a:spcPts val="0"/>
                        </a:spcBef>
                        <a:spcAft>
                          <a:spcPts val="200"/>
                        </a:spcAft>
                        <a:tabLst/>
                      </a:pPr>
                      <a:r>
                        <a:rPr lang="en-US" sz="1400" b="1" baseline="0" dirty="0">
                          <a:solidFill>
                            <a:schemeClr val="tx1"/>
                          </a:solidFill>
                          <a:latin typeface="+mj-lt"/>
                          <a:ea typeface="MS Mincho"/>
                          <a:cs typeface="ArialMT"/>
                        </a:rPr>
                        <a:t>&lt; 4 RBC U/8 weeks</a:t>
                      </a:r>
                    </a:p>
                  </a:txBody>
                  <a:tcPr marL="121920" marR="121920" anchor="ctr">
                    <a:lnL w="19050" cap="flat" cmpd="sng" algn="ctr">
                      <a:solidFill>
                        <a:srgbClr val="5E5E5E"/>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ctr">
                        <a:spcBef>
                          <a:spcPts val="0"/>
                        </a:spcBef>
                        <a:spcAft>
                          <a:spcPts val="0"/>
                        </a:spcAft>
                      </a:pPr>
                      <a:r>
                        <a:rPr lang="en-US" sz="1400" b="0" dirty="0">
                          <a:solidFill>
                            <a:schemeClr val="tx1"/>
                          </a:solidFill>
                          <a:effectLst/>
                          <a:latin typeface="+mj-lt"/>
                          <a:ea typeface="Times New Roman"/>
                          <a:cs typeface="Palatino Linotype"/>
                        </a:rPr>
                        <a:t>141.9 (119.6–NE)</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ctr">
                        <a:spcBef>
                          <a:spcPts val="0"/>
                        </a:spcBef>
                        <a:spcAft>
                          <a:spcPts val="0"/>
                        </a:spcAft>
                      </a:pPr>
                      <a:r>
                        <a:rPr lang="en-US" sz="1400" b="0" kern="1200" dirty="0">
                          <a:solidFill>
                            <a:schemeClr val="tx1"/>
                          </a:solidFill>
                          <a:effectLst/>
                          <a:latin typeface="+mn-lt"/>
                          <a:ea typeface="Times New Roman"/>
                          <a:cs typeface="Palatino Linotype"/>
                        </a:rPr>
                        <a:t>95.1 (66.7–186.1)</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rPr>
                        <a:t>0.671 (0.438</a:t>
                      </a:r>
                      <a:r>
                        <a:rPr lang="en-US" sz="1400" b="0" kern="1200" dirty="0">
                          <a:solidFill>
                            <a:schemeClr val="tx1"/>
                          </a:solidFill>
                          <a:effectLst/>
                          <a:latin typeface="+mn-lt"/>
                          <a:ea typeface="Times New Roman"/>
                          <a:cs typeface="Palatino Linotype"/>
                        </a:rPr>
                        <a:t>–1.028)</a:t>
                      </a:r>
                      <a:endPar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9050" cap="flat" cmpd="sng" algn="ctr">
                      <a:solidFill>
                        <a:srgbClr val="5E5E5E"/>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837439939"/>
                  </a:ext>
                </a:extLst>
              </a:tr>
              <a:tr h="235870">
                <a:tc>
                  <a:txBody>
                    <a:bodyPr/>
                    <a:lstStyle/>
                    <a:p>
                      <a:pPr marL="0" lvl="0" indent="-379260">
                        <a:lnSpc>
                          <a:spcPct val="90000"/>
                        </a:lnSpc>
                        <a:spcBef>
                          <a:spcPts val="0"/>
                        </a:spcBef>
                        <a:spcAft>
                          <a:spcPts val="200"/>
                        </a:spcAft>
                        <a:tabLst/>
                      </a:pPr>
                      <a:r>
                        <a:rPr lang="pl-PL" sz="1400" b="1" dirty="0">
                          <a:solidFill>
                            <a:schemeClr val="tx1"/>
                          </a:solidFill>
                          <a:latin typeface="+mj-lt"/>
                          <a:ea typeface="MS Mincho"/>
                          <a:cs typeface="ArialMT"/>
                        </a:rPr>
                        <a:t>≥</a:t>
                      </a:r>
                      <a:r>
                        <a:rPr lang="en-US" sz="1400" b="1" dirty="0">
                          <a:solidFill>
                            <a:schemeClr val="tx1"/>
                          </a:solidFill>
                          <a:latin typeface="+mj-lt"/>
                          <a:ea typeface="MS Mincho"/>
                          <a:cs typeface="ArialMT"/>
                        </a:rPr>
                        <a:t> 4 RBC U/8 weeks</a:t>
                      </a:r>
                    </a:p>
                  </a:txBody>
                  <a:tcPr marL="121920" marR="121920" anchor="ctr">
                    <a:lnL w="19050" cap="flat" cmpd="sng" algn="ctr">
                      <a:solidFill>
                        <a:srgbClr val="5E5E5E"/>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ctr">
                        <a:spcBef>
                          <a:spcPts val="0"/>
                        </a:spcBef>
                        <a:spcAft>
                          <a:spcPts val="0"/>
                        </a:spcAft>
                      </a:pPr>
                      <a:r>
                        <a:rPr lang="en-US" sz="1400" b="0" dirty="0">
                          <a:solidFill>
                            <a:schemeClr val="tx1"/>
                          </a:solidFill>
                          <a:effectLst/>
                          <a:latin typeface="+mj-lt"/>
                          <a:ea typeface="Times New Roman"/>
                          <a:cs typeface="Palatino Linotype"/>
                        </a:rPr>
                        <a:t>184.4 (66.9</a:t>
                      </a:r>
                      <a:r>
                        <a:rPr lang="en-US" sz="1400" b="0" kern="1200" dirty="0">
                          <a:solidFill>
                            <a:schemeClr val="tx1"/>
                          </a:solidFill>
                          <a:effectLst/>
                          <a:latin typeface="+mn-lt"/>
                          <a:ea typeface="Times New Roman"/>
                          <a:cs typeface="Palatino Linotype"/>
                        </a:rPr>
                        <a:t>–NE)</a:t>
                      </a:r>
                      <a:endParaRPr lang="en-US" sz="1400" b="0" dirty="0">
                        <a:solidFill>
                          <a:schemeClr val="tx1"/>
                        </a:solidFill>
                        <a:effectLst/>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rPr>
                        <a:t>110.9 (33.9</a:t>
                      </a:r>
                      <a:r>
                        <a:rPr lang="en-US" sz="1400" b="0" kern="1200" dirty="0">
                          <a:solidFill>
                            <a:schemeClr val="tx1"/>
                          </a:solidFill>
                          <a:effectLst/>
                          <a:latin typeface="+mn-lt"/>
                          <a:ea typeface="Times New Roman"/>
                          <a:cs typeface="Palatino Linotype"/>
                        </a:rPr>
                        <a:t>–NE)</a:t>
                      </a:r>
                      <a:endPar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rPr>
                        <a:t>0.687 (0.332</a:t>
                      </a:r>
                      <a:r>
                        <a:rPr lang="en-US" sz="1400" b="0" kern="1200" dirty="0">
                          <a:solidFill>
                            <a:schemeClr val="tx1"/>
                          </a:solidFill>
                          <a:effectLst/>
                          <a:latin typeface="+mn-lt"/>
                          <a:ea typeface="Times New Roman"/>
                          <a:cs typeface="Palatino Linotype"/>
                        </a:rPr>
                        <a:t>–1.421)</a:t>
                      </a:r>
                      <a:endPar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9050" cap="flat" cmpd="sng" algn="ctr">
                      <a:solidFill>
                        <a:srgbClr val="5E5E5E"/>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50343827"/>
                  </a:ext>
                </a:extLst>
              </a:tr>
            </a:tbl>
          </a:graphicData>
        </a:graphic>
      </p:graphicFrame>
    </p:spTree>
    <p:custDataLst>
      <p:tags r:id="rId1"/>
    </p:custDataLst>
    <p:extLst>
      <p:ext uri="{BB962C8B-B14F-4D97-AF65-F5344CB8AC3E}">
        <p14:creationId xmlns:p14="http://schemas.microsoft.com/office/powerpoint/2010/main" val="1823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FA1AA-A8C7-A0D5-FAA3-235E50B0747E}"/>
            </a:ext>
          </a:extLst>
        </p:cNvPr>
        <p:cNvGrpSpPr/>
        <p:nvPr/>
      </p:nvGrpSpPr>
      <p:grpSpPr>
        <a:xfrm>
          <a:off x="0" y="0"/>
          <a:ext cx="0" cy="0"/>
          <a:chOff x="0" y="0"/>
          <a:chExt cx="0" cy="0"/>
        </a:xfrm>
      </p:grpSpPr>
      <p:graphicFrame>
        <p:nvGraphicFramePr>
          <p:cNvPr id="851" name="Content Placeholder 25">
            <a:extLst>
              <a:ext uri="{FF2B5EF4-FFF2-40B4-BE49-F238E27FC236}">
                <a16:creationId xmlns:a16="http://schemas.microsoft.com/office/drawing/2014/main" id="{F484BBB7-D0DB-D7A9-EA71-E21FEAFCBE70}"/>
              </a:ext>
            </a:extLst>
          </p:cNvPr>
          <p:cNvGraphicFramePr>
            <a:graphicFrameLocks/>
          </p:cNvGraphicFramePr>
          <p:nvPr>
            <p:extLst>
              <p:ext uri="{D42A27DB-BD31-4B8C-83A1-F6EECF244321}">
                <p14:modId xmlns:p14="http://schemas.microsoft.com/office/powerpoint/2010/main" val="206641265"/>
              </p:ext>
            </p:extLst>
          </p:nvPr>
        </p:nvGraphicFramePr>
        <p:xfrm>
          <a:off x="379413" y="1628640"/>
          <a:ext cx="5553075" cy="404336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52" name="Content Placeholder 25">
            <a:extLst>
              <a:ext uri="{FF2B5EF4-FFF2-40B4-BE49-F238E27FC236}">
                <a16:creationId xmlns:a16="http://schemas.microsoft.com/office/drawing/2014/main" id="{A1873EEE-A312-4FB0-F1C1-255AC6176355}"/>
              </a:ext>
            </a:extLst>
          </p:cNvPr>
          <p:cNvGraphicFramePr>
            <a:graphicFrameLocks/>
          </p:cNvGraphicFramePr>
          <p:nvPr>
            <p:extLst>
              <p:ext uri="{D42A27DB-BD31-4B8C-83A1-F6EECF244321}">
                <p14:modId xmlns:p14="http://schemas.microsoft.com/office/powerpoint/2010/main" val="3898139558"/>
              </p:ext>
            </p:extLst>
          </p:nvPr>
        </p:nvGraphicFramePr>
        <p:xfrm>
          <a:off x="6269038" y="1628640"/>
          <a:ext cx="5553075" cy="4043363"/>
        </p:xfrm>
        <a:graphic>
          <a:graphicData uri="http://schemas.openxmlformats.org/drawingml/2006/chart">
            <c:chart xmlns:c="http://schemas.openxmlformats.org/drawingml/2006/chart" xmlns:r="http://schemas.openxmlformats.org/officeDocument/2006/relationships" r:id="rId6"/>
          </a:graphicData>
        </a:graphic>
      </p:graphicFrame>
      <p:sp>
        <p:nvSpPr>
          <p:cNvPr id="853" name="TextBox 852">
            <a:extLst>
              <a:ext uri="{FF2B5EF4-FFF2-40B4-BE49-F238E27FC236}">
                <a16:creationId xmlns:a16="http://schemas.microsoft.com/office/drawing/2014/main" id="{111D2BB6-6305-E5B7-EC9D-F9EB26ED305B}"/>
              </a:ext>
            </a:extLst>
          </p:cNvPr>
          <p:cNvSpPr txBox="1"/>
          <p:nvPr/>
        </p:nvSpPr>
        <p:spPr>
          <a:xfrm>
            <a:off x="3398285"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27</a:t>
            </a:r>
          </a:p>
          <a:p>
            <a:pPr algn="ctr"/>
            <a:r>
              <a:rPr lang="en-US" sz="600" b="1" dirty="0">
                <a:solidFill>
                  <a:srgbClr val="A69F9F"/>
                </a:solidFill>
              </a:rPr>
              <a:t>10</a:t>
            </a:r>
          </a:p>
        </p:txBody>
      </p:sp>
      <p:sp>
        <p:nvSpPr>
          <p:cNvPr id="854" name="TextBox 853">
            <a:extLst>
              <a:ext uri="{FF2B5EF4-FFF2-40B4-BE49-F238E27FC236}">
                <a16:creationId xmlns:a16="http://schemas.microsoft.com/office/drawing/2014/main" id="{2FB1D255-8C40-17D8-72D9-4C0F7AED780A}"/>
              </a:ext>
            </a:extLst>
          </p:cNvPr>
          <p:cNvSpPr txBox="1"/>
          <p:nvPr/>
        </p:nvSpPr>
        <p:spPr>
          <a:xfrm>
            <a:off x="129206" y="4572738"/>
            <a:ext cx="612871" cy="369332"/>
          </a:xfrm>
          <a:prstGeom prst="rect">
            <a:avLst/>
          </a:prstGeom>
          <a:noFill/>
        </p:spPr>
        <p:txBody>
          <a:bodyPr wrap="square" lIns="0" tIns="0" rIns="0" bIns="0" rtlCol="0" anchor="b">
            <a:noAutofit/>
          </a:bodyPr>
          <a:lstStyle/>
          <a:p>
            <a:pPr algn="r">
              <a:spcAft>
                <a:spcPts val="200"/>
              </a:spcAft>
            </a:pPr>
            <a:r>
              <a:rPr lang="en-US" sz="600" b="1" dirty="0"/>
              <a:t>No. at risk</a:t>
            </a:r>
          </a:p>
          <a:p>
            <a:pPr algn="r"/>
            <a:r>
              <a:rPr lang="en-US" sz="600" b="1" dirty="0">
                <a:solidFill>
                  <a:srgbClr val="772A28"/>
                </a:solidFill>
              </a:rPr>
              <a:t>Luspatercept</a:t>
            </a:r>
          </a:p>
          <a:p>
            <a:pPr algn="r"/>
            <a:r>
              <a:rPr lang="en-US" sz="600" b="1" dirty="0">
                <a:solidFill>
                  <a:srgbClr val="A69F9F"/>
                </a:solidFill>
              </a:rPr>
              <a:t>Epoetin alfa</a:t>
            </a:r>
          </a:p>
        </p:txBody>
      </p:sp>
      <p:sp>
        <p:nvSpPr>
          <p:cNvPr id="855" name="TextBox 854">
            <a:extLst>
              <a:ext uri="{FF2B5EF4-FFF2-40B4-BE49-F238E27FC236}">
                <a16:creationId xmlns:a16="http://schemas.microsoft.com/office/drawing/2014/main" id="{39982EB6-B277-C1C6-E14A-5C7FBE9520B2}"/>
              </a:ext>
            </a:extLst>
          </p:cNvPr>
          <p:cNvSpPr txBox="1"/>
          <p:nvPr/>
        </p:nvSpPr>
        <p:spPr>
          <a:xfrm>
            <a:off x="791268"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109</a:t>
            </a:r>
          </a:p>
          <a:p>
            <a:pPr algn="ctr"/>
            <a:r>
              <a:rPr lang="en-US" sz="600" b="1" dirty="0">
                <a:solidFill>
                  <a:srgbClr val="A69F9F"/>
                </a:solidFill>
              </a:rPr>
              <a:t>67</a:t>
            </a:r>
          </a:p>
        </p:txBody>
      </p:sp>
      <p:sp>
        <p:nvSpPr>
          <p:cNvPr id="856" name="TextBox 855">
            <a:extLst>
              <a:ext uri="{FF2B5EF4-FFF2-40B4-BE49-F238E27FC236}">
                <a16:creationId xmlns:a16="http://schemas.microsoft.com/office/drawing/2014/main" id="{4A75F26D-6831-2E84-A962-0513AAA8B00B}"/>
              </a:ext>
            </a:extLst>
          </p:cNvPr>
          <p:cNvSpPr txBox="1"/>
          <p:nvPr/>
        </p:nvSpPr>
        <p:spPr>
          <a:xfrm>
            <a:off x="958510" y="4574190"/>
            <a:ext cx="201168" cy="369332"/>
          </a:xfrm>
          <a:prstGeom prst="rect">
            <a:avLst/>
          </a:prstGeom>
          <a:noFill/>
        </p:spPr>
        <p:txBody>
          <a:bodyPr wrap="square" lIns="0" tIns="0" rIns="0" bIns="0" rtlCol="0" anchor="b">
            <a:noAutofit/>
          </a:bodyPr>
          <a:lstStyle/>
          <a:p>
            <a:pPr algn="ctr"/>
            <a:r>
              <a:rPr lang="en-US" sz="600" b="1" dirty="0">
                <a:solidFill>
                  <a:srgbClr val="772A28"/>
                </a:solidFill>
              </a:rPr>
              <a:t>109</a:t>
            </a:r>
          </a:p>
          <a:p>
            <a:pPr algn="ctr"/>
            <a:r>
              <a:rPr lang="en-US" sz="600" b="1" dirty="0">
                <a:solidFill>
                  <a:srgbClr val="A69F9F"/>
                </a:solidFill>
              </a:rPr>
              <a:t>67</a:t>
            </a:r>
          </a:p>
        </p:txBody>
      </p:sp>
      <p:sp>
        <p:nvSpPr>
          <p:cNvPr id="857" name="TextBox 856">
            <a:extLst>
              <a:ext uri="{FF2B5EF4-FFF2-40B4-BE49-F238E27FC236}">
                <a16:creationId xmlns:a16="http://schemas.microsoft.com/office/drawing/2014/main" id="{95324E54-1F7A-2295-EF2A-83F1902FCA0C}"/>
              </a:ext>
            </a:extLst>
          </p:cNvPr>
          <p:cNvSpPr txBox="1"/>
          <p:nvPr/>
        </p:nvSpPr>
        <p:spPr>
          <a:xfrm>
            <a:off x="1121042"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102</a:t>
            </a:r>
          </a:p>
          <a:p>
            <a:pPr algn="ctr"/>
            <a:r>
              <a:rPr lang="en-US" sz="600" b="1" dirty="0">
                <a:solidFill>
                  <a:srgbClr val="A69F9F"/>
                </a:solidFill>
              </a:rPr>
              <a:t>57</a:t>
            </a:r>
          </a:p>
        </p:txBody>
      </p:sp>
      <p:sp>
        <p:nvSpPr>
          <p:cNvPr id="858" name="TextBox 857">
            <a:extLst>
              <a:ext uri="{FF2B5EF4-FFF2-40B4-BE49-F238E27FC236}">
                <a16:creationId xmlns:a16="http://schemas.microsoft.com/office/drawing/2014/main" id="{BC3524DC-3F96-6A76-9F84-B98AB2F30FA6}"/>
              </a:ext>
            </a:extLst>
          </p:cNvPr>
          <p:cNvSpPr txBox="1"/>
          <p:nvPr/>
        </p:nvSpPr>
        <p:spPr>
          <a:xfrm>
            <a:off x="1282652"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88</a:t>
            </a:r>
          </a:p>
          <a:p>
            <a:pPr algn="ctr"/>
            <a:r>
              <a:rPr lang="en-US" sz="600" b="1" dirty="0">
                <a:solidFill>
                  <a:srgbClr val="A69F9F"/>
                </a:solidFill>
              </a:rPr>
              <a:t>49</a:t>
            </a:r>
          </a:p>
        </p:txBody>
      </p:sp>
      <p:sp>
        <p:nvSpPr>
          <p:cNvPr id="859" name="TextBox 858">
            <a:extLst>
              <a:ext uri="{FF2B5EF4-FFF2-40B4-BE49-F238E27FC236}">
                <a16:creationId xmlns:a16="http://schemas.microsoft.com/office/drawing/2014/main" id="{8B9BF3AE-0A93-7901-2813-011A4C08D5B2}"/>
              </a:ext>
            </a:extLst>
          </p:cNvPr>
          <p:cNvSpPr txBox="1"/>
          <p:nvPr/>
        </p:nvSpPr>
        <p:spPr>
          <a:xfrm>
            <a:off x="1447715"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79</a:t>
            </a:r>
          </a:p>
          <a:p>
            <a:pPr algn="ctr"/>
            <a:r>
              <a:rPr lang="en-US" sz="600" b="1" dirty="0">
                <a:solidFill>
                  <a:srgbClr val="A69F9F"/>
                </a:solidFill>
              </a:rPr>
              <a:t>40</a:t>
            </a:r>
          </a:p>
        </p:txBody>
      </p:sp>
      <p:sp>
        <p:nvSpPr>
          <p:cNvPr id="860" name="TextBox 859">
            <a:extLst>
              <a:ext uri="{FF2B5EF4-FFF2-40B4-BE49-F238E27FC236}">
                <a16:creationId xmlns:a16="http://schemas.microsoft.com/office/drawing/2014/main" id="{0B15D00F-6DCE-7C8C-1EC5-A627C69D8C9F}"/>
              </a:ext>
            </a:extLst>
          </p:cNvPr>
          <p:cNvSpPr txBox="1"/>
          <p:nvPr/>
        </p:nvSpPr>
        <p:spPr>
          <a:xfrm>
            <a:off x="1607847"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72</a:t>
            </a:r>
          </a:p>
          <a:p>
            <a:pPr algn="ctr"/>
            <a:r>
              <a:rPr lang="en-US" sz="600" b="1" dirty="0">
                <a:solidFill>
                  <a:srgbClr val="A69F9F"/>
                </a:solidFill>
              </a:rPr>
              <a:t>32</a:t>
            </a:r>
          </a:p>
        </p:txBody>
      </p:sp>
      <p:sp>
        <p:nvSpPr>
          <p:cNvPr id="861" name="TextBox 860">
            <a:extLst>
              <a:ext uri="{FF2B5EF4-FFF2-40B4-BE49-F238E27FC236}">
                <a16:creationId xmlns:a16="http://schemas.microsoft.com/office/drawing/2014/main" id="{998993FF-4C28-7A5D-06D6-BD438EFE4907}"/>
              </a:ext>
            </a:extLst>
          </p:cNvPr>
          <p:cNvSpPr txBox="1"/>
          <p:nvPr/>
        </p:nvSpPr>
        <p:spPr>
          <a:xfrm>
            <a:off x="1774684"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70</a:t>
            </a:r>
          </a:p>
          <a:p>
            <a:pPr algn="ctr"/>
            <a:r>
              <a:rPr lang="en-US" sz="600" b="1" dirty="0">
                <a:solidFill>
                  <a:srgbClr val="A69F9F"/>
                </a:solidFill>
              </a:rPr>
              <a:t>29</a:t>
            </a:r>
          </a:p>
        </p:txBody>
      </p:sp>
      <p:sp>
        <p:nvSpPr>
          <p:cNvPr id="862" name="TextBox 861">
            <a:extLst>
              <a:ext uri="{FF2B5EF4-FFF2-40B4-BE49-F238E27FC236}">
                <a16:creationId xmlns:a16="http://schemas.microsoft.com/office/drawing/2014/main" id="{97FE2B9C-7F9C-20EC-4A4E-DC81666B4B35}"/>
              </a:ext>
            </a:extLst>
          </p:cNvPr>
          <p:cNvSpPr txBox="1"/>
          <p:nvPr/>
        </p:nvSpPr>
        <p:spPr>
          <a:xfrm>
            <a:off x="1932828"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67</a:t>
            </a:r>
          </a:p>
          <a:p>
            <a:pPr algn="ctr"/>
            <a:r>
              <a:rPr lang="en-US" sz="600" b="1" dirty="0">
                <a:solidFill>
                  <a:srgbClr val="A69F9F"/>
                </a:solidFill>
              </a:rPr>
              <a:t>25</a:t>
            </a:r>
          </a:p>
        </p:txBody>
      </p:sp>
      <p:sp>
        <p:nvSpPr>
          <p:cNvPr id="863" name="TextBox 862">
            <a:extLst>
              <a:ext uri="{FF2B5EF4-FFF2-40B4-BE49-F238E27FC236}">
                <a16:creationId xmlns:a16="http://schemas.microsoft.com/office/drawing/2014/main" id="{3ED6451F-17AB-9999-282F-E0238FC1A705}"/>
              </a:ext>
            </a:extLst>
          </p:cNvPr>
          <p:cNvSpPr txBox="1"/>
          <p:nvPr/>
        </p:nvSpPr>
        <p:spPr>
          <a:xfrm>
            <a:off x="2096280"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62</a:t>
            </a:r>
          </a:p>
          <a:p>
            <a:pPr algn="ctr"/>
            <a:r>
              <a:rPr lang="en-US" sz="600" b="1" dirty="0">
                <a:solidFill>
                  <a:srgbClr val="A69F9F"/>
                </a:solidFill>
              </a:rPr>
              <a:t>24</a:t>
            </a:r>
          </a:p>
        </p:txBody>
      </p:sp>
      <p:sp>
        <p:nvSpPr>
          <p:cNvPr id="864" name="TextBox 863">
            <a:extLst>
              <a:ext uri="{FF2B5EF4-FFF2-40B4-BE49-F238E27FC236}">
                <a16:creationId xmlns:a16="http://schemas.microsoft.com/office/drawing/2014/main" id="{600D8941-584D-520A-1E5C-D57D96AC4F94}"/>
              </a:ext>
            </a:extLst>
          </p:cNvPr>
          <p:cNvSpPr txBox="1"/>
          <p:nvPr/>
        </p:nvSpPr>
        <p:spPr>
          <a:xfrm>
            <a:off x="2256186"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57</a:t>
            </a:r>
          </a:p>
          <a:p>
            <a:pPr algn="ctr"/>
            <a:r>
              <a:rPr lang="en-US" sz="600" b="1" dirty="0">
                <a:solidFill>
                  <a:srgbClr val="A69F9F"/>
                </a:solidFill>
              </a:rPr>
              <a:t>21</a:t>
            </a:r>
          </a:p>
        </p:txBody>
      </p:sp>
      <p:sp>
        <p:nvSpPr>
          <p:cNvPr id="865" name="TextBox 864">
            <a:extLst>
              <a:ext uri="{FF2B5EF4-FFF2-40B4-BE49-F238E27FC236}">
                <a16:creationId xmlns:a16="http://schemas.microsoft.com/office/drawing/2014/main" id="{A2AD54AA-0E0D-ADBF-8D43-0C100A3AEE6D}"/>
              </a:ext>
            </a:extLst>
          </p:cNvPr>
          <p:cNvSpPr txBox="1"/>
          <p:nvPr/>
        </p:nvSpPr>
        <p:spPr>
          <a:xfrm>
            <a:off x="2422088"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51</a:t>
            </a:r>
          </a:p>
          <a:p>
            <a:pPr algn="ctr"/>
            <a:r>
              <a:rPr lang="en-US" sz="600" b="1" dirty="0">
                <a:solidFill>
                  <a:srgbClr val="A69F9F"/>
                </a:solidFill>
              </a:rPr>
              <a:t>18</a:t>
            </a:r>
          </a:p>
        </p:txBody>
      </p:sp>
      <p:sp>
        <p:nvSpPr>
          <p:cNvPr id="866" name="TextBox 865">
            <a:extLst>
              <a:ext uri="{FF2B5EF4-FFF2-40B4-BE49-F238E27FC236}">
                <a16:creationId xmlns:a16="http://schemas.microsoft.com/office/drawing/2014/main" id="{79FEE166-6892-E0FC-B1AF-7028A1A0C8C8}"/>
              </a:ext>
            </a:extLst>
          </p:cNvPr>
          <p:cNvSpPr txBox="1"/>
          <p:nvPr/>
        </p:nvSpPr>
        <p:spPr>
          <a:xfrm>
            <a:off x="2585314"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49</a:t>
            </a:r>
          </a:p>
          <a:p>
            <a:pPr algn="ctr"/>
            <a:r>
              <a:rPr lang="en-US" sz="600" b="1" dirty="0">
                <a:solidFill>
                  <a:srgbClr val="A69F9F"/>
                </a:solidFill>
              </a:rPr>
              <a:t>17</a:t>
            </a:r>
          </a:p>
        </p:txBody>
      </p:sp>
      <p:sp>
        <p:nvSpPr>
          <p:cNvPr id="867" name="TextBox 866">
            <a:extLst>
              <a:ext uri="{FF2B5EF4-FFF2-40B4-BE49-F238E27FC236}">
                <a16:creationId xmlns:a16="http://schemas.microsoft.com/office/drawing/2014/main" id="{48094B14-31ED-30BB-D8ED-80808EA70850}"/>
              </a:ext>
            </a:extLst>
          </p:cNvPr>
          <p:cNvSpPr txBox="1"/>
          <p:nvPr/>
        </p:nvSpPr>
        <p:spPr>
          <a:xfrm>
            <a:off x="2747394"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45</a:t>
            </a:r>
          </a:p>
          <a:p>
            <a:pPr algn="ctr"/>
            <a:r>
              <a:rPr lang="en-US" sz="600" b="1" dirty="0">
                <a:solidFill>
                  <a:srgbClr val="A69F9F"/>
                </a:solidFill>
              </a:rPr>
              <a:t>16</a:t>
            </a:r>
          </a:p>
        </p:txBody>
      </p:sp>
      <p:sp>
        <p:nvSpPr>
          <p:cNvPr id="868" name="TextBox 867">
            <a:extLst>
              <a:ext uri="{FF2B5EF4-FFF2-40B4-BE49-F238E27FC236}">
                <a16:creationId xmlns:a16="http://schemas.microsoft.com/office/drawing/2014/main" id="{36439E62-483B-0024-6306-E62CE87C4948}"/>
              </a:ext>
            </a:extLst>
          </p:cNvPr>
          <p:cNvSpPr txBox="1"/>
          <p:nvPr/>
        </p:nvSpPr>
        <p:spPr>
          <a:xfrm>
            <a:off x="3074678"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35</a:t>
            </a:r>
          </a:p>
          <a:p>
            <a:pPr algn="ctr"/>
            <a:r>
              <a:rPr lang="en-US" sz="600" b="1" dirty="0">
                <a:solidFill>
                  <a:srgbClr val="A69F9F"/>
                </a:solidFill>
              </a:rPr>
              <a:t>11</a:t>
            </a:r>
          </a:p>
        </p:txBody>
      </p:sp>
      <p:sp>
        <p:nvSpPr>
          <p:cNvPr id="869" name="TextBox 868">
            <a:extLst>
              <a:ext uri="{FF2B5EF4-FFF2-40B4-BE49-F238E27FC236}">
                <a16:creationId xmlns:a16="http://schemas.microsoft.com/office/drawing/2014/main" id="{29E87F47-44F5-806B-749B-33E9947F38CD}"/>
              </a:ext>
            </a:extLst>
          </p:cNvPr>
          <p:cNvSpPr txBox="1"/>
          <p:nvPr/>
        </p:nvSpPr>
        <p:spPr>
          <a:xfrm>
            <a:off x="3236779"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28</a:t>
            </a:r>
          </a:p>
          <a:p>
            <a:pPr algn="ctr"/>
            <a:r>
              <a:rPr lang="en-US" sz="600" b="1" dirty="0">
                <a:solidFill>
                  <a:srgbClr val="A69F9F"/>
                </a:solidFill>
              </a:rPr>
              <a:t>10</a:t>
            </a:r>
          </a:p>
        </p:txBody>
      </p:sp>
      <p:sp>
        <p:nvSpPr>
          <p:cNvPr id="870" name="TextBox 869">
            <a:extLst>
              <a:ext uri="{FF2B5EF4-FFF2-40B4-BE49-F238E27FC236}">
                <a16:creationId xmlns:a16="http://schemas.microsoft.com/office/drawing/2014/main" id="{11F26736-FE40-F83B-D7CD-DB82A812DF36}"/>
              </a:ext>
            </a:extLst>
          </p:cNvPr>
          <p:cNvSpPr txBox="1"/>
          <p:nvPr/>
        </p:nvSpPr>
        <p:spPr>
          <a:xfrm>
            <a:off x="3558286"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24</a:t>
            </a:r>
          </a:p>
          <a:p>
            <a:pPr algn="ctr"/>
            <a:r>
              <a:rPr lang="en-US" sz="600" b="1" dirty="0">
                <a:solidFill>
                  <a:srgbClr val="A69F9F"/>
                </a:solidFill>
              </a:rPr>
              <a:t>9</a:t>
            </a:r>
          </a:p>
        </p:txBody>
      </p:sp>
      <p:sp>
        <p:nvSpPr>
          <p:cNvPr id="871" name="TextBox 870">
            <a:extLst>
              <a:ext uri="{FF2B5EF4-FFF2-40B4-BE49-F238E27FC236}">
                <a16:creationId xmlns:a16="http://schemas.microsoft.com/office/drawing/2014/main" id="{18D4FECF-4E28-D261-E703-D9080B62D174}"/>
              </a:ext>
            </a:extLst>
          </p:cNvPr>
          <p:cNvSpPr txBox="1"/>
          <p:nvPr/>
        </p:nvSpPr>
        <p:spPr>
          <a:xfrm>
            <a:off x="3719755"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20</a:t>
            </a:r>
          </a:p>
          <a:p>
            <a:pPr algn="ctr"/>
            <a:r>
              <a:rPr lang="en-US" sz="600" b="1" dirty="0">
                <a:solidFill>
                  <a:srgbClr val="A69F9F"/>
                </a:solidFill>
              </a:rPr>
              <a:t>9</a:t>
            </a:r>
          </a:p>
        </p:txBody>
      </p:sp>
      <p:sp>
        <p:nvSpPr>
          <p:cNvPr id="872" name="TextBox 871">
            <a:extLst>
              <a:ext uri="{FF2B5EF4-FFF2-40B4-BE49-F238E27FC236}">
                <a16:creationId xmlns:a16="http://schemas.microsoft.com/office/drawing/2014/main" id="{16492E4A-80DF-A5AE-DC8F-DE12595E34D5}"/>
              </a:ext>
            </a:extLst>
          </p:cNvPr>
          <p:cNvSpPr txBox="1"/>
          <p:nvPr/>
        </p:nvSpPr>
        <p:spPr>
          <a:xfrm>
            <a:off x="3878922"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14</a:t>
            </a:r>
          </a:p>
          <a:p>
            <a:pPr algn="ctr"/>
            <a:r>
              <a:rPr lang="en-US" sz="600" b="1" dirty="0">
                <a:solidFill>
                  <a:srgbClr val="A69F9F"/>
                </a:solidFill>
              </a:rPr>
              <a:t>6</a:t>
            </a:r>
          </a:p>
        </p:txBody>
      </p:sp>
      <p:sp>
        <p:nvSpPr>
          <p:cNvPr id="873" name="TextBox 872">
            <a:extLst>
              <a:ext uri="{FF2B5EF4-FFF2-40B4-BE49-F238E27FC236}">
                <a16:creationId xmlns:a16="http://schemas.microsoft.com/office/drawing/2014/main" id="{5BD4066C-9351-8D47-EBA0-0709BDCA6B02}"/>
              </a:ext>
            </a:extLst>
          </p:cNvPr>
          <p:cNvSpPr txBox="1"/>
          <p:nvPr/>
        </p:nvSpPr>
        <p:spPr>
          <a:xfrm>
            <a:off x="4052191"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11</a:t>
            </a:r>
          </a:p>
          <a:p>
            <a:pPr algn="ctr"/>
            <a:r>
              <a:rPr lang="en-US" sz="600" b="1" dirty="0">
                <a:solidFill>
                  <a:srgbClr val="A69F9F"/>
                </a:solidFill>
              </a:rPr>
              <a:t>4</a:t>
            </a:r>
          </a:p>
        </p:txBody>
      </p:sp>
      <p:sp>
        <p:nvSpPr>
          <p:cNvPr id="874" name="TextBox 873">
            <a:extLst>
              <a:ext uri="{FF2B5EF4-FFF2-40B4-BE49-F238E27FC236}">
                <a16:creationId xmlns:a16="http://schemas.microsoft.com/office/drawing/2014/main" id="{5E6878EF-4040-7475-89EE-3139275D2E99}"/>
              </a:ext>
            </a:extLst>
          </p:cNvPr>
          <p:cNvSpPr txBox="1"/>
          <p:nvPr/>
        </p:nvSpPr>
        <p:spPr>
          <a:xfrm>
            <a:off x="4210191"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11</a:t>
            </a:r>
          </a:p>
          <a:p>
            <a:pPr algn="ctr"/>
            <a:r>
              <a:rPr lang="en-US" sz="600" b="1" dirty="0">
                <a:solidFill>
                  <a:srgbClr val="A69F9F"/>
                </a:solidFill>
              </a:rPr>
              <a:t>3</a:t>
            </a:r>
          </a:p>
        </p:txBody>
      </p:sp>
      <p:sp>
        <p:nvSpPr>
          <p:cNvPr id="875" name="TextBox 874">
            <a:extLst>
              <a:ext uri="{FF2B5EF4-FFF2-40B4-BE49-F238E27FC236}">
                <a16:creationId xmlns:a16="http://schemas.microsoft.com/office/drawing/2014/main" id="{B2D8C249-B2E2-B668-D2BA-9435B4A130F8}"/>
              </a:ext>
            </a:extLst>
          </p:cNvPr>
          <p:cNvSpPr txBox="1"/>
          <p:nvPr/>
        </p:nvSpPr>
        <p:spPr>
          <a:xfrm>
            <a:off x="4371808"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11</a:t>
            </a:r>
          </a:p>
          <a:p>
            <a:pPr algn="ctr"/>
            <a:r>
              <a:rPr lang="en-US" sz="600" b="1" dirty="0">
                <a:solidFill>
                  <a:srgbClr val="A69F9F"/>
                </a:solidFill>
              </a:rPr>
              <a:t>3</a:t>
            </a:r>
          </a:p>
        </p:txBody>
      </p:sp>
      <p:sp>
        <p:nvSpPr>
          <p:cNvPr id="876" name="TextBox 875">
            <a:extLst>
              <a:ext uri="{FF2B5EF4-FFF2-40B4-BE49-F238E27FC236}">
                <a16:creationId xmlns:a16="http://schemas.microsoft.com/office/drawing/2014/main" id="{F1D74E08-55E8-73F0-B3EC-A3B8CA9EAFE3}"/>
              </a:ext>
            </a:extLst>
          </p:cNvPr>
          <p:cNvSpPr txBox="1"/>
          <p:nvPr/>
        </p:nvSpPr>
        <p:spPr>
          <a:xfrm>
            <a:off x="4540074"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10</a:t>
            </a:r>
          </a:p>
          <a:p>
            <a:pPr algn="ctr"/>
            <a:r>
              <a:rPr lang="en-US" sz="600" b="1" dirty="0">
                <a:solidFill>
                  <a:srgbClr val="A69F9F"/>
                </a:solidFill>
              </a:rPr>
              <a:t>3</a:t>
            </a:r>
          </a:p>
        </p:txBody>
      </p:sp>
      <p:sp>
        <p:nvSpPr>
          <p:cNvPr id="877" name="TextBox 876">
            <a:extLst>
              <a:ext uri="{FF2B5EF4-FFF2-40B4-BE49-F238E27FC236}">
                <a16:creationId xmlns:a16="http://schemas.microsoft.com/office/drawing/2014/main" id="{AAAF722F-6242-31FF-B639-95CD87B9B462}"/>
              </a:ext>
            </a:extLst>
          </p:cNvPr>
          <p:cNvSpPr txBox="1"/>
          <p:nvPr/>
        </p:nvSpPr>
        <p:spPr>
          <a:xfrm>
            <a:off x="4696279"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6</a:t>
            </a:r>
          </a:p>
          <a:p>
            <a:pPr algn="ctr"/>
            <a:r>
              <a:rPr lang="en-US" sz="600" b="1" dirty="0">
                <a:solidFill>
                  <a:srgbClr val="A69F9F"/>
                </a:solidFill>
              </a:rPr>
              <a:t>3</a:t>
            </a:r>
          </a:p>
        </p:txBody>
      </p:sp>
      <p:sp>
        <p:nvSpPr>
          <p:cNvPr id="878" name="TextBox 877">
            <a:extLst>
              <a:ext uri="{FF2B5EF4-FFF2-40B4-BE49-F238E27FC236}">
                <a16:creationId xmlns:a16="http://schemas.microsoft.com/office/drawing/2014/main" id="{73BDD0B6-4B53-C572-7896-26263A03047E}"/>
              </a:ext>
            </a:extLst>
          </p:cNvPr>
          <p:cNvSpPr txBox="1"/>
          <p:nvPr/>
        </p:nvSpPr>
        <p:spPr>
          <a:xfrm>
            <a:off x="4865910"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5</a:t>
            </a:r>
          </a:p>
          <a:p>
            <a:pPr algn="ctr"/>
            <a:r>
              <a:rPr lang="en-US" sz="600" b="1" dirty="0">
                <a:solidFill>
                  <a:srgbClr val="A69F9F"/>
                </a:solidFill>
              </a:rPr>
              <a:t>2</a:t>
            </a:r>
          </a:p>
        </p:txBody>
      </p:sp>
      <p:sp>
        <p:nvSpPr>
          <p:cNvPr id="879" name="TextBox 878">
            <a:extLst>
              <a:ext uri="{FF2B5EF4-FFF2-40B4-BE49-F238E27FC236}">
                <a16:creationId xmlns:a16="http://schemas.microsoft.com/office/drawing/2014/main" id="{0C139836-7D2A-1784-3881-6C7A632242E8}"/>
              </a:ext>
            </a:extLst>
          </p:cNvPr>
          <p:cNvSpPr txBox="1"/>
          <p:nvPr/>
        </p:nvSpPr>
        <p:spPr>
          <a:xfrm>
            <a:off x="5024546"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3</a:t>
            </a:r>
          </a:p>
          <a:p>
            <a:pPr algn="ctr"/>
            <a:r>
              <a:rPr lang="en-US" sz="600" b="1" dirty="0">
                <a:solidFill>
                  <a:srgbClr val="A69F9F"/>
                </a:solidFill>
              </a:rPr>
              <a:t>2</a:t>
            </a:r>
          </a:p>
        </p:txBody>
      </p:sp>
      <p:sp>
        <p:nvSpPr>
          <p:cNvPr id="880" name="TextBox 879">
            <a:extLst>
              <a:ext uri="{FF2B5EF4-FFF2-40B4-BE49-F238E27FC236}">
                <a16:creationId xmlns:a16="http://schemas.microsoft.com/office/drawing/2014/main" id="{5E0F874D-048D-B114-9728-E310BC2D3619}"/>
              </a:ext>
            </a:extLst>
          </p:cNvPr>
          <p:cNvSpPr txBox="1"/>
          <p:nvPr/>
        </p:nvSpPr>
        <p:spPr>
          <a:xfrm>
            <a:off x="2908660"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40</a:t>
            </a:r>
          </a:p>
          <a:p>
            <a:pPr algn="ctr"/>
            <a:r>
              <a:rPr lang="en-US" sz="600" b="1" dirty="0">
                <a:solidFill>
                  <a:srgbClr val="A69F9F"/>
                </a:solidFill>
              </a:rPr>
              <a:t>12</a:t>
            </a:r>
          </a:p>
        </p:txBody>
      </p:sp>
      <p:sp>
        <p:nvSpPr>
          <p:cNvPr id="881" name="TextBox 880">
            <a:extLst>
              <a:ext uri="{FF2B5EF4-FFF2-40B4-BE49-F238E27FC236}">
                <a16:creationId xmlns:a16="http://schemas.microsoft.com/office/drawing/2014/main" id="{521A3F59-D71C-0D39-07B2-E06DD25846C4}"/>
              </a:ext>
            </a:extLst>
          </p:cNvPr>
          <p:cNvSpPr txBox="1"/>
          <p:nvPr/>
        </p:nvSpPr>
        <p:spPr>
          <a:xfrm>
            <a:off x="5188700"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r>
              <a:rPr lang="en-US" sz="600" b="1" dirty="0">
                <a:solidFill>
                  <a:srgbClr val="A69F9F"/>
                </a:solidFill>
              </a:rPr>
              <a:t>1</a:t>
            </a:r>
          </a:p>
        </p:txBody>
      </p:sp>
      <p:sp>
        <p:nvSpPr>
          <p:cNvPr id="882" name="TextBox 881">
            <a:extLst>
              <a:ext uri="{FF2B5EF4-FFF2-40B4-BE49-F238E27FC236}">
                <a16:creationId xmlns:a16="http://schemas.microsoft.com/office/drawing/2014/main" id="{3A5A6B17-526D-9823-8987-B1D7A6A14414}"/>
              </a:ext>
            </a:extLst>
          </p:cNvPr>
          <p:cNvSpPr txBox="1"/>
          <p:nvPr/>
        </p:nvSpPr>
        <p:spPr>
          <a:xfrm>
            <a:off x="5346253"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0</a:t>
            </a:r>
          </a:p>
          <a:p>
            <a:pPr algn="ctr"/>
            <a:r>
              <a:rPr lang="en-US" sz="600" b="1" dirty="0">
                <a:solidFill>
                  <a:srgbClr val="A69F9F"/>
                </a:solidFill>
              </a:rPr>
              <a:t>1</a:t>
            </a:r>
          </a:p>
        </p:txBody>
      </p:sp>
      <p:sp>
        <p:nvSpPr>
          <p:cNvPr id="883" name="TextBox 882">
            <a:extLst>
              <a:ext uri="{FF2B5EF4-FFF2-40B4-BE49-F238E27FC236}">
                <a16:creationId xmlns:a16="http://schemas.microsoft.com/office/drawing/2014/main" id="{4D29E707-AE96-51F9-4F3B-D65BDE575B8E}"/>
              </a:ext>
            </a:extLst>
          </p:cNvPr>
          <p:cNvSpPr txBox="1"/>
          <p:nvPr/>
        </p:nvSpPr>
        <p:spPr>
          <a:xfrm>
            <a:off x="5511148" y="4572738"/>
            <a:ext cx="201168" cy="369332"/>
          </a:xfrm>
          <a:prstGeom prst="rect">
            <a:avLst/>
          </a:prstGeom>
          <a:noFill/>
        </p:spPr>
        <p:txBody>
          <a:bodyPr wrap="square" lIns="0" tIns="0" rIns="0" bIns="0" rtlCol="0" anchor="b">
            <a:noAutofit/>
          </a:bodyPr>
          <a:lstStyle/>
          <a:p>
            <a:pPr algn="ctr"/>
            <a:r>
              <a:rPr lang="en-US" sz="600" b="1" dirty="0">
                <a:solidFill>
                  <a:srgbClr val="A69F9F"/>
                </a:solidFill>
              </a:rPr>
              <a:t>1</a:t>
            </a:r>
          </a:p>
        </p:txBody>
      </p:sp>
      <p:sp>
        <p:nvSpPr>
          <p:cNvPr id="884" name="TextBox 883">
            <a:extLst>
              <a:ext uri="{FF2B5EF4-FFF2-40B4-BE49-F238E27FC236}">
                <a16:creationId xmlns:a16="http://schemas.microsoft.com/office/drawing/2014/main" id="{EE138278-5DEA-CFCB-5691-4E397465F905}"/>
              </a:ext>
            </a:extLst>
          </p:cNvPr>
          <p:cNvSpPr txBox="1"/>
          <p:nvPr/>
        </p:nvSpPr>
        <p:spPr>
          <a:xfrm>
            <a:off x="9288548"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7</a:t>
            </a:r>
          </a:p>
        </p:txBody>
      </p:sp>
      <p:sp>
        <p:nvSpPr>
          <p:cNvPr id="885" name="TextBox 884">
            <a:extLst>
              <a:ext uri="{FF2B5EF4-FFF2-40B4-BE49-F238E27FC236}">
                <a16:creationId xmlns:a16="http://schemas.microsoft.com/office/drawing/2014/main" id="{846AD9D9-8805-0522-6593-F0AC24D0CCD1}"/>
              </a:ext>
            </a:extLst>
          </p:cNvPr>
          <p:cNvSpPr txBox="1"/>
          <p:nvPr/>
        </p:nvSpPr>
        <p:spPr>
          <a:xfrm>
            <a:off x="6019469" y="4572738"/>
            <a:ext cx="612871" cy="369332"/>
          </a:xfrm>
          <a:prstGeom prst="rect">
            <a:avLst/>
          </a:prstGeom>
          <a:noFill/>
        </p:spPr>
        <p:txBody>
          <a:bodyPr wrap="square" lIns="0" tIns="0" rIns="0" bIns="0" rtlCol="0" anchor="b">
            <a:noAutofit/>
          </a:bodyPr>
          <a:lstStyle/>
          <a:p>
            <a:pPr algn="r">
              <a:spcAft>
                <a:spcPts val="200"/>
              </a:spcAft>
            </a:pPr>
            <a:r>
              <a:rPr lang="en-US" sz="600" b="1" dirty="0"/>
              <a:t>No. at risk</a:t>
            </a:r>
          </a:p>
          <a:p>
            <a:pPr algn="r"/>
            <a:r>
              <a:rPr lang="en-US" sz="600" b="1" dirty="0">
                <a:solidFill>
                  <a:srgbClr val="772A28"/>
                </a:solidFill>
              </a:rPr>
              <a:t>Luspatercept</a:t>
            </a:r>
          </a:p>
          <a:p>
            <a:pPr algn="r"/>
            <a:r>
              <a:rPr lang="en-US" sz="600" b="1" dirty="0">
                <a:solidFill>
                  <a:srgbClr val="A69F9F"/>
                </a:solidFill>
              </a:rPr>
              <a:t>Epoetin alfa</a:t>
            </a:r>
          </a:p>
        </p:txBody>
      </p:sp>
      <p:sp>
        <p:nvSpPr>
          <p:cNvPr id="886" name="TextBox 885">
            <a:extLst>
              <a:ext uri="{FF2B5EF4-FFF2-40B4-BE49-F238E27FC236}">
                <a16:creationId xmlns:a16="http://schemas.microsoft.com/office/drawing/2014/main" id="{2F36617B-8F12-F72B-C6DC-BF35F3CB2947}"/>
              </a:ext>
            </a:extLst>
          </p:cNvPr>
          <p:cNvSpPr txBox="1"/>
          <p:nvPr/>
        </p:nvSpPr>
        <p:spPr>
          <a:xfrm>
            <a:off x="6681531"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30</a:t>
            </a:r>
          </a:p>
          <a:p>
            <a:pPr algn="ctr"/>
            <a:r>
              <a:rPr lang="en-US" sz="600" b="1" dirty="0">
                <a:solidFill>
                  <a:srgbClr val="A69F9F"/>
                </a:solidFill>
              </a:rPr>
              <a:t>34</a:t>
            </a:r>
          </a:p>
        </p:txBody>
      </p:sp>
      <p:sp>
        <p:nvSpPr>
          <p:cNvPr id="887" name="TextBox 886">
            <a:extLst>
              <a:ext uri="{FF2B5EF4-FFF2-40B4-BE49-F238E27FC236}">
                <a16:creationId xmlns:a16="http://schemas.microsoft.com/office/drawing/2014/main" id="{1339E383-6D37-D884-762A-593195F5BA26}"/>
              </a:ext>
            </a:extLst>
          </p:cNvPr>
          <p:cNvSpPr txBox="1"/>
          <p:nvPr/>
        </p:nvSpPr>
        <p:spPr>
          <a:xfrm>
            <a:off x="6848773" y="4574190"/>
            <a:ext cx="201168" cy="369332"/>
          </a:xfrm>
          <a:prstGeom prst="rect">
            <a:avLst/>
          </a:prstGeom>
          <a:noFill/>
        </p:spPr>
        <p:txBody>
          <a:bodyPr wrap="square" lIns="0" tIns="0" rIns="0" bIns="0" rtlCol="0" anchor="b">
            <a:noAutofit/>
          </a:bodyPr>
          <a:lstStyle/>
          <a:p>
            <a:pPr algn="ctr"/>
            <a:r>
              <a:rPr lang="en-US" sz="600" b="1" dirty="0">
                <a:solidFill>
                  <a:srgbClr val="772A28"/>
                </a:solidFill>
              </a:rPr>
              <a:t>30</a:t>
            </a:r>
          </a:p>
          <a:p>
            <a:pPr algn="ctr"/>
            <a:r>
              <a:rPr lang="en-US" sz="600" b="1" dirty="0">
                <a:solidFill>
                  <a:srgbClr val="A69F9F"/>
                </a:solidFill>
              </a:rPr>
              <a:t>34</a:t>
            </a:r>
          </a:p>
        </p:txBody>
      </p:sp>
      <p:sp>
        <p:nvSpPr>
          <p:cNvPr id="888" name="TextBox 887">
            <a:extLst>
              <a:ext uri="{FF2B5EF4-FFF2-40B4-BE49-F238E27FC236}">
                <a16:creationId xmlns:a16="http://schemas.microsoft.com/office/drawing/2014/main" id="{DC2D029D-2884-9456-3203-07E61D2ACF86}"/>
              </a:ext>
            </a:extLst>
          </p:cNvPr>
          <p:cNvSpPr txBox="1"/>
          <p:nvPr/>
        </p:nvSpPr>
        <p:spPr>
          <a:xfrm>
            <a:off x="7011305"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26</a:t>
            </a:r>
          </a:p>
          <a:p>
            <a:pPr algn="ctr"/>
            <a:r>
              <a:rPr lang="en-US" sz="600" b="1" dirty="0">
                <a:solidFill>
                  <a:srgbClr val="A69F9F"/>
                </a:solidFill>
              </a:rPr>
              <a:t>29</a:t>
            </a:r>
          </a:p>
        </p:txBody>
      </p:sp>
      <p:sp>
        <p:nvSpPr>
          <p:cNvPr id="889" name="TextBox 888">
            <a:extLst>
              <a:ext uri="{FF2B5EF4-FFF2-40B4-BE49-F238E27FC236}">
                <a16:creationId xmlns:a16="http://schemas.microsoft.com/office/drawing/2014/main" id="{2983CF7F-6A7B-03FD-DE92-DD7AE89C3AE3}"/>
              </a:ext>
            </a:extLst>
          </p:cNvPr>
          <p:cNvSpPr txBox="1"/>
          <p:nvPr/>
        </p:nvSpPr>
        <p:spPr>
          <a:xfrm>
            <a:off x="7172915"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24</a:t>
            </a:r>
          </a:p>
          <a:p>
            <a:pPr algn="ctr"/>
            <a:r>
              <a:rPr lang="en-US" sz="600" b="1" dirty="0">
                <a:solidFill>
                  <a:srgbClr val="A69F9F"/>
                </a:solidFill>
              </a:rPr>
              <a:t>27</a:t>
            </a:r>
          </a:p>
        </p:txBody>
      </p:sp>
      <p:sp>
        <p:nvSpPr>
          <p:cNvPr id="890" name="TextBox 889">
            <a:extLst>
              <a:ext uri="{FF2B5EF4-FFF2-40B4-BE49-F238E27FC236}">
                <a16:creationId xmlns:a16="http://schemas.microsoft.com/office/drawing/2014/main" id="{C315F1C0-9FAE-D9CB-D76D-1CDCB980941E}"/>
              </a:ext>
            </a:extLst>
          </p:cNvPr>
          <p:cNvSpPr txBox="1"/>
          <p:nvPr/>
        </p:nvSpPr>
        <p:spPr>
          <a:xfrm>
            <a:off x="7337978"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22</a:t>
            </a:r>
          </a:p>
          <a:p>
            <a:pPr algn="ctr"/>
            <a:r>
              <a:rPr lang="en-US" sz="600" b="1" dirty="0">
                <a:solidFill>
                  <a:srgbClr val="A69F9F"/>
                </a:solidFill>
              </a:rPr>
              <a:t>26</a:t>
            </a:r>
          </a:p>
        </p:txBody>
      </p:sp>
      <p:sp>
        <p:nvSpPr>
          <p:cNvPr id="891" name="TextBox 890">
            <a:extLst>
              <a:ext uri="{FF2B5EF4-FFF2-40B4-BE49-F238E27FC236}">
                <a16:creationId xmlns:a16="http://schemas.microsoft.com/office/drawing/2014/main" id="{8A6D52D0-C1F1-2689-EE96-1D6BFEB8A48C}"/>
              </a:ext>
            </a:extLst>
          </p:cNvPr>
          <p:cNvSpPr txBox="1"/>
          <p:nvPr/>
        </p:nvSpPr>
        <p:spPr>
          <a:xfrm>
            <a:off x="7498110"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21</a:t>
            </a:r>
          </a:p>
          <a:p>
            <a:pPr algn="ctr"/>
            <a:r>
              <a:rPr lang="en-US" sz="600" b="1" dirty="0">
                <a:solidFill>
                  <a:srgbClr val="A69F9F"/>
                </a:solidFill>
              </a:rPr>
              <a:t>25</a:t>
            </a:r>
          </a:p>
        </p:txBody>
      </p:sp>
      <p:sp>
        <p:nvSpPr>
          <p:cNvPr id="892" name="TextBox 891">
            <a:extLst>
              <a:ext uri="{FF2B5EF4-FFF2-40B4-BE49-F238E27FC236}">
                <a16:creationId xmlns:a16="http://schemas.microsoft.com/office/drawing/2014/main" id="{2F0E58F3-BBDC-E059-6A19-853583ED4E15}"/>
              </a:ext>
            </a:extLst>
          </p:cNvPr>
          <p:cNvSpPr txBox="1"/>
          <p:nvPr/>
        </p:nvSpPr>
        <p:spPr>
          <a:xfrm>
            <a:off x="7664947"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19</a:t>
            </a:r>
          </a:p>
          <a:p>
            <a:pPr algn="ctr"/>
            <a:r>
              <a:rPr lang="en-US" sz="600" b="1" dirty="0">
                <a:solidFill>
                  <a:srgbClr val="A69F9F"/>
                </a:solidFill>
              </a:rPr>
              <a:t>23</a:t>
            </a:r>
          </a:p>
        </p:txBody>
      </p:sp>
      <p:sp>
        <p:nvSpPr>
          <p:cNvPr id="893" name="TextBox 892">
            <a:extLst>
              <a:ext uri="{FF2B5EF4-FFF2-40B4-BE49-F238E27FC236}">
                <a16:creationId xmlns:a16="http://schemas.microsoft.com/office/drawing/2014/main" id="{D1B3629B-4488-11DE-7DD8-B3F32AE0A70C}"/>
              </a:ext>
            </a:extLst>
          </p:cNvPr>
          <p:cNvSpPr txBox="1"/>
          <p:nvPr/>
        </p:nvSpPr>
        <p:spPr>
          <a:xfrm>
            <a:off x="7823091"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16</a:t>
            </a:r>
          </a:p>
          <a:p>
            <a:pPr algn="ctr"/>
            <a:r>
              <a:rPr lang="en-US" sz="600" b="1" dirty="0">
                <a:solidFill>
                  <a:srgbClr val="A69F9F"/>
                </a:solidFill>
              </a:rPr>
              <a:t>21</a:t>
            </a:r>
          </a:p>
        </p:txBody>
      </p:sp>
      <p:sp>
        <p:nvSpPr>
          <p:cNvPr id="894" name="TextBox 893">
            <a:extLst>
              <a:ext uri="{FF2B5EF4-FFF2-40B4-BE49-F238E27FC236}">
                <a16:creationId xmlns:a16="http://schemas.microsoft.com/office/drawing/2014/main" id="{FFEDD086-2436-2E7D-DE34-D8DF4F6F0EA3}"/>
              </a:ext>
            </a:extLst>
          </p:cNvPr>
          <p:cNvSpPr txBox="1"/>
          <p:nvPr/>
        </p:nvSpPr>
        <p:spPr>
          <a:xfrm>
            <a:off x="7986543"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16</a:t>
            </a:r>
          </a:p>
          <a:p>
            <a:pPr algn="ctr"/>
            <a:r>
              <a:rPr lang="en-US" sz="600" b="1" dirty="0">
                <a:solidFill>
                  <a:srgbClr val="A69F9F"/>
                </a:solidFill>
              </a:rPr>
              <a:t>15</a:t>
            </a:r>
          </a:p>
        </p:txBody>
      </p:sp>
      <p:sp>
        <p:nvSpPr>
          <p:cNvPr id="895" name="TextBox 894">
            <a:extLst>
              <a:ext uri="{FF2B5EF4-FFF2-40B4-BE49-F238E27FC236}">
                <a16:creationId xmlns:a16="http://schemas.microsoft.com/office/drawing/2014/main" id="{B1872C59-7D21-AF2A-89CB-89D55E9CE604}"/>
              </a:ext>
            </a:extLst>
          </p:cNvPr>
          <p:cNvSpPr txBox="1"/>
          <p:nvPr/>
        </p:nvSpPr>
        <p:spPr>
          <a:xfrm>
            <a:off x="8146449"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15</a:t>
            </a:r>
          </a:p>
          <a:p>
            <a:pPr algn="ctr"/>
            <a:r>
              <a:rPr lang="en-US" sz="600" b="1" dirty="0">
                <a:solidFill>
                  <a:srgbClr val="A69F9F"/>
                </a:solidFill>
              </a:rPr>
              <a:t>15</a:t>
            </a:r>
          </a:p>
        </p:txBody>
      </p:sp>
      <p:sp>
        <p:nvSpPr>
          <p:cNvPr id="896" name="TextBox 895">
            <a:extLst>
              <a:ext uri="{FF2B5EF4-FFF2-40B4-BE49-F238E27FC236}">
                <a16:creationId xmlns:a16="http://schemas.microsoft.com/office/drawing/2014/main" id="{2FB607AA-85CF-94DB-3899-27E0C216B275}"/>
              </a:ext>
            </a:extLst>
          </p:cNvPr>
          <p:cNvSpPr txBox="1"/>
          <p:nvPr/>
        </p:nvSpPr>
        <p:spPr>
          <a:xfrm>
            <a:off x="8312351"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13</a:t>
            </a:r>
          </a:p>
          <a:p>
            <a:pPr algn="ctr"/>
            <a:r>
              <a:rPr lang="en-US" sz="600" b="1" dirty="0">
                <a:solidFill>
                  <a:srgbClr val="A69F9F"/>
                </a:solidFill>
              </a:rPr>
              <a:t>14</a:t>
            </a:r>
          </a:p>
        </p:txBody>
      </p:sp>
      <p:sp>
        <p:nvSpPr>
          <p:cNvPr id="897" name="TextBox 896">
            <a:extLst>
              <a:ext uri="{FF2B5EF4-FFF2-40B4-BE49-F238E27FC236}">
                <a16:creationId xmlns:a16="http://schemas.microsoft.com/office/drawing/2014/main" id="{7EBCDF6F-FF42-B5A3-888E-2F0994CC06F2}"/>
              </a:ext>
            </a:extLst>
          </p:cNvPr>
          <p:cNvSpPr txBox="1"/>
          <p:nvPr/>
        </p:nvSpPr>
        <p:spPr>
          <a:xfrm>
            <a:off x="8475577"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13</a:t>
            </a:r>
          </a:p>
          <a:p>
            <a:pPr algn="ctr"/>
            <a:r>
              <a:rPr lang="en-US" sz="600" b="1" dirty="0">
                <a:solidFill>
                  <a:srgbClr val="A69F9F"/>
                </a:solidFill>
              </a:rPr>
              <a:t>11</a:t>
            </a:r>
          </a:p>
        </p:txBody>
      </p:sp>
      <p:sp>
        <p:nvSpPr>
          <p:cNvPr id="898" name="TextBox 897">
            <a:extLst>
              <a:ext uri="{FF2B5EF4-FFF2-40B4-BE49-F238E27FC236}">
                <a16:creationId xmlns:a16="http://schemas.microsoft.com/office/drawing/2014/main" id="{FCE67C2C-24F6-E893-2F18-19EE2A197786}"/>
              </a:ext>
            </a:extLst>
          </p:cNvPr>
          <p:cNvSpPr txBox="1"/>
          <p:nvPr/>
        </p:nvSpPr>
        <p:spPr>
          <a:xfrm>
            <a:off x="8637657"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10</a:t>
            </a:r>
          </a:p>
          <a:p>
            <a:pPr algn="ctr"/>
            <a:r>
              <a:rPr lang="en-US" sz="600" b="1" dirty="0">
                <a:solidFill>
                  <a:srgbClr val="A69F9F"/>
                </a:solidFill>
              </a:rPr>
              <a:t>11</a:t>
            </a:r>
          </a:p>
        </p:txBody>
      </p:sp>
      <p:sp>
        <p:nvSpPr>
          <p:cNvPr id="899" name="TextBox 898">
            <a:extLst>
              <a:ext uri="{FF2B5EF4-FFF2-40B4-BE49-F238E27FC236}">
                <a16:creationId xmlns:a16="http://schemas.microsoft.com/office/drawing/2014/main" id="{0F7546BA-5569-FD90-55D4-36761E15E810}"/>
              </a:ext>
            </a:extLst>
          </p:cNvPr>
          <p:cNvSpPr txBox="1"/>
          <p:nvPr/>
        </p:nvSpPr>
        <p:spPr>
          <a:xfrm>
            <a:off x="8964941"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7</a:t>
            </a:r>
          </a:p>
          <a:p>
            <a:pPr algn="ctr"/>
            <a:r>
              <a:rPr lang="en-US" sz="600" b="1" dirty="0">
                <a:solidFill>
                  <a:srgbClr val="A69F9F"/>
                </a:solidFill>
              </a:rPr>
              <a:t>9</a:t>
            </a:r>
          </a:p>
        </p:txBody>
      </p:sp>
      <p:sp>
        <p:nvSpPr>
          <p:cNvPr id="900" name="TextBox 899">
            <a:extLst>
              <a:ext uri="{FF2B5EF4-FFF2-40B4-BE49-F238E27FC236}">
                <a16:creationId xmlns:a16="http://schemas.microsoft.com/office/drawing/2014/main" id="{FC44DCF3-6BA9-B16A-D856-F18F4E05C6F0}"/>
              </a:ext>
            </a:extLst>
          </p:cNvPr>
          <p:cNvSpPr txBox="1"/>
          <p:nvPr/>
        </p:nvSpPr>
        <p:spPr>
          <a:xfrm>
            <a:off x="9127042"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5</a:t>
            </a:r>
          </a:p>
          <a:p>
            <a:pPr algn="ctr"/>
            <a:r>
              <a:rPr lang="en-US" sz="600" b="1" dirty="0">
                <a:solidFill>
                  <a:srgbClr val="A69F9F"/>
                </a:solidFill>
              </a:rPr>
              <a:t>7</a:t>
            </a:r>
          </a:p>
        </p:txBody>
      </p:sp>
      <p:sp>
        <p:nvSpPr>
          <p:cNvPr id="901" name="TextBox 900">
            <a:extLst>
              <a:ext uri="{FF2B5EF4-FFF2-40B4-BE49-F238E27FC236}">
                <a16:creationId xmlns:a16="http://schemas.microsoft.com/office/drawing/2014/main" id="{C768C110-253B-5432-A8EA-CCACCEFF2F36}"/>
              </a:ext>
            </a:extLst>
          </p:cNvPr>
          <p:cNvSpPr txBox="1"/>
          <p:nvPr/>
        </p:nvSpPr>
        <p:spPr>
          <a:xfrm>
            <a:off x="9448549"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6</a:t>
            </a:r>
          </a:p>
        </p:txBody>
      </p:sp>
      <p:sp>
        <p:nvSpPr>
          <p:cNvPr id="902" name="TextBox 901">
            <a:extLst>
              <a:ext uri="{FF2B5EF4-FFF2-40B4-BE49-F238E27FC236}">
                <a16:creationId xmlns:a16="http://schemas.microsoft.com/office/drawing/2014/main" id="{573903A2-959D-5A72-9420-5393E5842FBF}"/>
              </a:ext>
            </a:extLst>
          </p:cNvPr>
          <p:cNvSpPr txBox="1"/>
          <p:nvPr/>
        </p:nvSpPr>
        <p:spPr>
          <a:xfrm>
            <a:off x="9610018"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6</a:t>
            </a:r>
          </a:p>
        </p:txBody>
      </p:sp>
      <p:sp>
        <p:nvSpPr>
          <p:cNvPr id="903" name="TextBox 902">
            <a:extLst>
              <a:ext uri="{FF2B5EF4-FFF2-40B4-BE49-F238E27FC236}">
                <a16:creationId xmlns:a16="http://schemas.microsoft.com/office/drawing/2014/main" id="{95921F4D-D109-6A68-F9DB-B73A0CE157B2}"/>
              </a:ext>
            </a:extLst>
          </p:cNvPr>
          <p:cNvSpPr txBox="1"/>
          <p:nvPr/>
        </p:nvSpPr>
        <p:spPr>
          <a:xfrm>
            <a:off x="9769185"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6</a:t>
            </a:r>
          </a:p>
        </p:txBody>
      </p:sp>
      <p:sp>
        <p:nvSpPr>
          <p:cNvPr id="904" name="TextBox 903">
            <a:extLst>
              <a:ext uri="{FF2B5EF4-FFF2-40B4-BE49-F238E27FC236}">
                <a16:creationId xmlns:a16="http://schemas.microsoft.com/office/drawing/2014/main" id="{DE8BEED7-E511-37C4-C6AE-DDF8BEAD57C7}"/>
              </a:ext>
            </a:extLst>
          </p:cNvPr>
          <p:cNvSpPr txBox="1"/>
          <p:nvPr/>
        </p:nvSpPr>
        <p:spPr>
          <a:xfrm>
            <a:off x="9942454"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3</a:t>
            </a:r>
          </a:p>
          <a:p>
            <a:pPr algn="ctr"/>
            <a:r>
              <a:rPr lang="en-US" sz="600" b="1" dirty="0">
                <a:solidFill>
                  <a:srgbClr val="A69F9F"/>
                </a:solidFill>
              </a:rPr>
              <a:t>6</a:t>
            </a:r>
          </a:p>
        </p:txBody>
      </p:sp>
      <p:sp>
        <p:nvSpPr>
          <p:cNvPr id="905" name="TextBox 904">
            <a:extLst>
              <a:ext uri="{FF2B5EF4-FFF2-40B4-BE49-F238E27FC236}">
                <a16:creationId xmlns:a16="http://schemas.microsoft.com/office/drawing/2014/main" id="{9621E528-982F-13FC-6C14-38E7DDF2C037}"/>
              </a:ext>
            </a:extLst>
          </p:cNvPr>
          <p:cNvSpPr txBox="1"/>
          <p:nvPr/>
        </p:nvSpPr>
        <p:spPr>
          <a:xfrm>
            <a:off x="10100454"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3</a:t>
            </a:r>
          </a:p>
          <a:p>
            <a:pPr algn="ctr"/>
            <a:r>
              <a:rPr lang="en-US" sz="600" b="1" dirty="0">
                <a:solidFill>
                  <a:srgbClr val="A69F9F"/>
                </a:solidFill>
              </a:rPr>
              <a:t>4</a:t>
            </a:r>
          </a:p>
        </p:txBody>
      </p:sp>
      <p:sp>
        <p:nvSpPr>
          <p:cNvPr id="906" name="TextBox 905">
            <a:extLst>
              <a:ext uri="{FF2B5EF4-FFF2-40B4-BE49-F238E27FC236}">
                <a16:creationId xmlns:a16="http://schemas.microsoft.com/office/drawing/2014/main" id="{5896608C-0EFC-5002-3A44-860C7D2593DC}"/>
              </a:ext>
            </a:extLst>
          </p:cNvPr>
          <p:cNvSpPr txBox="1"/>
          <p:nvPr/>
        </p:nvSpPr>
        <p:spPr>
          <a:xfrm>
            <a:off x="10262071"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3</a:t>
            </a:r>
          </a:p>
          <a:p>
            <a:pPr algn="ctr"/>
            <a:r>
              <a:rPr lang="en-US" sz="600" b="1" dirty="0">
                <a:solidFill>
                  <a:srgbClr val="A69F9F"/>
                </a:solidFill>
              </a:rPr>
              <a:t>2</a:t>
            </a:r>
          </a:p>
        </p:txBody>
      </p:sp>
      <p:sp>
        <p:nvSpPr>
          <p:cNvPr id="907" name="TextBox 906">
            <a:extLst>
              <a:ext uri="{FF2B5EF4-FFF2-40B4-BE49-F238E27FC236}">
                <a16:creationId xmlns:a16="http://schemas.microsoft.com/office/drawing/2014/main" id="{EEAB6648-AFD7-09C9-8882-52D8B8B102DA}"/>
              </a:ext>
            </a:extLst>
          </p:cNvPr>
          <p:cNvSpPr txBox="1"/>
          <p:nvPr/>
        </p:nvSpPr>
        <p:spPr>
          <a:xfrm>
            <a:off x="10430337"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3</a:t>
            </a:r>
          </a:p>
          <a:p>
            <a:pPr algn="ctr"/>
            <a:r>
              <a:rPr lang="en-US" sz="600" b="1" dirty="0">
                <a:solidFill>
                  <a:srgbClr val="A69F9F"/>
                </a:solidFill>
              </a:rPr>
              <a:t>1</a:t>
            </a:r>
          </a:p>
        </p:txBody>
      </p:sp>
      <p:sp>
        <p:nvSpPr>
          <p:cNvPr id="908" name="TextBox 907">
            <a:extLst>
              <a:ext uri="{FF2B5EF4-FFF2-40B4-BE49-F238E27FC236}">
                <a16:creationId xmlns:a16="http://schemas.microsoft.com/office/drawing/2014/main" id="{F55CD2B1-CF74-3B06-E9B1-68D9FEAC7635}"/>
              </a:ext>
            </a:extLst>
          </p:cNvPr>
          <p:cNvSpPr txBox="1"/>
          <p:nvPr/>
        </p:nvSpPr>
        <p:spPr>
          <a:xfrm>
            <a:off x="10586542"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a:t>
            </a:r>
          </a:p>
          <a:p>
            <a:pPr algn="ctr"/>
            <a:r>
              <a:rPr lang="en-US" sz="600" b="1" dirty="0">
                <a:solidFill>
                  <a:srgbClr val="A69F9F"/>
                </a:solidFill>
              </a:rPr>
              <a:t>1</a:t>
            </a:r>
          </a:p>
        </p:txBody>
      </p:sp>
      <p:sp>
        <p:nvSpPr>
          <p:cNvPr id="909" name="TextBox 908">
            <a:extLst>
              <a:ext uri="{FF2B5EF4-FFF2-40B4-BE49-F238E27FC236}">
                <a16:creationId xmlns:a16="http://schemas.microsoft.com/office/drawing/2014/main" id="{2483B133-DAA9-F46E-73E4-62A08829831F}"/>
              </a:ext>
            </a:extLst>
          </p:cNvPr>
          <p:cNvSpPr txBox="1"/>
          <p:nvPr/>
        </p:nvSpPr>
        <p:spPr>
          <a:xfrm>
            <a:off x="10756173"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a:t>
            </a:r>
          </a:p>
          <a:p>
            <a:pPr algn="ctr"/>
            <a:r>
              <a:rPr lang="en-US" sz="600" b="1" dirty="0">
                <a:solidFill>
                  <a:srgbClr val="A69F9F"/>
                </a:solidFill>
              </a:rPr>
              <a:t>1</a:t>
            </a:r>
          </a:p>
        </p:txBody>
      </p:sp>
      <p:sp>
        <p:nvSpPr>
          <p:cNvPr id="910" name="TextBox 909">
            <a:extLst>
              <a:ext uri="{FF2B5EF4-FFF2-40B4-BE49-F238E27FC236}">
                <a16:creationId xmlns:a16="http://schemas.microsoft.com/office/drawing/2014/main" id="{76B87977-7C15-4106-7DD9-E446EB412F31}"/>
              </a:ext>
            </a:extLst>
          </p:cNvPr>
          <p:cNvSpPr txBox="1"/>
          <p:nvPr/>
        </p:nvSpPr>
        <p:spPr>
          <a:xfrm>
            <a:off x="10914809"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a:t>
            </a:r>
          </a:p>
          <a:p>
            <a:pPr algn="ctr"/>
            <a:r>
              <a:rPr lang="en-US" sz="600" b="1" dirty="0">
                <a:solidFill>
                  <a:srgbClr val="A69F9F"/>
                </a:solidFill>
              </a:rPr>
              <a:t>1</a:t>
            </a:r>
          </a:p>
        </p:txBody>
      </p:sp>
      <p:sp>
        <p:nvSpPr>
          <p:cNvPr id="911" name="TextBox 910">
            <a:extLst>
              <a:ext uri="{FF2B5EF4-FFF2-40B4-BE49-F238E27FC236}">
                <a16:creationId xmlns:a16="http://schemas.microsoft.com/office/drawing/2014/main" id="{75CB2EEF-0F54-9194-D7A5-B73881264317}"/>
              </a:ext>
            </a:extLst>
          </p:cNvPr>
          <p:cNvSpPr txBox="1"/>
          <p:nvPr/>
        </p:nvSpPr>
        <p:spPr>
          <a:xfrm>
            <a:off x="8798923"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9</a:t>
            </a:r>
          </a:p>
          <a:p>
            <a:pPr algn="ctr"/>
            <a:r>
              <a:rPr lang="en-US" sz="600" b="1" dirty="0">
                <a:solidFill>
                  <a:srgbClr val="A69F9F"/>
                </a:solidFill>
              </a:rPr>
              <a:t>9</a:t>
            </a:r>
          </a:p>
        </p:txBody>
      </p:sp>
      <p:sp>
        <p:nvSpPr>
          <p:cNvPr id="912" name="TextBox 911">
            <a:extLst>
              <a:ext uri="{FF2B5EF4-FFF2-40B4-BE49-F238E27FC236}">
                <a16:creationId xmlns:a16="http://schemas.microsoft.com/office/drawing/2014/main" id="{CC89865F-703E-366B-7432-8A5C9710F43E}"/>
              </a:ext>
            </a:extLst>
          </p:cNvPr>
          <p:cNvSpPr txBox="1"/>
          <p:nvPr/>
        </p:nvSpPr>
        <p:spPr>
          <a:xfrm>
            <a:off x="11078963"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2</a:t>
            </a:r>
          </a:p>
          <a:p>
            <a:pPr algn="ctr"/>
            <a:r>
              <a:rPr lang="en-US" sz="600" b="1" dirty="0">
                <a:solidFill>
                  <a:srgbClr val="A69F9F"/>
                </a:solidFill>
              </a:rPr>
              <a:t>0</a:t>
            </a:r>
          </a:p>
        </p:txBody>
      </p:sp>
      <p:sp>
        <p:nvSpPr>
          <p:cNvPr id="913" name="TextBox 912">
            <a:extLst>
              <a:ext uri="{FF2B5EF4-FFF2-40B4-BE49-F238E27FC236}">
                <a16:creationId xmlns:a16="http://schemas.microsoft.com/office/drawing/2014/main" id="{53E0874B-F6F5-3BB6-A3F7-7F73A5E40355}"/>
              </a:ext>
            </a:extLst>
          </p:cNvPr>
          <p:cNvSpPr txBox="1"/>
          <p:nvPr/>
        </p:nvSpPr>
        <p:spPr>
          <a:xfrm>
            <a:off x="11236516"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0</a:t>
            </a:r>
          </a:p>
          <a:p>
            <a:pPr algn="ctr"/>
            <a:endParaRPr lang="en-US" sz="600" b="1" dirty="0">
              <a:solidFill>
                <a:srgbClr val="772A28"/>
              </a:solidFill>
            </a:endParaRPr>
          </a:p>
        </p:txBody>
      </p:sp>
      <p:sp>
        <p:nvSpPr>
          <p:cNvPr id="914" name="TextBox 913">
            <a:extLst>
              <a:ext uri="{FF2B5EF4-FFF2-40B4-BE49-F238E27FC236}">
                <a16:creationId xmlns:a16="http://schemas.microsoft.com/office/drawing/2014/main" id="{BB895557-5CC3-4C62-E4A9-CBF309A76A1F}"/>
              </a:ext>
            </a:extLst>
          </p:cNvPr>
          <p:cNvSpPr txBox="1"/>
          <p:nvPr/>
        </p:nvSpPr>
        <p:spPr>
          <a:xfrm>
            <a:off x="5669897" y="4572738"/>
            <a:ext cx="201168" cy="369332"/>
          </a:xfrm>
          <a:prstGeom prst="rect">
            <a:avLst/>
          </a:prstGeom>
          <a:noFill/>
        </p:spPr>
        <p:txBody>
          <a:bodyPr wrap="square" lIns="0" tIns="0" rIns="0" bIns="0" rtlCol="0" anchor="b">
            <a:noAutofit/>
          </a:bodyPr>
          <a:lstStyle/>
          <a:p>
            <a:pPr algn="ctr"/>
            <a:r>
              <a:rPr lang="en-US" sz="600" b="1" dirty="0">
                <a:solidFill>
                  <a:srgbClr val="772A28"/>
                </a:solidFill>
              </a:rPr>
              <a:t> </a:t>
            </a:r>
          </a:p>
        </p:txBody>
      </p:sp>
      <p:sp>
        <p:nvSpPr>
          <p:cNvPr id="915" name="TextBox 914">
            <a:extLst>
              <a:ext uri="{FF2B5EF4-FFF2-40B4-BE49-F238E27FC236}">
                <a16:creationId xmlns:a16="http://schemas.microsoft.com/office/drawing/2014/main" id="{6A71AD2D-28C4-2483-4173-A5392DFE9159}"/>
              </a:ext>
            </a:extLst>
          </p:cNvPr>
          <p:cNvSpPr txBox="1"/>
          <p:nvPr/>
        </p:nvSpPr>
        <p:spPr>
          <a:xfrm>
            <a:off x="5672746" y="4572738"/>
            <a:ext cx="201168" cy="369332"/>
          </a:xfrm>
          <a:prstGeom prst="rect">
            <a:avLst/>
          </a:prstGeom>
          <a:noFill/>
        </p:spPr>
        <p:txBody>
          <a:bodyPr wrap="square" lIns="0" tIns="0" rIns="0" bIns="0" rtlCol="0" anchor="b">
            <a:noAutofit/>
          </a:bodyPr>
          <a:lstStyle/>
          <a:p>
            <a:pPr algn="ctr"/>
            <a:r>
              <a:rPr lang="en-US" sz="600" b="1" dirty="0">
                <a:solidFill>
                  <a:srgbClr val="A69F9F"/>
                </a:solidFill>
              </a:rPr>
              <a:t>0</a:t>
            </a:r>
          </a:p>
        </p:txBody>
      </p:sp>
      <p:grpSp>
        <p:nvGrpSpPr>
          <p:cNvPr id="916" name="Graphic 5">
            <a:extLst>
              <a:ext uri="{FF2B5EF4-FFF2-40B4-BE49-F238E27FC236}">
                <a16:creationId xmlns:a16="http://schemas.microsoft.com/office/drawing/2014/main" id="{D5AAC6AD-9C29-E921-85B1-6C0CBBDEF6C2}"/>
              </a:ext>
            </a:extLst>
          </p:cNvPr>
          <p:cNvGrpSpPr/>
          <p:nvPr/>
        </p:nvGrpSpPr>
        <p:grpSpPr>
          <a:xfrm>
            <a:off x="1115564" y="1973510"/>
            <a:ext cx="4674959" cy="2007313"/>
            <a:chOff x="1115564" y="2367345"/>
            <a:chExt cx="4674959" cy="2007313"/>
          </a:xfrm>
        </p:grpSpPr>
        <p:grpSp>
          <p:nvGrpSpPr>
            <p:cNvPr id="917" name="Graphic 5">
              <a:extLst>
                <a:ext uri="{FF2B5EF4-FFF2-40B4-BE49-F238E27FC236}">
                  <a16:creationId xmlns:a16="http://schemas.microsoft.com/office/drawing/2014/main" id="{917EFB82-5E0A-C655-B14E-A9F9CFA633DC}"/>
                </a:ext>
              </a:extLst>
            </p:cNvPr>
            <p:cNvGrpSpPr/>
            <p:nvPr/>
          </p:nvGrpSpPr>
          <p:grpSpPr>
            <a:xfrm>
              <a:off x="5726892" y="4271963"/>
              <a:ext cx="63631" cy="102695"/>
              <a:chOff x="5726892" y="4271963"/>
              <a:chExt cx="63631" cy="102695"/>
            </a:xfrm>
          </p:grpSpPr>
          <p:sp>
            <p:nvSpPr>
              <p:cNvPr id="987" name="Freeform: Shape 986">
                <a:extLst>
                  <a:ext uri="{FF2B5EF4-FFF2-40B4-BE49-F238E27FC236}">
                    <a16:creationId xmlns:a16="http://schemas.microsoft.com/office/drawing/2014/main" id="{7CE9D044-DC23-7C4E-AA30-673270C7EC16}"/>
                  </a:ext>
                </a:extLst>
              </p:cNvPr>
              <p:cNvSpPr/>
              <p:nvPr/>
            </p:nvSpPr>
            <p:spPr>
              <a:xfrm>
                <a:off x="5758707" y="4271963"/>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88" name="Freeform: Shape 987">
                <a:extLst>
                  <a:ext uri="{FF2B5EF4-FFF2-40B4-BE49-F238E27FC236}">
                    <a16:creationId xmlns:a16="http://schemas.microsoft.com/office/drawing/2014/main" id="{8608E5EB-9D1F-9F45-2D9E-4EE6BBC1F48B}"/>
                  </a:ext>
                </a:extLst>
              </p:cNvPr>
              <p:cNvSpPr/>
              <p:nvPr/>
            </p:nvSpPr>
            <p:spPr>
              <a:xfrm>
                <a:off x="5726892" y="4323311"/>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18" name="Graphic 5">
              <a:extLst>
                <a:ext uri="{FF2B5EF4-FFF2-40B4-BE49-F238E27FC236}">
                  <a16:creationId xmlns:a16="http://schemas.microsoft.com/office/drawing/2014/main" id="{A44127A8-C89A-7E7E-1F61-61F5B7F13371}"/>
                </a:ext>
              </a:extLst>
            </p:cNvPr>
            <p:cNvGrpSpPr/>
            <p:nvPr/>
          </p:nvGrpSpPr>
          <p:grpSpPr>
            <a:xfrm>
              <a:off x="4014656" y="4039812"/>
              <a:ext cx="63631" cy="102695"/>
              <a:chOff x="4014656" y="4039812"/>
              <a:chExt cx="63631" cy="102695"/>
            </a:xfrm>
          </p:grpSpPr>
          <p:sp>
            <p:nvSpPr>
              <p:cNvPr id="985" name="Freeform: Shape 984">
                <a:extLst>
                  <a:ext uri="{FF2B5EF4-FFF2-40B4-BE49-F238E27FC236}">
                    <a16:creationId xmlns:a16="http://schemas.microsoft.com/office/drawing/2014/main" id="{10B689CF-2F1A-B513-A608-0CD0C7DC25B9}"/>
                  </a:ext>
                </a:extLst>
              </p:cNvPr>
              <p:cNvSpPr/>
              <p:nvPr/>
            </p:nvSpPr>
            <p:spPr>
              <a:xfrm>
                <a:off x="4046472" y="403981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86" name="Freeform: Shape 985">
                <a:extLst>
                  <a:ext uri="{FF2B5EF4-FFF2-40B4-BE49-F238E27FC236}">
                    <a16:creationId xmlns:a16="http://schemas.microsoft.com/office/drawing/2014/main" id="{801E3247-A686-7660-2A98-5F18EFFFFCE4}"/>
                  </a:ext>
                </a:extLst>
              </p:cNvPr>
              <p:cNvSpPr/>
              <p:nvPr/>
            </p:nvSpPr>
            <p:spPr>
              <a:xfrm>
                <a:off x="4014656" y="409116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19" name="Graphic 5">
              <a:extLst>
                <a:ext uri="{FF2B5EF4-FFF2-40B4-BE49-F238E27FC236}">
                  <a16:creationId xmlns:a16="http://schemas.microsoft.com/office/drawing/2014/main" id="{DC106994-0740-033A-876F-D93404C57792}"/>
                </a:ext>
              </a:extLst>
            </p:cNvPr>
            <p:cNvGrpSpPr/>
            <p:nvPr/>
          </p:nvGrpSpPr>
          <p:grpSpPr>
            <a:xfrm>
              <a:off x="4183666" y="4039812"/>
              <a:ext cx="63631" cy="102695"/>
              <a:chOff x="4183666" y="4039812"/>
              <a:chExt cx="63631" cy="102695"/>
            </a:xfrm>
          </p:grpSpPr>
          <p:sp>
            <p:nvSpPr>
              <p:cNvPr id="983" name="Freeform: Shape 982">
                <a:extLst>
                  <a:ext uri="{FF2B5EF4-FFF2-40B4-BE49-F238E27FC236}">
                    <a16:creationId xmlns:a16="http://schemas.microsoft.com/office/drawing/2014/main" id="{2BC3DB5C-C702-EE74-F4B1-26B1E018EBAA}"/>
                  </a:ext>
                </a:extLst>
              </p:cNvPr>
              <p:cNvSpPr/>
              <p:nvPr/>
            </p:nvSpPr>
            <p:spPr>
              <a:xfrm>
                <a:off x="4215482" y="403981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84" name="Freeform: Shape 983">
                <a:extLst>
                  <a:ext uri="{FF2B5EF4-FFF2-40B4-BE49-F238E27FC236}">
                    <a16:creationId xmlns:a16="http://schemas.microsoft.com/office/drawing/2014/main" id="{D4B64831-ADFF-D92C-6422-616FDF835846}"/>
                  </a:ext>
                </a:extLst>
              </p:cNvPr>
              <p:cNvSpPr/>
              <p:nvPr/>
            </p:nvSpPr>
            <p:spPr>
              <a:xfrm>
                <a:off x="4183666" y="409116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20" name="Graphic 5">
              <a:extLst>
                <a:ext uri="{FF2B5EF4-FFF2-40B4-BE49-F238E27FC236}">
                  <a16:creationId xmlns:a16="http://schemas.microsoft.com/office/drawing/2014/main" id="{906AD64F-6EA1-BF83-6F34-57EA75731F75}"/>
                </a:ext>
              </a:extLst>
            </p:cNvPr>
            <p:cNvGrpSpPr/>
            <p:nvPr/>
          </p:nvGrpSpPr>
          <p:grpSpPr>
            <a:xfrm>
              <a:off x="4902968" y="4039812"/>
              <a:ext cx="63631" cy="102695"/>
              <a:chOff x="4902968" y="4039812"/>
              <a:chExt cx="63631" cy="102695"/>
            </a:xfrm>
          </p:grpSpPr>
          <p:sp>
            <p:nvSpPr>
              <p:cNvPr id="981" name="Freeform: Shape 980">
                <a:extLst>
                  <a:ext uri="{FF2B5EF4-FFF2-40B4-BE49-F238E27FC236}">
                    <a16:creationId xmlns:a16="http://schemas.microsoft.com/office/drawing/2014/main" id="{646CDCE2-02ED-AC45-5FB2-577801654BFD}"/>
                  </a:ext>
                </a:extLst>
              </p:cNvPr>
              <p:cNvSpPr/>
              <p:nvPr/>
            </p:nvSpPr>
            <p:spPr>
              <a:xfrm>
                <a:off x="4934784" y="403981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82" name="Freeform: Shape 981">
                <a:extLst>
                  <a:ext uri="{FF2B5EF4-FFF2-40B4-BE49-F238E27FC236}">
                    <a16:creationId xmlns:a16="http://schemas.microsoft.com/office/drawing/2014/main" id="{7F8F7394-9C41-179E-CE60-B5B2D86DCB31}"/>
                  </a:ext>
                </a:extLst>
              </p:cNvPr>
              <p:cNvSpPr/>
              <p:nvPr/>
            </p:nvSpPr>
            <p:spPr>
              <a:xfrm>
                <a:off x="4902968" y="409116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21" name="Graphic 5">
              <a:extLst>
                <a:ext uri="{FF2B5EF4-FFF2-40B4-BE49-F238E27FC236}">
                  <a16:creationId xmlns:a16="http://schemas.microsoft.com/office/drawing/2014/main" id="{08A7E51D-EAE1-EF3D-DED2-7B7E046529AB}"/>
                </a:ext>
              </a:extLst>
            </p:cNvPr>
            <p:cNvGrpSpPr/>
            <p:nvPr/>
          </p:nvGrpSpPr>
          <p:grpSpPr>
            <a:xfrm>
              <a:off x="3549122" y="3782530"/>
              <a:ext cx="63631" cy="102695"/>
              <a:chOff x="3549122" y="3782530"/>
              <a:chExt cx="63631" cy="102695"/>
            </a:xfrm>
          </p:grpSpPr>
          <p:sp>
            <p:nvSpPr>
              <p:cNvPr id="979" name="Freeform: Shape 978">
                <a:extLst>
                  <a:ext uri="{FF2B5EF4-FFF2-40B4-BE49-F238E27FC236}">
                    <a16:creationId xmlns:a16="http://schemas.microsoft.com/office/drawing/2014/main" id="{7BC30DC1-DD6F-D39D-AD5B-565676107B65}"/>
                  </a:ext>
                </a:extLst>
              </p:cNvPr>
              <p:cNvSpPr/>
              <p:nvPr/>
            </p:nvSpPr>
            <p:spPr>
              <a:xfrm>
                <a:off x="3580937" y="3782530"/>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80" name="Freeform: Shape 979">
                <a:extLst>
                  <a:ext uri="{FF2B5EF4-FFF2-40B4-BE49-F238E27FC236}">
                    <a16:creationId xmlns:a16="http://schemas.microsoft.com/office/drawing/2014/main" id="{85797103-C53B-E81B-9F01-0A07498527E6}"/>
                  </a:ext>
                </a:extLst>
              </p:cNvPr>
              <p:cNvSpPr/>
              <p:nvPr/>
            </p:nvSpPr>
            <p:spPr>
              <a:xfrm>
                <a:off x="3549122" y="3833878"/>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22" name="Graphic 5">
              <a:extLst>
                <a:ext uri="{FF2B5EF4-FFF2-40B4-BE49-F238E27FC236}">
                  <a16:creationId xmlns:a16="http://schemas.microsoft.com/office/drawing/2014/main" id="{8137ED97-BC1A-212E-8083-6CFDDE855928}"/>
                </a:ext>
              </a:extLst>
            </p:cNvPr>
            <p:cNvGrpSpPr/>
            <p:nvPr/>
          </p:nvGrpSpPr>
          <p:grpSpPr>
            <a:xfrm>
              <a:off x="3275070" y="3782530"/>
              <a:ext cx="63631" cy="102695"/>
              <a:chOff x="3275070" y="3782530"/>
              <a:chExt cx="63631" cy="102695"/>
            </a:xfrm>
          </p:grpSpPr>
          <p:sp>
            <p:nvSpPr>
              <p:cNvPr id="977" name="Freeform: Shape 976">
                <a:extLst>
                  <a:ext uri="{FF2B5EF4-FFF2-40B4-BE49-F238E27FC236}">
                    <a16:creationId xmlns:a16="http://schemas.microsoft.com/office/drawing/2014/main" id="{032A4D4B-80DB-2856-1726-176FEA2BD7D0}"/>
                  </a:ext>
                </a:extLst>
              </p:cNvPr>
              <p:cNvSpPr/>
              <p:nvPr/>
            </p:nvSpPr>
            <p:spPr>
              <a:xfrm>
                <a:off x="3306885" y="3782530"/>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78" name="Freeform: Shape 977">
                <a:extLst>
                  <a:ext uri="{FF2B5EF4-FFF2-40B4-BE49-F238E27FC236}">
                    <a16:creationId xmlns:a16="http://schemas.microsoft.com/office/drawing/2014/main" id="{A7E5895C-9F71-4D1C-6E21-097EEBCC83C8}"/>
                  </a:ext>
                </a:extLst>
              </p:cNvPr>
              <p:cNvSpPr/>
              <p:nvPr/>
            </p:nvSpPr>
            <p:spPr>
              <a:xfrm>
                <a:off x="3275070" y="3833878"/>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23" name="Graphic 5">
              <a:extLst>
                <a:ext uri="{FF2B5EF4-FFF2-40B4-BE49-F238E27FC236}">
                  <a16:creationId xmlns:a16="http://schemas.microsoft.com/office/drawing/2014/main" id="{FC3E96D6-52F9-C3EF-1F7E-F334A6C313A3}"/>
                </a:ext>
              </a:extLst>
            </p:cNvPr>
            <p:cNvGrpSpPr/>
            <p:nvPr/>
          </p:nvGrpSpPr>
          <p:grpSpPr>
            <a:xfrm>
              <a:off x="3001018" y="3782530"/>
              <a:ext cx="63631" cy="102695"/>
              <a:chOff x="3001018" y="3782530"/>
              <a:chExt cx="63631" cy="102695"/>
            </a:xfrm>
          </p:grpSpPr>
          <p:sp>
            <p:nvSpPr>
              <p:cNvPr id="975" name="Freeform: Shape 974">
                <a:extLst>
                  <a:ext uri="{FF2B5EF4-FFF2-40B4-BE49-F238E27FC236}">
                    <a16:creationId xmlns:a16="http://schemas.microsoft.com/office/drawing/2014/main" id="{E9A300B8-B387-CD1E-8F53-3F39201D2344}"/>
                  </a:ext>
                </a:extLst>
              </p:cNvPr>
              <p:cNvSpPr/>
              <p:nvPr/>
            </p:nvSpPr>
            <p:spPr>
              <a:xfrm>
                <a:off x="3032833" y="3782530"/>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76" name="Freeform: Shape 975">
                <a:extLst>
                  <a:ext uri="{FF2B5EF4-FFF2-40B4-BE49-F238E27FC236}">
                    <a16:creationId xmlns:a16="http://schemas.microsoft.com/office/drawing/2014/main" id="{C5125780-4C25-DF65-B0B4-ACF676565FAB}"/>
                  </a:ext>
                </a:extLst>
              </p:cNvPr>
              <p:cNvSpPr/>
              <p:nvPr/>
            </p:nvSpPr>
            <p:spPr>
              <a:xfrm>
                <a:off x="3001018" y="3833878"/>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24" name="Graphic 5">
              <a:extLst>
                <a:ext uri="{FF2B5EF4-FFF2-40B4-BE49-F238E27FC236}">
                  <a16:creationId xmlns:a16="http://schemas.microsoft.com/office/drawing/2014/main" id="{C23A5F40-CAE6-B369-D243-98E63B451CA6}"/>
                </a:ext>
              </a:extLst>
            </p:cNvPr>
            <p:cNvGrpSpPr/>
            <p:nvPr/>
          </p:nvGrpSpPr>
          <p:grpSpPr>
            <a:xfrm>
              <a:off x="2949927" y="3782530"/>
              <a:ext cx="63631" cy="102695"/>
              <a:chOff x="2949927" y="3782530"/>
              <a:chExt cx="63631" cy="102695"/>
            </a:xfrm>
          </p:grpSpPr>
          <p:sp>
            <p:nvSpPr>
              <p:cNvPr id="973" name="Freeform: Shape 972">
                <a:extLst>
                  <a:ext uri="{FF2B5EF4-FFF2-40B4-BE49-F238E27FC236}">
                    <a16:creationId xmlns:a16="http://schemas.microsoft.com/office/drawing/2014/main" id="{7B45073D-1CD1-618E-BBC0-2AD7D1776A88}"/>
                  </a:ext>
                </a:extLst>
              </p:cNvPr>
              <p:cNvSpPr/>
              <p:nvPr/>
            </p:nvSpPr>
            <p:spPr>
              <a:xfrm>
                <a:off x="2981743" y="3782530"/>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74" name="Freeform: Shape 973">
                <a:extLst>
                  <a:ext uri="{FF2B5EF4-FFF2-40B4-BE49-F238E27FC236}">
                    <a16:creationId xmlns:a16="http://schemas.microsoft.com/office/drawing/2014/main" id="{26F79192-769A-277E-1A8B-D37FDCF845AD}"/>
                  </a:ext>
                </a:extLst>
              </p:cNvPr>
              <p:cNvSpPr/>
              <p:nvPr/>
            </p:nvSpPr>
            <p:spPr>
              <a:xfrm>
                <a:off x="2949927" y="3833878"/>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25" name="Graphic 5">
              <a:extLst>
                <a:ext uri="{FF2B5EF4-FFF2-40B4-BE49-F238E27FC236}">
                  <a16:creationId xmlns:a16="http://schemas.microsoft.com/office/drawing/2014/main" id="{12B70F5A-8F6B-BB48-961E-C04A850D5C52}"/>
                </a:ext>
              </a:extLst>
            </p:cNvPr>
            <p:cNvGrpSpPr/>
            <p:nvPr/>
          </p:nvGrpSpPr>
          <p:grpSpPr>
            <a:xfrm>
              <a:off x="2946982" y="3787149"/>
              <a:ext cx="63631" cy="102695"/>
              <a:chOff x="2946982" y="3787149"/>
              <a:chExt cx="63631" cy="102695"/>
            </a:xfrm>
          </p:grpSpPr>
          <p:sp>
            <p:nvSpPr>
              <p:cNvPr id="971" name="Freeform: Shape 970">
                <a:extLst>
                  <a:ext uri="{FF2B5EF4-FFF2-40B4-BE49-F238E27FC236}">
                    <a16:creationId xmlns:a16="http://schemas.microsoft.com/office/drawing/2014/main" id="{DBDAFBE8-ED2C-DD09-868E-C8EFD716399E}"/>
                  </a:ext>
                </a:extLst>
              </p:cNvPr>
              <p:cNvSpPr/>
              <p:nvPr/>
            </p:nvSpPr>
            <p:spPr>
              <a:xfrm>
                <a:off x="2978797" y="378714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72" name="Freeform: Shape 971">
                <a:extLst>
                  <a:ext uri="{FF2B5EF4-FFF2-40B4-BE49-F238E27FC236}">
                    <a16:creationId xmlns:a16="http://schemas.microsoft.com/office/drawing/2014/main" id="{016C5AE0-772B-7EC4-820B-7EA5DBFB85B2}"/>
                  </a:ext>
                </a:extLst>
              </p:cNvPr>
              <p:cNvSpPr/>
              <p:nvPr/>
            </p:nvSpPr>
            <p:spPr>
              <a:xfrm>
                <a:off x="2946982" y="383849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26" name="Graphic 5">
              <a:extLst>
                <a:ext uri="{FF2B5EF4-FFF2-40B4-BE49-F238E27FC236}">
                  <a16:creationId xmlns:a16="http://schemas.microsoft.com/office/drawing/2014/main" id="{2F4AB6CB-77C6-1457-419D-413937D3BF14}"/>
                </a:ext>
              </a:extLst>
            </p:cNvPr>
            <p:cNvGrpSpPr/>
            <p:nvPr/>
          </p:nvGrpSpPr>
          <p:grpSpPr>
            <a:xfrm>
              <a:off x="2462593" y="3578498"/>
              <a:ext cx="63631" cy="102695"/>
              <a:chOff x="2462593" y="3578498"/>
              <a:chExt cx="63631" cy="102695"/>
            </a:xfrm>
          </p:grpSpPr>
          <p:sp>
            <p:nvSpPr>
              <p:cNvPr id="969" name="Freeform: Shape 968">
                <a:extLst>
                  <a:ext uri="{FF2B5EF4-FFF2-40B4-BE49-F238E27FC236}">
                    <a16:creationId xmlns:a16="http://schemas.microsoft.com/office/drawing/2014/main" id="{86900A67-C630-BB04-4FA7-89B8CD05D083}"/>
                  </a:ext>
                </a:extLst>
              </p:cNvPr>
              <p:cNvSpPr/>
              <p:nvPr/>
            </p:nvSpPr>
            <p:spPr>
              <a:xfrm>
                <a:off x="2494409" y="3578498"/>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70" name="Freeform: Shape 969">
                <a:extLst>
                  <a:ext uri="{FF2B5EF4-FFF2-40B4-BE49-F238E27FC236}">
                    <a16:creationId xmlns:a16="http://schemas.microsoft.com/office/drawing/2014/main" id="{91E83006-BA7D-27DB-7EC7-4A93F9FC4DCF}"/>
                  </a:ext>
                </a:extLst>
              </p:cNvPr>
              <p:cNvSpPr/>
              <p:nvPr/>
            </p:nvSpPr>
            <p:spPr>
              <a:xfrm>
                <a:off x="2462593" y="362984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27" name="Graphic 5">
              <a:extLst>
                <a:ext uri="{FF2B5EF4-FFF2-40B4-BE49-F238E27FC236}">
                  <a16:creationId xmlns:a16="http://schemas.microsoft.com/office/drawing/2014/main" id="{73C00035-0907-2806-07D8-6DC345F39703}"/>
                </a:ext>
              </a:extLst>
            </p:cNvPr>
            <p:cNvGrpSpPr/>
            <p:nvPr/>
          </p:nvGrpSpPr>
          <p:grpSpPr>
            <a:xfrm>
              <a:off x="3929899" y="3945267"/>
              <a:ext cx="63631" cy="102695"/>
              <a:chOff x="3929899" y="3945267"/>
              <a:chExt cx="63631" cy="102695"/>
            </a:xfrm>
          </p:grpSpPr>
          <p:sp>
            <p:nvSpPr>
              <p:cNvPr id="967" name="Freeform: Shape 966">
                <a:extLst>
                  <a:ext uri="{FF2B5EF4-FFF2-40B4-BE49-F238E27FC236}">
                    <a16:creationId xmlns:a16="http://schemas.microsoft.com/office/drawing/2014/main" id="{EB1DD779-641C-D933-60F9-DE010FD80CC2}"/>
                  </a:ext>
                </a:extLst>
              </p:cNvPr>
              <p:cNvSpPr/>
              <p:nvPr/>
            </p:nvSpPr>
            <p:spPr>
              <a:xfrm>
                <a:off x="3961714" y="3945267"/>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68" name="Freeform: Shape 967">
                <a:extLst>
                  <a:ext uri="{FF2B5EF4-FFF2-40B4-BE49-F238E27FC236}">
                    <a16:creationId xmlns:a16="http://schemas.microsoft.com/office/drawing/2014/main" id="{218A89CA-BB42-71EB-7F96-C0D52C64183A}"/>
                  </a:ext>
                </a:extLst>
              </p:cNvPr>
              <p:cNvSpPr/>
              <p:nvPr/>
            </p:nvSpPr>
            <p:spPr>
              <a:xfrm>
                <a:off x="3929899" y="3996615"/>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28" name="Graphic 5">
              <a:extLst>
                <a:ext uri="{FF2B5EF4-FFF2-40B4-BE49-F238E27FC236}">
                  <a16:creationId xmlns:a16="http://schemas.microsoft.com/office/drawing/2014/main" id="{7BB53544-BF4A-EB6E-DE70-EF7AD825502F}"/>
                </a:ext>
              </a:extLst>
            </p:cNvPr>
            <p:cNvGrpSpPr/>
            <p:nvPr/>
          </p:nvGrpSpPr>
          <p:grpSpPr>
            <a:xfrm>
              <a:off x="1897319" y="3238354"/>
              <a:ext cx="63631" cy="102695"/>
              <a:chOff x="1897319" y="3238354"/>
              <a:chExt cx="63631" cy="102695"/>
            </a:xfrm>
          </p:grpSpPr>
          <p:sp>
            <p:nvSpPr>
              <p:cNvPr id="965" name="Freeform: Shape 964">
                <a:extLst>
                  <a:ext uri="{FF2B5EF4-FFF2-40B4-BE49-F238E27FC236}">
                    <a16:creationId xmlns:a16="http://schemas.microsoft.com/office/drawing/2014/main" id="{7603F09C-0733-248C-851A-3FFF7C42C556}"/>
                  </a:ext>
                </a:extLst>
              </p:cNvPr>
              <p:cNvSpPr/>
              <p:nvPr/>
            </p:nvSpPr>
            <p:spPr>
              <a:xfrm>
                <a:off x="1929134" y="3238354"/>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66" name="Freeform: Shape 965">
                <a:extLst>
                  <a:ext uri="{FF2B5EF4-FFF2-40B4-BE49-F238E27FC236}">
                    <a16:creationId xmlns:a16="http://schemas.microsoft.com/office/drawing/2014/main" id="{310FDA0D-EE77-0EC8-9F8C-7D5BCB86407F}"/>
                  </a:ext>
                </a:extLst>
              </p:cNvPr>
              <p:cNvSpPr/>
              <p:nvPr/>
            </p:nvSpPr>
            <p:spPr>
              <a:xfrm>
                <a:off x="1897319" y="3289701"/>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29" name="Graphic 5">
              <a:extLst>
                <a:ext uri="{FF2B5EF4-FFF2-40B4-BE49-F238E27FC236}">
                  <a16:creationId xmlns:a16="http://schemas.microsoft.com/office/drawing/2014/main" id="{F3ED9555-DC00-5084-4A7C-8C42F49607BC}"/>
                </a:ext>
              </a:extLst>
            </p:cNvPr>
            <p:cNvGrpSpPr/>
            <p:nvPr/>
          </p:nvGrpSpPr>
          <p:grpSpPr>
            <a:xfrm>
              <a:off x="1835539" y="3191625"/>
              <a:ext cx="63631" cy="102695"/>
              <a:chOff x="1835539" y="3191625"/>
              <a:chExt cx="63631" cy="102695"/>
            </a:xfrm>
          </p:grpSpPr>
          <p:sp>
            <p:nvSpPr>
              <p:cNvPr id="963" name="Freeform: Shape 962">
                <a:extLst>
                  <a:ext uri="{FF2B5EF4-FFF2-40B4-BE49-F238E27FC236}">
                    <a16:creationId xmlns:a16="http://schemas.microsoft.com/office/drawing/2014/main" id="{91060BAB-A843-81CF-7898-4CEDD0488A5A}"/>
                  </a:ext>
                </a:extLst>
              </p:cNvPr>
              <p:cNvSpPr/>
              <p:nvPr/>
            </p:nvSpPr>
            <p:spPr>
              <a:xfrm>
                <a:off x="1867355" y="3191625"/>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64" name="Freeform: Shape 963">
                <a:extLst>
                  <a:ext uri="{FF2B5EF4-FFF2-40B4-BE49-F238E27FC236}">
                    <a16:creationId xmlns:a16="http://schemas.microsoft.com/office/drawing/2014/main" id="{FBEFB15E-286E-3682-86BB-AEB20E22E3F8}"/>
                  </a:ext>
                </a:extLst>
              </p:cNvPr>
              <p:cNvSpPr/>
              <p:nvPr/>
            </p:nvSpPr>
            <p:spPr>
              <a:xfrm>
                <a:off x="1835539" y="3242972"/>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30" name="Graphic 5">
              <a:extLst>
                <a:ext uri="{FF2B5EF4-FFF2-40B4-BE49-F238E27FC236}">
                  <a16:creationId xmlns:a16="http://schemas.microsoft.com/office/drawing/2014/main" id="{7460BE3C-0AD5-69DC-5031-87ABE288CB3E}"/>
                </a:ext>
              </a:extLst>
            </p:cNvPr>
            <p:cNvGrpSpPr/>
            <p:nvPr/>
          </p:nvGrpSpPr>
          <p:grpSpPr>
            <a:xfrm>
              <a:off x="1509471" y="2943444"/>
              <a:ext cx="63631" cy="102695"/>
              <a:chOff x="1509471" y="2943444"/>
              <a:chExt cx="63631" cy="102695"/>
            </a:xfrm>
          </p:grpSpPr>
          <p:sp>
            <p:nvSpPr>
              <p:cNvPr id="961" name="Freeform: Shape 960">
                <a:extLst>
                  <a:ext uri="{FF2B5EF4-FFF2-40B4-BE49-F238E27FC236}">
                    <a16:creationId xmlns:a16="http://schemas.microsoft.com/office/drawing/2014/main" id="{CB0A0332-91A9-1C6A-B9E7-A8D6C7C31531}"/>
                  </a:ext>
                </a:extLst>
              </p:cNvPr>
              <p:cNvSpPr/>
              <p:nvPr/>
            </p:nvSpPr>
            <p:spPr>
              <a:xfrm>
                <a:off x="1541287" y="2943444"/>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62" name="Freeform: Shape 961">
                <a:extLst>
                  <a:ext uri="{FF2B5EF4-FFF2-40B4-BE49-F238E27FC236}">
                    <a16:creationId xmlns:a16="http://schemas.microsoft.com/office/drawing/2014/main" id="{FA2111C6-C4E9-928C-CA24-1DCE2E408AE2}"/>
                  </a:ext>
                </a:extLst>
              </p:cNvPr>
              <p:cNvSpPr/>
              <p:nvPr/>
            </p:nvSpPr>
            <p:spPr>
              <a:xfrm>
                <a:off x="1509471" y="2994792"/>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31" name="Graphic 5">
              <a:extLst>
                <a:ext uri="{FF2B5EF4-FFF2-40B4-BE49-F238E27FC236}">
                  <a16:creationId xmlns:a16="http://schemas.microsoft.com/office/drawing/2014/main" id="{08387CB0-EBDC-976E-C3AE-737B0C0E5094}"/>
                </a:ext>
              </a:extLst>
            </p:cNvPr>
            <p:cNvGrpSpPr/>
            <p:nvPr/>
          </p:nvGrpSpPr>
          <p:grpSpPr>
            <a:xfrm>
              <a:off x="1588590" y="3105366"/>
              <a:ext cx="63631" cy="102695"/>
              <a:chOff x="1588590" y="3105366"/>
              <a:chExt cx="63631" cy="102695"/>
            </a:xfrm>
          </p:grpSpPr>
          <p:sp>
            <p:nvSpPr>
              <p:cNvPr id="959" name="Freeform: Shape 958">
                <a:extLst>
                  <a:ext uri="{FF2B5EF4-FFF2-40B4-BE49-F238E27FC236}">
                    <a16:creationId xmlns:a16="http://schemas.microsoft.com/office/drawing/2014/main" id="{EF3C980E-C02A-F461-A9F5-8241F764028F}"/>
                  </a:ext>
                </a:extLst>
              </p:cNvPr>
              <p:cNvSpPr/>
              <p:nvPr/>
            </p:nvSpPr>
            <p:spPr>
              <a:xfrm>
                <a:off x="1620405" y="3105366"/>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60" name="Freeform: Shape 959">
                <a:extLst>
                  <a:ext uri="{FF2B5EF4-FFF2-40B4-BE49-F238E27FC236}">
                    <a16:creationId xmlns:a16="http://schemas.microsoft.com/office/drawing/2014/main" id="{4D2BEE70-2D2F-EFD5-8FB6-C50A71267CE5}"/>
                  </a:ext>
                </a:extLst>
              </p:cNvPr>
              <p:cNvSpPr/>
              <p:nvPr/>
            </p:nvSpPr>
            <p:spPr>
              <a:xfrm>
                <a:off x="1588590" y="3156714"/>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32" name="Graphic 5">
              <a:extLst>
                <a:ext uri="{FF2B5EF4-FFF2-40B4-BE49-F238E27FC236}">
                  <a16:creationId xmlns:a16="http://schemas.microsoft.com/office/drawing/2014/main" id="{F20AC8C6-24DE-CF43-BDCA-3E9AC48DD66D}"/>
                </a:ext>
              </a:extLst>
            </p:cNvPr>
            <p:cNvGrpSpPr/>
            <p:nvPr/>
          </p:nvGrpSpPr>
          <p:grpSpPr>
            <a:xfrm>
              <a:off x="1649443" y="3144352"/>
              <a:ext cx="63631" cy="102695"/>
              <a:chOff x="1649443" y="3144352"/>
              <a:chExt cx="63631" cy="102695"/>
            </a:xfrm>
          </p:grpSpPr>
          <p:sp>
            <p:nvSpPr>
              <p:cNvPr id="957" name="Freeform: Shape 956">
                <a:extLst>
                  <a:ext uri="{FF2B5EF4-FFF2-40B4-BE49-F238E27FC236}">
                    <a16:creationId xmlns:a16="http://schemas.microsoft.com/office/drawing/2014/main" id="{B9A0FE80-6A5A-AC56-937D-5DFE231CE79A}"/>
                  </a:ext>
                </a:extLst>
              </p:cNvPr>
              <p:cNvSpPr/>
              <p:nvPr/>
            </p:nvSpPr>
            <p:spPr>
              <a:xfrm>
                <a:off x="1681259" y="314435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58" name="Freeform: Shape 957">
                <a:extLst>
                  <a:ext uri="{FF2B5EF4-FFF2-40B4-BE49-F238E27FC236}">
                    <a16:creationId xmlns:a16="http://schemas.microsoft.com/office/drawing/2014/main" id="{42B60385-7B7D-E4E7-0D0D-3094C31AD576}"/>
                  </a:ext>
                </a:extLst>
              </p:cNvPr>
              <p:cNvSpPr/>
              <p:nvPr/>
            </p:nvSpPr>
            <p:spPr>
              <a:xfrm>
                <a:off x="1649443" y="319570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33" name="Graphic 5">
              <a:extLst>
                <a:ext uri="{FF2B5EF4-FFF2-40B4-BE49-F238E27FC236}">
                  <a16:creationId xmlns:a16="http://schemas.microsoft.com/office/drawing/2014/main" id="{F16939E9-6549-505F-302D-099825213923}"/>
                </a:ext>
              </a:extLst>
            </p:cNvPr>
            <p:cNvGrpSpPr/>
            <p:nvPr/>
          </p:nvGrpSpPr>
          <p:grpSpPr>
            <a:xfrm>
              <a:off x="1736221" y="3144352"/>
              <a:ext cx="63631" cy="102695"/>
              <a:chOff x="1736221" y="3144352"/>
              <a:chExt cx="63631" cy="102695"/>
            </a:xfrm>
          </p:grpSpPr>
          <p:sp>
            <p:nvSpPr>
              <p:cNvPr id="955" name="Freeform: Shape 954">
                <a:extLst>
                  <a:ext uri="{FF2B5EF4-FFF2-40B4-BE49-F238E27FC236}">
                    <a16:creationId xmlns:a16="http://schemas.microsoft.com/office/drawing/2014/main" id="{ED0BAF04-0C62-617A-B20E-DF500211859F}"/>
                  </a:ext>
                </a:extLst>
              </p:cNvPr>
              <p:cNvSpPr/>
              <p:nvPr/>
            </p:nvSpPr>
            <p:spPr>
              <a:xfrm>
                <a:off x="1768036" y="314435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56" name="Freeform: Shape 955">
                <a:extLst>
                  <a:ext uri="{FF2B5EF4-FFF2-40B4-BE49-F238E27FC236}">
                    <a16:creationId xmlns:a16="http://schemas.microsoft.com/office/drawing/2014/main" id="{C58745FA-DC00-462C-A5DF-6B49460B38DC}"/>
                  </a:ext>
                </a:extLst>
              </p:cNvPr>
              <p:cNvSpPr/>
              <p:nvPr/>
            </p:nvSpPr>
            <p:spPr>
              <a:xfrm>
                <a:off x="1736221" y="319570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34" name="Graphic 5">
              <a:extLst>
                <a:ext uri="{FF2B5EF4-FFF2-40B4-BE49-F238E27FC236}">
                  <a16:creationId xmlns:a16="http://schemas.microsoft.com/office/drawing/2014/main" id="{76145776-8730-EF39-8ECA-6E54BEE64878}"/>
                </a:ext>
              </a:extLst>
            </p:cNvPr>
            <p:cNvGrpSpPr/>
            <p:nvPr/>
          </p:nvGrpSpPr>
          <p:grpSpPr>
            <a:xfrm>
              <a:off x="1750698" y="3144352"/>
              <a:ext cx="63631" cy="102695"/>
              <a:chOff x="1750698" y="3144352"/>
              <a:chExt cx="63631" cy="102695"/>
            </a:xfrm>
          </p:grpSpPr>
          <p:sp>
            <p:nvSpPr>
              <p:cNvPr id="953" name="Freeform: Shape 952">
                <a:extLst>
                  <a:ext uri="{FF2B5EF4-FFF2-40B4-BE49-F238E27FC236}">
                    <a16:creationId xmlns:a16="http://schemas.microsoft.com/office/drawing/2014/main" id="{C2C34B6D-89FE-4298-4A46-3319D8444DD8}"/>
                  </a:ext>
                </a:extLst>
              </p:cNvPr>
              <p:cNvSpPr/>
              <p:nvPr/>
            </p:nvSpPr>
            <p:spPr>
              <a:xfrm>
                <a:off x="1782513" y="314435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54" name="Freeform: Shape 953">
                <a:extLst>
                  <a:ext uri="{FF2B5EF4-FFF2-40B4-BE49-F238E27FC236}">
                    <a16:creationId xmlns:a16="http://schemas.microsoft.com/office/drawing/2014/main" id="{27B0462A-FD3F-925B-9FF9-36D3589EC727}"/>
                  </a:ext>
                </a:extLst>
              </p:cNvPr>
              <p:cNvSpPr/>
              <p:nvPr/>
            </p:nvSpPr>
            <p:spPr>
              <a:xfrm>
                <a:off x="1750698" y="319570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35" name="Graphic 5">
              <a:extLst>
                <a:ext uri="{FF2B5EF4-FFF2-40B4-BE49-F238E27FC236}">
                  <a16:creationId xmlns:a16="http://schemas.microsoft.com/office/drawing/2014/main" id="{B9CED5D6-E459-AFC5-CD4A-E9F5F7419325}"/>
                </a:ext>
              </a:extLst>
            </p:cNvPr>
            <p:cNvGrpSpPr/>
            <p:nvPr/>
          </p:nvGrpSpPr>
          <p:grpSpPr>
            <a:xfrm>
              <a:off x="1282469" y="2553447"/>
              <a:ext cx="63631" cy="102695"/>
              <a:chOff x="1282469" y="2553447"/>
              <a:chExt cx="63631" cy="102695"/>
            </a:xfrm>
          </p:grpSpPr>
          <p:sp>
            <p:nvSpPr>
              <p:cNvPr id="951" name="Freeform: Shape 950">
                <a:extLst>
                  <a:ext uri="{FF2B5EF4-FFF2-40B4-BE49-F238E27FC236}">
                    <a16:creationId xmlns:a16="http://schemas.microsoft.com/office/drawing/2014/main" id="{8576A7FB-1B5A-DDCE-8EC9-7CFAF071FACB}"/>
                  </a:ext>
                </a:extLst>
              </p:cNvPr>
              <p:cNvSpPr/>
              <p:nvPr/>
            </p:nvSpPr>
            <p:spPr>
              <a:xfrm>
                <a:off x="1314285" y="2553447"/>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52" name="Freeform: Shape 951">
                <a:extLst>
                  <a:ext uri="{FF2B5EF4-FFF2-40B4-BE49-F238E27FC236}">
                    <a16:creationId xmlns:a16="http://schemas.microsoft.com/office/drawing/2014/main" id="{27F23CE9-9CD3-C8D7-0454-8EB3199F6767}"/>
                  </a:ext>
                </a:extLst>
              </p:cNvPr>
              <p:cNvSpPr/>
              <p:nvPr/>
            </p:nvSpPr>
            <p:spPr>
              <a:xfrm>
                <a:off x="1282469" y="2604794"/>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36" name="Graphic 5">
              <a:extLst>
                <a:ext uri="{FF2B5EF4-FFF2-40B4-BE49-F238E27FC236}">
                  <a16:creationId xmlns:a16="http://schemas.microsoft.com/office/drawing/2014/main" id="{89B64D66-597D-2153-159F-FAA4B7A38F7A}"/>
                </a:ext>
              </a:extLst>
            </p:cNvPr>
            <p:cNvGrpSpPr/>
            <p:nvPr/>
          </p:nvGrpSpPr>
          <p:grpSpPr>
            <a:xfrm>
              <a:off x="1260249" y="2553447"/>
              <a:ext cx="63631" cy="102695"/>
              <a:chOff x="1260249" y="2553447"/>
              <a:chExt cx="63631" cy="102695"/>
            </a:xfrm>
          </p:grpSpPr>
          <p:sp>
            <p:nvSpPr>
              <p:cNvPr id="949" name="Freeform: Shape 948">
                <a:extLst>
                  <a:ext uri="{FF2B5EF4-FFF2-40B4-BE49-F238E27FC236}">
                    <a16:creationId xmlns:a16="http://schemas.microsoft.com/office/drawing/2014/main" id="{85A951E5-D710-9DBB-DF75-55F80B47040F}"/>
                  </a:ext>
                </a:extLst>
              </p:cNvPr>
              <p:cNvSpPr/>
              <p:nvPr/>
            </p:nvSpPr>
            <p:spPr>
              <a:xfrm>
                <a:off x="1292065" y="2553447"/>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50" name="Freeform: Shape 949">
                <a:extLst>
                  <a:ext uri="{FF2B5EF4-FFF2-40B4-BE49-F238E27FC236}">
                    <a16:creationId xmlns:a16="http://schemas.microsoft.com/office/drawing/2014/main" id="{4AAFE3FD-2573-66D5-5406-C7745DB9E658}"/>
                  </a:ext>
                </a:extLst>
              </p:cNvPr>
              <p:cNvSpPr/>
              <p:nvPr/>
            </p:nvSpPr>
            <p:spPr>
              <a:xfrm>
                <a:off x="1260249" y="2604794"/>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37" name="Graphic 5">
              <a:extLst>
                <a:ext uri="{FF2B5EF4-FFF2-40B4-BE49-F238E27FC236}">
                  <a16:creationId xmlns:a16="http://schemas.microsoft.com/office/drawing/2014/main" id="{892E056D-D503-9037-954D-FE8B6B219026}"/>
                </a:ext>
              </a:extLst>
            </p:cNvPr>
            <p:cNvGrpSpPr/>
            <p:nvPr/>
          </p:nvGrpSpPr>
          <p:grpSpPr>
            <a:xfrm>
              <a:off x="1230369" y="2478598"/>
              <a:ext cx="63631" cy="102695"/>
              <a:chOff x="1230369" y="2478598"/>
              <a:chExt cx="63631" cy="102695"/>
            </a:xfrm>
          </p:grpSpPr>
          <p:sp>
            <p:nvSpPr>
              <p:cNvPr id="947" name="Freeform: Shape 946">
                <a:extLst>
                  <a:ext uri="{FF2B5EF4-FFF2-40B4-BE49-F238E27FC236}">
                    <a16:creationId xmlns:a16="http://schemas.microsoft.com/office/drawing/2014/main" id="{09381E6C-13A2-3AE7-B5C1-A63DF7AD8F81}"/>
                  </a:ext>
                </a:extLst>
              </p:cNvPr>
              <p:cNvSpPr/>
              <p:nvPr/>
            </p:nvSpPr>
            <p:spPr>
              <a:xfrm>
                <a:off x="1262185" y="2478598"/>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48" name="Freeform: Shape 947">
                <a:extLst>
                  <a:ext uri="{FF2B5EF4-FFF2-40B4-BE49-F238E27FC236}">
                    <a16:creationId xmlns:a16="http://schemas.microsoft.com/office/drawing/2014/main" id="{FA8DAC79-7861-1F51-68C8-9029DD4EB877}"/>
                  </a:ext>
                </a:extLst>
              </p:cNvPr>
              <p:cNvSpPr/>
              <p:nvPr/>
            </p:nvSpPr>
            <p:spPr>
              <a:xfrm>
                <a:off x="1230369" y="252994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38" name="Graphic 5">
              <a:extLst>
                <a:ext uri="{FF2B5EF4-FFF2-40B4-BE49-F238E27FC236}">
                  <a16:creationId xmlns:a16="http://schemas.microsoft.com/office/drawing/2014/main" id="{EA2AB58B-F571-13CF-BEF3-16F0D749A846}"/>
                </a:ext>
              </a:extLst>
            </p:cNvPr>
            <p:cNvGrpSpPr/>
            <p:nvPr/>
          </p:nvGrpSpPr>
          <p:grpSpPr>
            <a:xfrm>
              <a:off x="1216818" y="2478598"/>
              <a:ext cx="63631" cy="102695"/>
              <a:chOff x="1216818" y="2478598"/>
              <a:chExt cx="63631" cy="102695"/>
            </a:xfrm>
          </p:grpSpPr>
          <p:sp>
            <p:nvSpPr>
              <p:cNvPr id="945" name="Freeform: Shape 944">
                <a:extLst>
                  <a:ext uri="{FF2B5EF4-FFF2-40B4-BE49-F238E27FC236}">
                    <a16:creationId xmlns:a16="http://schemas.microsoft.com/office/drawing/2014/main" id="{5A4C511B-8907-CCD0-27A3-7A54C633971A}"/>
                  </a:ext>
                </a:extLst>
              </p:cNvPr>
              <p:cNvSpPr/>
              <p:nvPr/>
            </p:nvSpPr>
            <p:spPr>
              <a:xfrm>
                <a:off x="1248634" y="2478598"/>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46" name="Freeform: Shape 945">
                <a:extLst>
                  <a:ext uri="{FF2B5EF4-FFF2-40B4-BE49-F238E27FC236}">
                    <a16:creationId xmlns:a16="http://schemas.microsoft.com/office/drawing/2014/main" id="{FECEA49A-E4A3-090D-9214-6F297A8B0CDD}"/>
                  </a:ext>
                </a:extLst>
              </p:cNvPr>
              <p:cNvSpPr/>
              <p:nvPr/>
            </p:nvSpPr>
            <p:spPr>
              <a:xfrm>
                <a:off x="1216818" y="252994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39" name="Graphic 5">
              <a:extLst>
                <a:ext uri="{FF2B5EF4-FFF2-40B4-BE49-F238E27FC236}">
                  <a16:creationId xmlns:a16="http://schemas.microsoft.com/office/drawing/2014/main" id="{2A0211EA-5F23-64E4-7D09-26197A025470}"/>
                </a:ext>
              </a:extLst>
            </p:cNvPr>
            <p:cNvGrpSpPr/>
            <p:nvPr/>
          </p:nvGrpSpPr>
          <p:grpSpPr>
            <a:xfrm>
              <a:off x="1146369" y="2405381"/>
              <a:ext cx="63631" cy="102695"/>
              <a:chOff x="1146369" y="2405381"/>
              <a:chExt cx="63631" cy="102695"/>
            </a:xfrm>
          </p:grpSpPr>
          <p:sp>
            <p:nvSpPr>
              <p:cNvPr id="943" name="Freeform: Shape 942">
                <a:extLst>
                  <a:ext uri="{FF2B5EF4-FFF2-40B4-BE49-F238E27FC236}">
                    <a16:creationId xmlns:a16="http://schemas.microsoft.com/office/drawing/2014/main" id="{B849BD3C-2848-8E28-9455-4A7BDFFB2C46}"/>
                  </a:ext>
                </a:extLst>
              </p:cNvPr>
              <p:cNvSpPr/>
              <p:nvPr/>
            </p:nvSpPr>
            <p:spPr>
              <a:xfrm>
                <a:off x="1178185" y="2405381"/>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44" name="Freeform: Shape 943">
                <a:extLst>
                  <a:ext uri="{FF2B5EF4-FFF2-40B4-BE49-F238E27FC236}">
                    <a16:creationId xmlns:a16="http://schemas.microsoft.com/office/drawing/2014/main" id="{D9EB767A-2DC4-1BA3-A149-67270BAAB8D3}"/>
                  </a:ext>
                </a:extLst>
              </p:cNvPr>
              <p:cNvSpPr/>
              <p:nvPr/>
            </p:nvSpPr>
            <p:spPr>
              <a:xfrm>
                <a:off x="1146369" y="2456728"/>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nvGrpSpPr>
            <p:cNvPr id="940" name="Graphic 5">
              <a:extLst>
                <a:ext uri="{FF2B5EF4-FFF2-40B4-BE49-F238E27FC236}">
                  <a16:creationId xmlns:a16="http://schemas.microsoft.com/office/drawing/2014/main" id="{1D34B483-4A27-141B-88CD-A3DB866FBB70}"/>
                </a:ext>
              </a:extLst>
            </p:cNvPr>
            <p:cNvGrpSpPr/>
            <p:nvPr/>
          </p:nvGrpSpPr>
          <p:grpSpPr>
            <a:xfrm>
              <a:off x="1115564" y="2367345"/>
              <a:ext cx="63631" cy="102695"/>
              <a:chOff x="1115564" y="2367345"/>
              <a:chExt cx="63631" cy="102695"/>
            </a:xfrm>
          </p:grpSpPr>
          <p:sp>
            <p:nvSpPr>
              <p:cNvPr id="941" name="Freeform: Shape 940">
                <a:extLst>
                  <a:ext uri="{FF2B5EF4-FFF2-40B4-BE49-F238E27FC236}">
                    <a16:creationId xmlns:a16="http://schemas.microsoft.com/office/drawing/2014/main" id="{27D83CDF-27A5-D003-6951-FD3FDD5642B4}"/>
                  </a:ext>
                </a:extLst>
              </p:cNvPr>
              <p:cNvSpPr/>
              <p:nvPr/>
            </p:nvSpPr>
            <p:spPr>
              <a:xfrm>
                <a:off x="1147379" y="2367345"/>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A59E9F"/>
                </a:solidFill>
                <a:prstDash val="solid"/>
                <a:miter/>
              </a:ln>
            </p:spPr>
            <p:txBody>
              <a:bodyPr rtlCol="0" anchor="ctr"/>
              <a:lstStyle/>
              <a:p>
                <a:endParaRPr lang="en-US" dirty="0"/>
              </a:p>
            </p:txBody>
          </p:sp>
          <p:sp>
            <p:nvSpPr>
              <p:cNvPr id="942" name="Freeform: Shape 941">
                <a:extLst>
                  <a:ext uri="{FF2B5EF4-FFF2-40B4-BE49-F238E27FC236}">
                    <a16:creationId xmlns:a16="http://schemas.microsoft.com/office/drawing/2014/main" id="{AA9221E8-A142-3F08-C40C-4A80EE297137}"/>
                  </a:ext>
                </a:extLst>
              </p:cNvPr>
              <p:cNvSpPr/>
              <p:nvPr/>
            </p:nvSpPr>
            <p:spPr>
              <a:xfrm>
                <a:off x="1115564" y="2418693"/>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A59E9F"/>
                </a:solidFill>
                <a:prstDash val="solid"/>
                <a:miter/>
              </a:ln>
            </p:spPr>
            <p:txBody>
              <a:bodyPr rtlCol="0" anchor="ctr"/>
              <a:lstStyle/>
              <a:p>
                <a:endParaRPr lang="en-US" dirty="0"/>
              </a:p>
            </p:txBody>
          </p:sp>
        </p:grpSp>
      </p:grpSp>
      <p:sp>
        <p:nvSpPr>
          <p:cNvPr id="989" name="Freeform: Shape 988">
            <a:extLst>
              <a:ext uri="{FF2B5EF4-FFF2-40B4-BE49-F238E27FC236}">
                <a16:creationId xmlns:a16="http://schemas.microsoft.com/office/drawing/2014/main" id="{4E0D3617-A713-A3A0-6259-81AFAC2DBEAF}"/>
              </a:ext>
            </a:extLst>
          </p:cNvPr>
          <p:cNvSpPr/>
          <p:nvPr/>
        </p:nvSpPr>
        <p:spPr>
          <a:xfrm>
            <a:off x="890582" y="1816071"/>
            <a:ext cx="4868798" cy="2112317"/>
          </a:xfrm>
          <a:custGeom>
            <a:avLst/>
            <a:gdLst>
              <a:gd name="connsiteX0" fmla="*/ 0 w 4868798"/>
              <a:gd name="connsiteY0" fmla="*/ 0 h 2112317"/>
              <a:gd name="connsiteX1" fmla="*/ 210084 w 4868798"/>
              <a:gd name="connsiteY1" fmla="*/ 0 h 2112317"/>
              <a:gd name="connsiteX2" fmla="*/ 210084 w 4868798"/>
              <a:gd name="connsiteY2" fmla="*/ 34232 h 2112317"/>
              <a:gd name="connsiteX3" fmla="*/ 220689 w 4868798"/>
              <a:gd name="connsiteY3" fmla="*/ 34232 h 2112317"/>
              <a:gd name="connsiteX4" fmla="*/ 220689 w 4868798"/>
              <a:gd name="connsiteY4" fmla="*/ 68599 h 2112317"/>
              <a:gd name="connsiteX5" fmla="*/ 223888 w 4868798"/>
              <a:gd name="connsiteY5" fmla="*/ 68599 h 2112317"/>
              <a:gd name="connsiteX6" fmla="*/ 223888 w 4868798"/>
              <a:gd name="connsiteY6" fmla="*/ 107042 h 2112317"/>
              <a:gd name="connsiteX7" fmla="*/ 238112 w 4868798"/>
              <a:gd name="connsiteY7" fmla="*/ 107042 h 2112317"/>
              <a:gd name="connsiteX8" fmla="*/ 238112 w 4868798"/>
              <a:gd name="connsiteY8" fmla="*/ 140187 h 2112317"/>
              <a:gd name="connsiteX9" fmla="*/ 241479 w 4868798"/>
              <a:gd name="connsiteY9" fmla="*/ 140187 h 2112317"/>
              <a:gd name="connsiteX10" fmla="*/ 241479 w 4868798"/>
              <a:gd name="connsiteY10" fmla="*/ 175234 h 2112317"/>
              <a:gd name="connsiteX11" fmla="*/ 248717 w 4868798"/>
              <a:gd name="connsiteY11" fmla="*/ 175234 h 2112317"/>
              <a:gd name="connsiteX12" fmla="*/ 248717 w 4868798"/>
              <a:gd name="connsiteY12" fmla="*/ 207564 h 2112317"/>
              <a:gd name="connsiteX13" fmla="*/ 273294 w 4868798"/>
              <a:gd name="connsiteY13" fmla="*/ 207564 h 2112317"/>
              <a:gd name="connsiteX14" fmla="*/ 273294 w 4868798"/>
              <a:gd name="connsiteY14" fmla="*/ 246550 h 2112317"/>
              <a:gd name="connsiteX15" fmla="*/ 290212 w 4868798"/>
              <a:gd name="connsiteY15" fmla="*/ 246550 h 2112317"/>
              <a:gd name="connsiteX16" fmla="*/ 290212 w 4868798"/>
              <a:gd name="connsiteY16" fmla="*/ 281597 h 2112317"/>
              <a:gd name="connsiteX17" fmla="*/ 354180 w 4868798"/>
              <a:gd name="connsiteY17" fmla="*/ 281597 h 2112317"/>
              <a:gd name="connsiteX18" fmla="*/ 354180 w 4868798"/>
              <a:gd name="connsiteY18" fmla="*/ 317731 h 2112317"/>
              <a:gd name="connsiteX19" fmla="*/ 399042 w 4868798"/>
              <a:gd name="connsiteY19" fmla="*/ 317731 h 2112317"/>
              <a:gd name="connsiteX20" fmla="*/ 399042 w 4868798"/>
              <a:gd name="connsiteY20" fmla="*/ 395160 h 2112317"/>
              <a:gd name="connsiteX21" fmla="*/ 437170 w 4868798"/>
              <a:gd name="connsiteY21" fmla="*/ 395160 h 2112317"/>
              <a:gd name="connsiteX22" fmla="*/ 437170 w 4868798"/>
              <a:gd name="connsiteY22" fmla="*/ 434146 h 2112317"/>
              <a:gd name="connsiteX23" fmla="*/ 532869 w 4868798"/>
              <a:gd name="connsiteY23" fmla="*/ 434146 h 2112317"/>
              <a:gd name="connsiteX24" fmla="*/ 532869 w 4868798"/>
              <a:gd name="connsiteY24" fmla="*/ 470415 h 2112317"/>
              <a:gd name="connsiteX25" fmla="*/ 539182 w 4868798"/>
              <a:gd name="connsiteY25" fmla="*/ 470415 h 2112317"/>
              <a:gd name="connsiteX26" fmla="*/ 539182 w 4868798"/>
              <a:gd name="connsiteY26" fmla="*/ 508586 h 2112317"/>
              <a:gd name="connsiteX27" fmla="*/ 544990 w 4868798"/>
              <a:gd name="connsiteY27" fmla="*/ 508586 h 2112317"/>
              <a:gd name="connsiteX28" fmla="*/ 544990 w 4868798"/>
              <a:gd name="connsiteY28" fmla="*/ 550154 h 2112317"/>
              <a:gd name="connsiteX29" fmla="*/ 549282 w 4868798"/>
              <a:gd name="connsiteY29" fmla="*/ 550154 h 2112317"/>
              <a:gd name="connsiteX30" fmla="*/ 549282 w 4868798"/>
              <a:gd name="connsiteY30" fmla="*/ 588732 h 2112317"/>
              <a:gd name="connsiteX31" fmla="*/ 570745 w 4868798"/>
              <a:gd name="connsiteY31" fmla="*/ 588732 h 2112317"/>
              <a:gd name="connsiteX32" fmla="*/ 570745 w 4868798"/>
              <a:gd name="connsiteY32" fmla="*/ 626088 h 2112317"/>
              <a:gd name="connsiteX33" fmla="*/ 594396 w 4868798"/>
              <a:gd name="connsiteY33" fmla="*/ 626088 h 2112317"/>
              <a:gd name="connsiteX34" fmla="*/ 594396 w 4868798"/>
              <a:gd name="connsiteY34" fmla="*/ 668199 h 2112317"/>
              <a:gd name="connsiteX35" fmla="*/ 606685 w 4868798"/>
              <a:gd name="connsiteY35" fmla="*/ 668199 h 2112317"/>
              <a:gd name="connsiteX36" fmla="*/ 606685 w 4868798"/>
              <a:gd name="connsiteY36" fmla="*/ 704740 h 2112317"/>
              <a:gd name="connsiteX37" fmla="*/ 612240 w 4868798"/>
              <a:gd name="connsiteY37" fmla="*/ 704740 h 2112317"/>
              <a:gd name="connsiteX38" fmla="*/ 612240 w 4868798"/>
              <a:gd name="connsiteY38" fmla="*/ 742911 h 2112317"/>
              <a:gd name="connsiteX39" fmla="*/ 634208 w 4868798"/>
              <a:gd name="connsiteY39" fmla="*/ 742911 h 2112317"/>
              <a:gd name="connsiteX40" fmla="*/ 634208 w 4868798"/>
              <a:gd name="connsiteY40" fmla="*/ 784207 h 2112317"/>
              <a:gd name="connsiteX41" fmla="*/ 674020 w 4868798"/>
              <a:gd name="connsiteY41" fmla="*/ 784207 h 2112317"/>
              <a:gd name="connsiteX42" fmla="*/ 674020 w 4868798"/>
              <a:gd name="connsiteY42" fmla="*/ 824279 h 2112317"/>
              <a:gd name="connsiteX43" fmla="*/ 676713 w 4868798"/>
              <a:gd name="connsiteY43" fmla="*/ 824279 h 2112317"/>
              <a:gd name="connsiteX44" fmla="*/ 676713 w 4868798"/>
              <a:gd name="connsiteY44" fmla="*/ 866662 h 2112317"/>
              <a:gd name="connsiteX45" fmla="*/ 680585 w 4868798"/>
              <a:gd name="connsiteY45" fmla="*/ 866662 h 2112317"/>
              <a:gd name="connsiteX46" fmla="*/ 680585 w 4868798"/>
              <a:gd name="connsiteY46" fmla="*/ 903338 h 2112317"/>
              <a:gd name="connsiteX47" fmla="*/ 695988 w 4868798"/>
              <a:gd name="connsiteY47" fmla="*/ 903338 h 2112317"/>
              <a:gd name="connsiteX48" fmla="*/ 695988 w 4868798"/>
              <a:gd name="connsiteY48" fmla="*/ 946536 h 2112317"/>
              <a:gd name="connsiteX49" fmla="*/ 762565 w 4868798"/>
              <a:gd name="connsiteY49" fmla="*/ 946536 h 2112317"/>
              <a:gd name="connsiteX50" fmla="*/ 762565 w 4868798"/>
              <a:gd name="connsiteY50" fmla="*/ 985929 h 2112317"/>
              <a:gd name="connsiteX51" fmla="*/ 909270 w 4868798"/>
              <a:gd name="connsiteY51" fmla="*/ 985929 h 2112317"/>
              <a:gd name="connsiteX52" fmla="*/ 909270 w 4868798"/>
              <a:gd name="connsiteY52" fmla="*/ 1031844 h 2112317"/>
              <a:gd name="connsiteX53" fmla="*/ 1007915 w 4868798"/>
              <a:gd name="connsiteY53" fmla="*/ 1031844 h 2112317"/>
              <a:gd name="connsiteX54" fmla="*/ 1007915 w 4868798"/>
              <a:gd name="connsiteY54" fmla="*/ 1077758 h 2112317"/>
              <a:gd name="connsiteX55" fmla="*/ 1086528 w 4868798"/>
              <a:gd name="connsiteY55" fmla="*/ 1077758 h 2112317"/>
              <a:gd name="connsiteX56" fmla="*/ 1086528 w 4868798"/>
              <a:gd name="connsiteY56" fmla="*/ 1125981 h 2112317"/>
              <a:gd name="connsiteX57" fmla="*/ 1191739 w 4868798"/>
              <a:gd name="connsiteY57" fmla="*/ 1125981 h 2112317"/>
              <a:gd name="connsiteX58" fmla="*/ 1191739 w 4868798"/>
              <a:gd name="connsiteY58" fmla="*/ 1177872 h 2112317"/>
              <a:gd name="connsiteX59" fmla="*/ 1412765 w 4868798"/>
              <a:gd name="connsiteY59" fmla="*/ 1177872 h 2112317"/>
              <a:gd name="connsiteX60" fmla="*/ 1412765 w 4868798"/>
              <a:gd name="connsiteY60" fmla="*/ 1226503 h 2112317"/>
              <a:gd name="connsiteX61" fmla="*/ 1417057 w 4868798"/>
              <a:gd name="connsiteY61" fmla="*/ 1226503 h 2112317"/>
              <a:gd name="connsiteX62" fmla="*/ 1417057 w 4868798"/>
              <a:gd name="connsiteY62" fmla="*/ 1272417 h 2112317"/>
              <a:gd name="connsiteX63" fmla="*/ 1461667 w 4868798"/>
              <a:gd name="connsiteY63" fmla="*/ 1272417 h 2112317"/>
              <a:gd name="connsiteX64" fmla="*/ 1461667 w 4868798"/>
              <a:gd name="connsiteY64" fmla="*/ 1320369 h 2112317"/>
              <a:gd name="connsiteX65" fmla="*/ 1484392 w 4868798"/>
              <a:gd name="connsiteY65" fmla="*/ 1320369 h 2112317"/>
              <a:gd name="connsiteX66" fmla="*/ 1484392 w 4868798"/>
              <a:gd name="connsiteY66" fmla="*/ 1370901 h 2112317"/>
              <a:gd name="connsiteX67" fmla="*/ 1545667 w 4868798"/>
              <a:gd name="connsiteY67" fmla="*/ 1370901 h 2112317"/>
              <a:gd name="connsiteX68" fmla="*/ 1545667 w 4868798"/>
              <a:gd name="connsiteY68" fmla="*/ 1419668 h 2112317"/>
              <a:gd name="connsiteX69" fmla="*/ 1724692 w 4868798"/>
              <a:gd name="connsiteY69" fmla="*/ 1419668 h 2112317"/>
              <a:gd name="connsiteX70" fmla="*/ 1724692 w 4868798"/>
              <a:gd name="connsiteY70" fmla="*/ 1471423 h 2112317"/>
              <a:gd name="connsiteX71" fmla="*/ 1805494 w 4868798"/>
              <a:gd name="connsiteY71" fmla="*/ 1471423 h 2112317"/>
              <a:gd name="connsiteX72" fmla="*/ 1805494 w 4868798"/>
              <a:gd name="connsiteY72" fmla="*/ 1520461 h 2112317"/>
              <a:gd name="connsiteX73" fmla="*/ 1999418 w 4868798"/>
              <a:gd name="connsiteY73" fmla="*/ 1520461 h 2112317"/>
              <a:gd name="connsiteX74" fmla="*/ 1999418 w 4868798"/>
              <a:gd name="connsiteY74" fmla="*/ 1575748 h 2112317"/>
              <a:gd name="connsiteX75" fmla="*/ 2019702 w 4868798"/>
              <a:gd name="connsiteY75" fmla="*/ 1575748 h 2112317"/>
              <a:gd name="connsiteX76" fmla="*/ 2019702 w 4868798"/>
              <a:gd name="connsiteY76" fmla="*/ 1623972 h 2112317"/>
              <a:gd name="connsiteX77" fmla="*/ 2935958 w 4868798"/>
              <a:gd name="connsiteY77" fmla="*/ 1623972 h 2112317"/>
              <a:gd name="connsiteX78" fmla="*/ 2935958 w 4868798"/>
              <a:gd name="connsiteY78" fmla="*/ 1702216 h 2112317"/>
              <a:gd name="connsiteX79" fmla="*/ 3035361 w 4868798"/>
              <a:gd name="connsiteY79" fmla="*/ 1702216 h 2112317"/>
              <a:gd name="connsiteX80" fmla="*/ 3035361 w 4868798"/>
              <a:gd name="connsiteY80" fmla="*/ 1782498 h 2112317"/>
              <a:gd name="connsiteX81" fmla="*/ 3142928 w 4868798"/>
              <a:gd name="connsiteY81" fmla="*/ 1782498 h 2112317"/>
              <a:gd name="connsiteX82" fmla="*/ 3142928 w 4868798"/>
              <a:gd name="connsiteY82" fmla="*/ 1877450 h 2112317"/>
              <a:gd name="connsiteX83" fmla="*/ 4253445 w 4868798"/>
              <a:gd name="connsiteY83" fmla="*/ 1877450 h 2112317"/>
              <a:gd name="connsiteX84" fmla="*/ 4253445 w 4868798"/>
              <a:gd name="connsiteY84" fmla="*/ 2112318 h 2112317"/>
              <a:gd name="connsiteX85" fmla="*/ 4868799 w 4868798"/>
              <a:gd name="connsiteY85" fmla="*/ 2112318 h 2112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4868798" h="2112317">
                <a:moveTo>
                  <a:pt x="0" y="0"/>
                </a:moveTo>
                <a:lnTo>
                  <a:pt x="210084" y="0"/>
                </a:lnTo>
                <a:lnTo>
                  <a:pt x="210084" y="34232"/>
                </a:lnTo>
                <a:lnTo>
                  <a:pt x="220689" y="34232"/>
                </a:lnTo>
                <a:lnTo>
                  <a:pt x="220689" y="68599"/>
                </a:lnTo>
                <a:lnTo>
                  <a:pt x="223888" y="68599"/>
                </a:lnTo>
                <a:lnTo>
                  <a:pt x="223888" y="107042"/>
                </a:lnTo>
                <a:lnTo>
                  <a:pt x="238112" y="107042"/>
                </a:lnTo>
                <a:lnTo>
                  <a:pt x="238112" y="140187"/>
                </a:lnTo>
                <a:lnTo>
                  <a:pt x="241479" y="140187"/>
                </a:lnTo>
                <a:lnTo>
                  <a:pt x="241479" y="175234"/>
                </a:lnTo>
                <a:lnTo>
                  <a:pt x="248717" y="175234"/>
                </a:lnTo>
                <a:lnTo>
                  <a:pt x="248717" y="207564"/>
                </a:lnTo>
                <a:lnTo>
                  <a:pt x="273294" y="207564"/>
                </a:lnTo>
                <a:lnTo>
                  <a:pt x="273294" y="246550"/>
                </a:lnTo>
                <a:lnTo>
                  <a:pt x="290212" y="246550"/>
                </a:lnTo>
                <a:lnTo>
                  <a:pt x="290212" y="281597"/>
                </a:lnTo>
                <a:lnTo>
                  <a:pt x="354180" y="281597"/>
                </a:lnTo>
                <a:lnTo>
                  <a:pt x="354180" y="317731"/>
                </a:lnTo>
                <a:lnTo>
                  <a:pt x="399042" y="317731"/>
                </a:lnTo>
                <a:lnTo>
                  <a:pt x="399042" y="395160"/>
                </a:lnTo>
                <a:lnTo>
                  <a:pt x="437170" y="395160"/>
                </a:lnTo>
                <a:lnTo>
                  <a:pt x="437170" y="434146"/>
                </a:lnTo>
                <a:lnTo>
                  <a:pt x="532869" y="434146"/>
                </a:lnTo>
                <a:lnTo>
                  <a:pt x="532869" y="470415"/>
                </a:lnTo>
                <a:lnTo>
                  <a:pt x="539182" y="470415"/>
                </a:lnTo>
                <a:lnTo>
                  <a:pt x="539182" y="508586"/>
                </a:lnTo>
                <a:lnTo>
                  <a:pt x="544990" y="508586"/>
                </a:lnTo>
                <a:lnTo>
                  <a:pt x="544990" y="550154"/>
                </a:lnTo>
                <a:lnTo>
                  <a:pt x="549282" y="550154"/>
                </a:lnTo>
                <a:lnTo>
                  <a:pt x="549282" y="588732"/>
                </a:lnTo>
                <a:lnTo>
                  <a:pt x="570745" y="588732"/>
                </a:lnTo>
                <a:lnTo>
                  <a:pt x="570745" y="626088"/>
                </a:lnTo>
                <a:lnTo>
                  <a:pt x="594396" y="626088"/>
                </a:lnTo>
                <a:lnTo>
                  <a:pt x="594396" y="668199"/>
                </a:lnTo>
                <a:lnTo>
                  <a:pt x="606685" y="668199"/>
                </a:lnTo>
                <a:lnTo>
                  <a:pt x="606685" y="704740"/>
                </a:lnTo>
                <a:lnTo>
                  <a:pt x="612240" y="704740"/>
                </a:lnTo>
                <a:lnTo>
                  <a:pt x="612240" y="742911"/>
                </a:lnTo>
                <a:lnTo>
                  <a:pt x="634208" y="742911"/>
                </a:lnTo>
                <a:lnTo>
                  <a:pt x="634208" y="784207"/>
                </a:lnTo>
                <a:lnTo>
                  <a:pt x="674020" y="784207"/>
                </a:lnTo>
                <a:lnTo>
                  <a:pt x="674020" y="824279"/>
                </a:lnTo>
                <a:lnTo>
                  <a:pt x="676713" y="824279"/>
                </a:lnTo>
                <a:lnTo>
                  <a:pt x="676713" y="866662"/>
                </a:lnTo>
                <a:lnTo>
                  <a:pt x="680585" y="866662"/>
                </a:lnTo>
                <a:lnTo>
                  <a:pt x="680585" y="903338"/>
                </a:lnTo>
                <a:lnTo>
                  <a:pt x="695988" y="903338"/>
                </a:lnTo>
                <a:lnTo>
                  <a:pt x="695988" y="946536"/>
                </a:lnTo>
                <a:lnTo>
                  <a:pt x="762565" y="946536"/>
                </a:lnTo>
                <a:lnTo>
                  <a:pt x="762565" y="985929"/>
                </a:lnTo>
                <a:lnTo>
                  <a:pt x="909270" y="985929"/>
                </a:lnTo>
                <a:lnTo>
                  <a:pt x="909270" y="1031844"/>
                </a:lnTo>
                <a:lnTo>
                  <a:pt x="1007915" y="1031844"/>
                </a:lnTo>
                <a:lnTo>
                  <a:pt x="1007915" y="1077758"/>
                </a:lnTo>
                <a:lnTo>
                  <a:pt x="1086528" y="1077758"/>
                </a:lnTo>
                <a:lnTo>
                  <a:pt x="1086528" y="1125981"/>
                </a:lnTo>
                <a:lnTo>
                  <a:pt x="1191739" y="1125981"/>
                </a:lnTo>
                <a:lnTo>
                  <a:pt x="1191739" y="1177872"/>
                </a:lnTo>
                <a:lnTo>
                  <a:pt x="1412765" y="1177872"/>
                </a:lnTo>
                <a:lnTo>
                  <a:pt x="1412765" y="1226503"/>
                </a:lnTo>
                <a:lnTo>
                  <a:pt x="1417057" y="1226503"/>
                </a:lnTo>
                <a:lnTo>
                  <a:pt x="1417057" y="1272417"/>
                </a:lnTo>
                <a:lnTo>
                  <a:pt x="1461667" y="1272417"/>
                </a:lnTo>
                <a:lnTo>
                  <a:pt x="1461667" y="1320369"/>
                </a:lnTo>
                <a:lnTo>
                  <a:pt x="1484392" y="1320369"/>
                </a:lnTo>
                <a:lnTo>
                  <a:pt x="1484392" y="1370901"/>
                </a:lnTo>
                <a:lnTo>
                  <a:pt x="1545667" y="1370901"/>
                </a:lnTo>
                <a:lnTo>
                  <a:pt x="1545667" y="1419668"/>
                </a:lnTo>
                <a:lnTo>
                  <a:pt x="1724692" y="1419668"/>
                </a:lnTo>
                <a:lnTo>
                  <a:pt x="1724692" y="1471423"/>
                </a:lnTo>
                <a:lnTo>
                  <a:pt x="1805494" y="1471423"/>
                </a:lnTo>
                <a:lnTo>
                  <a:pt x="1805494" y="1520461"/>
                </a:lnTo>
                <a:lnTo>
                  <a:pt x="1999418" y="1520461"/>
                </a:lnTo>
                <a:lnTo>
                  <a:pt x="1999418" y="1575748"/>
                </a:lnTo>
                <a:lnTo>
                  <a:pt x="2019702" y="1575748"/>
                </a:lnTo>
                <a:lnTo>
                  <a:pt x="2019702" y="1623972"/>
                </a:lnTo>
                <a:lnTo>
                  <a:pt x="2935958" y="1623972"/>
                </a:lnTo>
                <a:lnTo>
                  <a:pt x="2935958" y="1702216"/>
                </a:lnTo>
                <a:lnTo>
                  <a:pt x="3035361" y="1702216"/>
                </a:lnTo>
                <a:lnTo>
                  <a:pt x="3035361" y="1782498"/>
                </a:lnTo>
                <a:lnTo>
                  <a:pt x="3142928" y="1782498"/>
                </a:lnTo>
                <a:lnTo>
                  <a:pt x="3142928" y="1877450"/>
                </a:lnTo>
                <a:lnTo>
                  <a:pt x="4253445" y="1877450"/>
                </a:lnTo>
                <a:lnTo>
                  <a:pt x="4253445" y="2112318"/>
                </a:lnTo>
                <a:lnTo>
                  <a:pt x="4868799" y="2112318"/>
                </a:lnTo>
              </a:path>
            </a:pathLst>
          </a:custGeom>
          <a:noFill/>
          <a:ln w="19050" cap="flat">
            <a:solidFill>
              <a:srgbClr val="A59E9F"/>
            </a:solidFill>
            <a:prstDash val="solid"/>
            <a:miter/>
          </a:ln>
        </p:spPr>
        <p:txBody>
          <a:bodyPr rtlCol="0" anchor="ctr"/>
          <a:lstStyle/>
          <a:p>
            <a:endParaRPr lang="en-US" dirty="0"/>
          </a:p>
        </p:txBody>
      </p:sp>
      <p:grpSp>
        <p:nvGrpSpPr>
          <p:cNvPr id="990" name="Graphic 5">
            <a:extLst>
              <a:ext uri="{FF2B5EF4-FFF2-40B4-BE49-F238E27FC236}">
                <a16:creationId xmlns:a16="http://schemas.microsoft.com/office/drawing/2014/main" id="{E2D1367B-4E26-DF92-EA21-6B634CB093B2}"/>
              </a:ext>
            </a:extLst>
          </p:cNvPr>
          <p:cNvGrpSpPr/>
          <p:nvPr/>
        </p:nvGrpSpPr>
        <p:grpSpPr>
          <a:xfrm>
            <a:off x="1199900" y="1958704"/>
            <a:ext cx="4141584" cy="1615957"/>
            <a:chOff x="1199900" y="2352539"/>
            <a:chExt cx="4141584" cy="1615957"/>
          </a:xfrm>
        </p:grpSpPr>
        <p:grpSp>
          <p:nvGrpSpPr>
            <p:cNvPr id="991" name="Graphic 5">
              <a:extLst>
                <a:ext uri="{FF2B5EF4-FFF2-40B4-BE49-F238E27FC236}">
                  <a16:creationId xmlns:a16="http://schemas.microsoft.com/office/drawing/2014/main" id="{A5215CD7-2174-72B3-DF33-D2BF73FD8592}"/>
                </a:ext>
              </a:extLst>
            </p:cNvPr>
            <p:cNvGrpSpPr/>
            <p:nvPr/>
          </p:nvGrpSpPr>
          <p:grpSpPr>
            <a:xfrm>
              <a:off x="4658628" y="3573472"/>
              <a:ext cx="63631" cy="102695"/>
              <a:chOff x="4658628" y="3573472"/>
              <a:chExt cx="63631" cy="102695"/>
            </a:xfrm>
          </p:grpSpPr>
          <p:sp>
            <p:nvSpPr>
              <p:cNvPr id="1142" name="Freeform: Shape 1141">
                <a:extLst>
                  <a:ext uri="{FF2B5EF4-FFF2-40B4-BE49-F238E27FC236}">
                    <a16:creationId xmlns:a16="http://schemas.microsoft.com/office/drawing/2014/main" id="{51DB4E56-34F6-4C27-8BE9-099BEF829458}"/>
                  </a:ext>
                </a:extLst>
              </p:cNvPr>
              <p:cNvSpPr/>
              <p:nvPr/>
            </p:nvSpPr>
            <p:spPr>
              <a:xfrm>
                <a:off x="4690444" y="357347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43" name="Freeform: Shape 1142">
                <a:extLst>
                  <a:ext uri="{FF2B5EF4-FFF2-40B4-BE49-F238E27FC236}">
                    <a16:creationId xmlns:a16="http://schemas.microsoft.com/office/drawing/2014/main" id="{C24D5536-F7A1-E6FD-3AEA-9E74A4CBD5EF}"/>
                  </a:ext>
                </a:extLst>
              </p:cNvPr>
              <p:cNvSpPr/>
              <p:nvPr/>
            </p:nvSpPr>
            <p:spPr>
              <a:xfrm>
                <a:off x="4658628" y="362482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992" name="Graphic 5">
              <a:extLst>
                <a:ext uri="{FF2B5EF4-FFF2-40B4-BE49-F238E27FC236}">
                  <a16:creationId xmlns:a16="http://schemas.microsoft.com/office/drawing/2014/main" id="{3E275C90-3B43-E47D-DB6B-9EFC90B53B60}"/>
                </a:ext>
              </a:extLst>
            </p:cNvPr>
            <p:cNvGrpSpPr/>
            <p:nvPr/>
          </p:nvGrpSpPr>
          <p:grpSpPr>
            <a:xfrm>
              <a:off x="4644656" y="3573472"/>
              <a:ext cx="63631" cy="102695"/>
              <a:chOff x="4644656" y="3573472"/>
              <a:chExt cx="63631" cy="102695"/>
            </a:xfrm>
          </p:grpSpPr>
          <p:sp>
            <p:nvSpPr>
              <p:cNvPr id="1140" name="Freeform: Shape 1139">
                <a:extLst>
                  <a:ext uri="{FF2B5EF4-FFF2-40B4-BE49-F238E27FC236}">
                    <a16:creationId xmlns:a16="http://schemas.microsoft.com/office/drawing/2014/main" id="{B158C7DD-E69D-A888-C971-E356F8768787}"/>
                  </a:ext>
                </a:extLst>
              </p:cNvPr>
              <p:cNvSpPr/>
              <p:nvPr/>
            </p:nvSpPr>
            <p:spPr>
              <a:xfrm>
                <a:off x="4676472" y="357347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41" name="Freeform: Shape 1140">
                <a:extLst>
                  <a:ext uri="{FF2B5EF4-FFF2-40B4-BE49-F238E27FC236}">
                    <a16:creationId xmlns:a16="http://schemas.microsoft.com/office/drawing/2014/main" id="{E189E1B2-BCBE-CA08-0832-C46EC230990D}"/>
                  </a:ext>
                </a:extLst>
              </p:cNvPr>
              <p:cNvSpPr/>
              <p:nvPr/>
            </p:nvSpPr>
            <p:spPr>
              <a:xfrm>
                <a:off x="4644656" y="362482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993" name="Graphic 5">
              <a:extLst>
                <a:ext uri="{FF2B5EF4-FFF2-40B4-BE49-F238E27FC236}">
                  <a16:creationId xmlns:a16="http://schemas.microsoft.com/office/drawing/2014/main" id="{8E3C498C-D0FD-E45F-B067-DB0F2442B50D}"/>
                </a:ext>
              </a:extLst>
            </p:cNvPr>
            <p:cNvGrpSpPr/>
            <p:nvPr/>
          </p:nvGrpSpPr>
          <p:grpSpPr>
            <a:xfrm>
              <a:off x="4630684" y="3573472"/>
              <a:ext cx="63631" cy="102695"/>
              <a:chOff x="4630684" y="3573472"/>
              <a:chExt cx="63631" cy="102695"/>
            </a:xfrm>
          </p:grpSpPr>
          <p:sp>
            <p:nvSpPr>
              <p:cNvPr id="1138" name="Freeform: Shape 1137">
                <a:extLst>
                  <a:ext uri="{FF2B5EF4-FFF2-40B4-BE49-F238E27FC236}">
                    <a16:creationId xmlns:a16="http://schemas.microsoft.com/office/drawing/2014/main" id="{223F5B02-FD6B-4779-5EC5-67290B942021}"/>
                  </a:ext>
                </a:extLst>
              </p:cNvPr>
              <p:cNvSpPr/>
              <p:nvPr/>
            </p:nvSpPr>
            <p:spPr>
              <a:xfrm>
                <a:off x="4662500" y="357347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39" name="Freeform: Shape 1138">
                <a:extLst>
                  <a:ext uri="{FF2B5EF4-FFF2-40B4-BE49-F238E27FC236}">
                    <a16:creationId xmlns:a16="http://schemas.microsoft.com/office/drawing/2014/main" id="{010044CE-6B05-FAF7-2151-C25DB9443AFC}"/>
                  </a:ext>
                </a:extLst>
              </p:cNvPr>
              <p:cNvSpPr/>
              <p:nvPr/>
            </p:nvSpPr>
            <p:spPr>
              <a:xfrm>
                <a:off x="4630684" y="362482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994" name="Graphic 5">
              <a:extLst>
                <a:ext uri="{FF2B5EF4-FFF2-40B4-BE49-F238E27FC236}">
                  <a16:creationId xmlns:a16="http://schemas.microsoft.com/office/drawing/2014/main" id="{FB267DC3-5B35-C1B2-C659-8D0593D0FA1F}"/>
                </a:ext>
              </a:extLst>
            </p:cNvPr>
            <p:cNvGrpSpPr/>
            <p:nvPr/>
          </p:nvGrpSpPr>
          <p:grpSpPr>
            <a:xfrm>
              <a:off x="4585317" y="3573472"/>
              <a:ext cx="63631" cy="102695"/>
              <a:chOff x="4585317" y="3573472"/>
              <a:chExt cx="63631" cy="102695"/>
            </a:xfrm>
          </p:grpSpPr>
          <p:sp>
            <p:nvSpPr>
              <p:cNvPr id="1136" name="Freeform: Shape 1135">
                <a:extLst>
                  <a:ext uri="{FF2B5EF4-FFF2-40B4-BE49-F238E27FC236}">
                    <a16:creationId xmlns:a16="http://schemas.microsoft.com/office/drawing/2014/main" id="{B8E57A64-A958-BDDB-3ACC-05F429263D13}"/>
                  </a:ext>
                </a:extLst>
              </p:cNvPr>
              <p:cNvSpPr/>
              <p:nvPr/>
            </p:nvSpPr>
            <p:spPr>
              <a:xfrm>
                <a:off x="4617133" y="357347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37" name="Freeform: Shape 1136">
                <a:extLst>
                  <a:ext uri="{FF2B5EF4-FFF2-40B4-BE49-F238E27FC236}">
                    <a16:creationId xmlns:a16="http://schemas.microsoft.com/office/drawing/2014/main" id="{90CAD2AE-63EC-735C-ACC8-D93601A4D55C}"/>
                  </a:ext>
                </a:extLst>
              </p:cNvPr>
              <p:cNvSpPr/>
              <p:nvPr/>
            </p:nvSpPr>
            <p:spPr>
              <a:xfrm>
                <a:off x="4585317" y="362482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995" name="Graphic 5">
              <a:extLst>
                <a:ext uri="{FF2B5EF4-FFF2-40B4-BE49-F238E27FC236}">
                  <a16:creationId xmlns:a16="http://schemas.microsoft.com/office/drawing/2014/main" id="{173BFEB9-71B9-3B2B-C5DD-557373A8966B}"/>
                </a:ext>
              </a:extLst>
            </p:cNvPr>
            <p:cNvGrpSpPr/>
            <p:nvPr/>
          </p:nvGrpSpPr>
          <p:grpSpPr>
            <a:xfrm>
              <a:off x="4087378" y="3573472"/>
              <a:ext cx="63631" cy="102695"/>
              <a:chOff x="4087378" y="3573472"/>
              <a:chExt cx="63631" cy="102695"/>
            </a:xfrm>
          </p:grpSpPr>
          <p:sp>
            <p:nvSpPr>
              <p:cNvPr id="1134" name="Freeform: Shape 1133">
                <a:extLst>
                  <a:ext uri="{FF2B5EF4-FFF2-40B4-BE49-F238E27FC236}">
                    <a16:creationId xmlns:a16="http://schemas.microsoft.com/office/drawing/2014/main" id="{DB889592-2A62-E767-03FD-CC418802DD57}"/>
                  </a:ext>
                </a:extLst>
              </p:cNvPr>
              <p:cNvSpPr/>
              <p:nvPr/>
            </p:nvSpPr>
            <p:spPr>
              <a:xfrm>
                <a:off x="4119193" y="357347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35" name="Freeform: Shape 1134">
                <a:extLst>
                  <a:ext uri="{FF2B5EF4-FFF2-40B4-BE49-F238E27FC236}">
                    <a16:creationId xmlns:a16="http://schemas.microsoft.com/office/drawing/2014/main" id="{C067EE05-5366-4111-FE98-DB5399903E69}"/>
                  </a:ext>
                </a:extLst>
              </p:cNvPr>
              <p:cNvSpPr/>
              <p:nvPr/>
            </p:nvSpPr>
            <p:spPr>
              <a:xfrm>
                <a:off x="4087378" y="362482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996" name="Graphic 5">
              <a:extLst>
                <a:ext uri="{FF2B5EF4-FFF2-40B4-BE49-F238E27FC236}">
                  <a16:creationId xmlns:a16="http://schemas.microsoft.com/office/drawing/2014/main" id="{693F8DEB-1F8B-2A7B-13CA-A9D9314E32A2}"/>
                </a:ext>
              </a:extLst>
            </p:cNvPr>
            <p:cNvGrpSpPr/>
            <p:nvPr/>
          </p:nvGrpSpPr>
          <p:grpSpPr>
            <a:xfrm>
              <a:off x="4075762" y="3573472"/>
              <a:ext cx="63631" cy="102695"/>
              <a:chOff x="4075762" y="3573472"/>
              <a:chExt cx="63631" cy="102695"/>
            </a:xfrm>
          </p:grpSpPr>
          <p:sp>
            <p:nvSpPr>
              <p:cNvPr id="1132" name="Freeform: Shape 1131">
                <a:extLst>
                  <a:ext uri="{FF2B5EF4-FFF2-40B4-BE49-F238E27FC236}">
                    <a16:creationId xmlns:a16="http://schemas.microsoft.com/office/drawing/2014/main" id="{862FBA73-2616-1226-ED3F-5F740B955D9C}"/>
                  </a:ext>
                </a:extLst>
              </p:cNvPr>
              <p:cNvSpPr/>
              <p:nvPr/>
            </p:nvSpPr>
            <p:spPr>
              <a:xfrm>
                <a:off x="4107578" y="357347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33" name="Freeform: Shape 1132">
                <a:extLst>
                  <a:ext uri="{FF2B5EF4-FFF2-40B4-BE49-F238E27FC236}">
                    <a16:creationId xmlns:a16="http://schemas.microsoft.com/office/drawing/2014/main" id="{E7CE61D8-6151-C14B-B52A-67A0334BC0A9}"/>
                  </a:ext>
                </a:extLst>
              </p:cNvPr>
              <p:cNvSpPr/>
              <p:nvPr/>
            </p:nvSpPr>
            <p:spPr>
              <a:xfrm>
                <a:off x="4075762" y="362482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997" name="Graphic 5">
              <a:extLst>
                <a:ext uri="{FF2B5EF4-FFF2-40B4-BE49-F238E27FC236}">
                  <a16:creationId xmlns:a16="http://schemas.microsoft.com/office/drawing/2014/main" id="{610F1411-3BAA-D32D-4501-908A08347FA0}"/>
                </a:ext>
              </a:extLst>
            </p:cNvPr>
            <p:cNvGrpSpPr/>
            <p:nvPr/>
          </p:nvGrpSpPr>
          <p:grpSpPr>
            <a:xfrm>
              <a:off x="4047314" y="3573472"/>
              <a:ext cx="63631" cy="102695"/>
              <a:chOff x="4047314" y="3573472"/>
              <a:chExt cx="63631" cy="102695"/>
            </a:xfrm>
          </p:grpSpPr>
          <p:sp>
            <p:nvSpPr>
              <p:cNvPr id="1130" name="Freeform: Shape 1129">
                <a:extLst>
                  <a:ext uri="{FF2B5EF4-FFF2-40B4-BE49-F238E27FC236}">
                    <a16:creationId xmlns:a16="http://schemas.microsoft.com/office/drawing/2014/main" id="{68188248-042E-B5D6-0FF8-1801346F6C2A}"/>
                  </a:ext>
                </a:extLst>
              </p:cNvPr>
              <p:cNvSpPr/>
              <p:nvPr/>
            </p:nvSpPr>
            <p:spPr>
              <a:xfrm>
                <a:off x="4079129" y="357347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31" name="Freeform: Shape 1130">
                <a:extLst>
                  <a:ext uri="{FF2B5EF4-FFF2-40B4-BE49-F238E27FC236}">
                    <a16:creationId xmlns:a16="http://schemas.microsoft.com/office/drawing/2014/main" id="{BDFDE248-16B3-EFF5-B8DA-063636E6497F}"/>
                  </a:ext>
                </a:extLst>
              </p:cNvPr>
              <p:cNvSpPr/>
              <p:nvPr/>
            </p:nvSpPr>
            <p:spPr>
              <a:xfrm>
                <a:off x="4047314" y="362482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998" name="Graphic 5">
              <a:extLst>
                <a:ext uri="{FF2B5EF4-FFF2-40B4-BE49-F238E27FC236}">
                  <a16:creationId xmlns:a16="http://schemas.microsoft.com/office/drawing/2014/main" id="{469B4957-E2E2-2665-A683-952CF1C43297}"/>
                </a:ext>
              </a:extLst>
            </p:cNvPr>
            <p:cNvGrpSpPr/>
            <p:nvPr/>
          </p:nvGrpSpPr>
          <p:grpSpPr>
            <a:xfrm>
              <a:off x="3949342" y="3573472"/>
              <a:ext cx="63631" cy="102695"/>
              <a:chOff x="3949342" y="3573472"/>
              <a:chExt cx="63631" cy="102695"/>
            </a:xfrm>
          </p:grpSpPr>
          <p:sp>
            <p:nvSpPr>
              <p:cNvPr id="1128" name="Freeform: Shape 1127">
                <a:extLst>
                  <a:ext uri="{FF2B5EF4-FFF2-40B4-BE49-F238E27FC236}">
                    <a16:creationId xmlns:a16="http://schemas.microsoft.com/office/drawing/2014/main" id="{7DC4F227-A748-BFA6-23C6-C075122CBEE0}"/>
                  </a:ext>
                </a:extLst>
              </p:cNvPr>
              <p:cNvSpPr/>
              <p:nvPr/>
            </p:nvSpPr>
            <p:spPr>
              <a:xfrm>
                <a:off x="3981157" y="357347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29" name="Freeform: Shape 1128">
                <a:extLst>
                  <a:ext uri="{FF2B5EF4-FFF2-40B4-BE49-F238E27FC236}">
                    <a16:creationId xmlns:a16="http://schemas.microsoft.com/office/drawing/2014/main" id="{CD2577F0-63E5-1C3C-E1E2-FE51DDB446D1}"/>
                  </a:ext>
                </a:extLst>
              </p:cNvPr>
              <p:cNvSpPr/>
              <p:nvPr/>
            </p:nvSpPr>
            <p:spPr>
              <a:xfrm>
                <a:off x="3949342" y="362482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999" name="Graphic 5">
              <a:extLst>
                <a:ext uri="{FF2B5EF4-FFF2-40B4-BE49-F238E27FC236}">
                  <a16:creationId xmlns:a16="http://schemas.microsoft.com/office/drawing/2014/main" id="{387A724F-9C17-CDB2-11E2-A61F6A4E8145}"/>
                </a:ext>
              </a:extLst>
            </p:cNvPr>
            <p:cNvGrpSpPr/>
            <p:nvPr/>
          </p:nvGrpSpPr>
          <p:grpSpPr>
            <a:xfrm>
              <a:off x="3937306" y="3573472"/>
              <a:ext cx="63631" cy="102695"/>
              <a:chOff x="3937306" y="3573472"/>
              <a:chExt cx="63631" cy="102695"/>
            </a:xfrm>
          </p:grpSpPr>
          <p:sp>
            <p:nvSpPr>
              <p:cNvPr id="1126" name="Freeform: Shape 1125">
                <a:extLst>
                  <a:ext uri="{FF2B5EF4-FFF2-40B4-BE49-F238E27FC236}">
                    <a16:creationId xmlns:a16="http://schemas.microsoft.com/office/drawing/2014/main" id="{5C26B3DA-7F58-7B1A-73C7-B8FF99D98832}"/>
                  </a:ext>
                </a:extLst>
              </p:cNvPr>
              <p:cNvSpPr/>
              <p:nvPr/>
            </p:nvSpPr>
            <p:spPr>
              <a:xfrm>
                <a:off x="3969121" y="3573472"/>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27" name="Freeform: Shape 1126">
                <a:extLst>
                  <a:ext uri="{FF2B5EF4-FFF2-40B4-BE49-F238E27FC236}">
                    <a16:creationId xmlns:a16="http://schemas.microsoft.com/office/drawing/2014/main" id="{436B645D-7724-2794-4559-ADA567BFF3A1}"/>
                  </a:ext>
                </a:extLst>
              </p:cNvPr>
              <p:cNvSpPr/>
              <p:nvPr/>
            </p:nvSpPr>
            <p:spPr>
              <a:xfrm>
                <a:off x="3937306" y="362482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00" name="Graphic 5">
              <a:extLst>
                <a:ext uri="{FF2B5EF4-FFF2-40B4-BE49-F238E27FC236}">
                  <a16:creationId xmlns:a16="http://schemas.microsoft.com/office/drawing/2014/main" id="{46D352BC-97DC-9B46-A5AA-3ACD1BC31308}"/>
                </a:ext>
              </a:extLst>
            </p:cNvPr>
            <p:cNvGrpSpPr/>
            <p:nvPr/>
          </p:nvGrpSpPr>
          <p:grpSpPr>
            <a:xfrm>
              <a:off x="5277854" y="3865800"/>
              <a:ext cx="63631" cy="102695"/>
              <a:chOff x="5277854" y="3865800"/>
              <a:chExt cx="63631" cy="102695"/>
            </a:xfrm>
          </p:grpSpPr>
          <p:sp>
            <p:nvSpPr>
              <p:cNvPr id="1124" name="Freeform: Shape 1123">
                <a:extLst>
                  <a:ext uri="{FF2B5EF4-FFF2-40B4-BE49-F238E27FC236}">
                    <a16:creationId xmlns:a16="http://schemas.microsoft.com/office/drawing/2014/main" id="{05072495-7CFF-25F2-4A48-AE263774540E}"/>
                  </a:ext>
                </a:extLst>
              </p:cNvPr>
              <p:cNvSpPr/>
              <p:nvPr/>
            </p:nvSpPr>
            <p:spPr>
              <a:xfrm>
                <a:off x="5309670" y="3865800"/>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25" name="Freeform: Shape 1124">
                <a:extLst>
                  <a:ext uri="{FF2B5EF4-FFF2-40B4-BE49-F238E27FC236}">
                    <a16:creationId xmlns:a16="http://schemas.microsoft.com/office/drawing/2014/main" id="{D9A0AB6B-7CC2-8273-6DA9-47A4EAB3456A}"/>
                  </a:ext>
                </a:extLst>
              </p:cNvPr>
              <p:cNvSpPr/>
              <p:nvPr/>
            </p:nvSpPr>
            <p:spPr>
              <a:xfrm>
                <a:off x="5277854" y="3917148"/>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01" name="Graphic 5">
              <a:extLst>
                <a:ext uri="{FF2B5EF4-FFF2-40B4-BE49-F238E27FC236}">
                  <a16:creationId xmlns:a16="http://schemas.microsoft.com/office/drawing/2014/main" id="{02D57470-9A51-966B-D486-DE56C1C1DBDA}"/>
                </a:ext>
              </a:extLst>
            </p:cNvPr>
            <p:cNvGrpSpPr/>
            <p:nvPr/>
          </p:nvGrpSpPr>
          <p:grpSpPr>
            <a:xfrm>
              <a:off x="5215569" y="3865800"/>
              <a:ext cx="63631" cy="102695"/>
              <a:chOff x="5215569" y="3865800"/>
              <a:chExt cx="63631" cy="102695"/>
            </a:xfrm>
          </p:grpSpPr>
          <p:sp>
            <p:nvSpPr>
              <p:cNvPr id="1122" name="Freeform: Shape 1121">
                <a:extLst>
                  <a:ext uri="{FF2B5EF4-FFF2-40B4-BE49-F238E27FC236}">
                    <a16:creationId xmlns:a16="http://schemas.microsoft.com/office/drawing/2014/main" id="{06007CF3-18AB-DC4F-7B17-87B04D8481B6}"/>
                  </a:ext>
                </a:extLst>
              </p:cNvPr>
              <p:cNvSpPr/>
              <p:nvPr/>
            </p:nvSpPr>
            <p:spPr>
              <a:xfrm>
                <a:off x="5247385" y="3865800"/>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23" name="Freeform: Shape 1122">
                <a:extLst>
                  <a:ext uri="{FF2B5EF4-FFF2-40B4-BE49-F238E27FC236}">
                    <a16:creationId xmlns:a16="http://schemas.microsoft.com/office/drawing/2014/main" id="{D09A4FE9-18AA-F121-A261-CF570A75872F}"/>
                  </a:ext>
                </a:extLst>
              </p:cNvPr>
              <p:cNvSpPr/>
              <p:nvPr/>
            </p:nvSpPr>
            <p:spPr>
              <a:xfrm>
                <a:off x="5215569" y="3917148"/>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02" name="Graphic 5">
              <a:extLst>
                <a:ext uri="{FF2B5EF4-FFF2-40B4-BE49-F238E27FC236}">
                  <a16:creationId xmlns:a16="http://schemas.microsoft.com/office/drawing/2014/main" id="{8D84E515-A2BF-8244-8592-39F48ACDD59E}"/>
                </a:ext>
              </a:extLst>
            </p:cNvPr>
            <p:cNvGrpSpPr/>
            <p:nvPr/>
          </p:nvGrpSpPr>
          <p:grpSpPr>
            <a:xfrm>
              <a:off x="5118103" y="3865800"/>
              <a:ext cx="63631" cy="102695"/>
              <a:chOff x="5118103" y="3865800"/>
              <a:chExt cx="63631" cy="102695"/>
            </a:xfrm>
          </p:grpSpPr>
          <p:sp>
            <p:nvSpPr>
              <p:cNvPr id="1120" name="Freeform: Shape 1119">
                <a:extLst>
                  <a:ext uri="{FF2B5EF4-FFF2-40B4-BE49-F238E27FC236}">
                    <a16:creationId xmlns:a16="http://schemas.microsoft.com/office/drawing/2014/main" id="{30DE5C14-B12A-8364-0B80-DA73A0A0201B}"/>
                  </a:ext>
                </a:extLst>
              </p:cNvPr>
              <p:cNvSpPr/>
              <p:nvPr/>
            </p:nvSpPr>
            <p:spPr>
              <a:xfrm>
                <a:off x="5149918" y="3865800"/>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21" name="Freeform: Shape 1120">
                <a:extLst>
                  <a:ext uri="{FF2B5EF4-FFF2-40B4-BE49-F238E27FC236}">
                    <a16:creationId xmlns:a16="http://schemas.microsoft.com/office/drawing/2014/main" id="{81934AF5-009F-5061-6125-1EA5483753D7}"/>
                  </a:ext>
                </a:extLst>
              </p:cNvPr>
              <p:cNvSpPr/>
              <p:nvPr/>
            </p:nvSpPr>
            <p:spPr>
              <a:xfrm>
                <a:off x="5118103" y="3917148"/>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03" name="Graphic 5">
              <a:extLst>
                <a:ext uri="{FF2B5EF4-FFF2-40B4-BE49-F238E27FC236}">
                  <a16:creationId xmlns:a16="http://schemas.microsoft.com/office/drawing/2014/main" id="{C4CB3C68-6E99-6A02-371C-1ECC36E9F166}"/>
                </a:ext>
              </a:extLst>
            </p:cNvPr>
            <p:cNvGrpSpPr/>
            <p:nvPr/>
          </p:nvGrpSpPr>
          <p:grpSpPr>
            <a:xfrm>
              <a:off x="5051020" y="3865800"/>
              <a:ext cx="63631" cy="102695"/>
              <a:chOff x="5051020" y="3865800"/>
              <a:chExt cx="63631" cy="102695"/>
            </a:xfrm>
          </p:grpSpPr>
          <p:sp>
            <p:nvSpPr>
              <p:cNvPr id="1118" name="Freeform: Shape 1117">
                <a:extLst>
                  <a:ext uri="{FF2B5EF4-FFF2-40B4-BE49-F238E27FC236}">
                    <a16:creationId xmlns:a16="http://schemas.microsoft.com/office/drawing/2014/main" id="{C20A915E-46F5-9F31-39D7-EF16ACEC9C33}"/>
                  </a:ext>
                </a:extLst>
              </p:cNvPr>
              <p:cNvSpPr/>
              <p:nvPr/>
            </p:nvSpPr>
            <p:spPr>
              <a:xfrm>
                <a:off x="5082836" y="3865800"/>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19" name="Freeform: Shape 1118">
                <a:extLst>
                  <a:ext uri="{FF2B5EF4-FFF2-40B4-BE49-F238E27FC236}">
                    <a16:creationId xmlns:a16="http://schemas.microsoft.com/office/drawing/2014/main" id="{DA99B2EB-259E-597D-9E02-82C45DC8EA67}"/>
                  </a:ext>
                </a:extLst>
              </p:cNvPr>
              <p:cNvSpPr/>
              <p:nvPr/>
            </p:nvSpPr>
            <p:spPr>
              <a:xfrm>
                <a:off x="5051020" y="3917148"/>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04" name="Graphic 5">
              <a:extLst>
                <a:ext uri="{FF2B5EF4-FFF2-40B4-BE49-F238E27FC236}">
                  <a16:creationId xmlns:a16="http://schemas.microsoft.com/office/drawing/2014/main" id="{F3F4D216-FD38-7972-AEA1-4AC04FD4D978}"/>
                </a:ext>
              </a:extLst>
            </p:cNvPr>
            <p:cNvGrpSpPr/>
            <p:nvPr/>
          </p:nvGrpSpPr>
          <p:grpSpPr>
            <a:xfrm>
              <a:off x="4788079" y="3705373"/>
              <a:ext cx="63631" cy="102695"/>
              <a:chOff x="4788079" y="3705373"/>
              <a:chExt cx="63631" cy="102695"/>
            </a:xfrm>
          </p:grpSpPr>
          <p:sp>
            <p:nvSpPr>
              <p:cNvPr id="1116" name="Freeform: Shape 1115">
                <a:extLst>
                  <a:ext uri="{FF2B5EF4-FFF2-40B4-BE49-F238E27FC236}">
                    <a16:creationId xmlns:a16="http://schemas.microsoft.com/office/drawing/2014/main" id="{9A4D10EB-E1DC-6F13-2E6D-6D01402619DD}"/>
                  </a:ext>
                </a:extLst>
              </p:cNvPr>
              <p:cNvSpPr/>
              <p:nvPr/>
            </p:nvSpPr>
            <p:spPr>
              <a:xfrm>
                <a:off x="4819894" y="3705373"/>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17" name="Freeform: Shape 1116">
                <a:extLst>
                  <a:ext uri="{FF2B5EF4-FFF2-40B4-BE49-F238E27FC236}">
                    <a16:creationId xmlns:a16="http://schemas.microsoft.com/office/drawing/2014/main" id="{62E6BEE8-C2EB-9F05-DE38-56DD62A29858}"/>
                  </a:ext>
                </a:extLst>
              </p:cNvPr>
              <p:cNvSpPr/>
              <p:nvPr/>
            </p:nvSpPr>
            <p:spPr>
              <a:xfrm>
                <a:off x="4788079" y="3756721"/>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05" name="Graphic 5">
              <a:extLst>
                <a:ext uri="{FF2B5EF4-FFF2-40B4-BE49-F238E27FC236}">
                  <a16:creationId xmlns:a16="http://schemas.microsoft.com/office/drawing/2014/main" id="{B992D837-14E8-4A89-2E11-05EC8295D932}"/>
                </a:ext>
              </a:extLst>
            </p:cNvPr>
            <p:cNvGrpSpPr/>
            <p:nvPr/>
          </p:nvGrpSpPr>
          <p:grpSpPr>
            <a:xfrm>
              <a:off x="3808697" y="3456649"/>
              <a:ext cx="63631" cy="102695"/>
              <a:chOff x="3808697" y="3456649"/>
              <a:chExt cx="63631" cy="102695"/>
            </a:xfrm>
          </p:grpSpPr>
          <p:sp>
            <p:nvSpPr>
              <p:cNvPr id="1114" name="Freeform: Shape 1113">
                <a:extLst>
                  <a:ext uri="{FF2B5EF4-FFF2-40B4-BE49-F238E27FC236}">
                    <a16:creationId xmlns:a16="http://schemas.microsoft.com/office/drawing/2014/main" id="{C57E7781-FBFE-2EEF-9BE8-C618965780FA}"/>
                  </a:ext>
                </a:extLst>
              </p:cNvPr>
              <p:cNvSpPr/>
              <p:nvPr/>
            </p:nvSpPr>
            <p:spPr>
              <a:xfrm>
                <a:off x="3840512" y="345664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15" name="Freeform: Shape 1114">
                <a:extLst>
                  <a:ext uri="{FF2B5EF4-FFF2-40B4-BE49-F238E27FC236}">
                    <a16:creationId xmlns:a16="http://schemas.microsoft.com/office/drawing/2014/main" id="{9A018D48-BE8B-3DAB-D96A-7D368E24CC28}"/>
                  </a:ext>
                </a:extLst>
              </p:cNvPr>
              <p:cNvSpPr/>
              <p:nvPr/>
            </p:nvSpPr>
            <p:spPr>
              <a:xfrm>
                <a:off x="3808697" y="3507997"/>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06" name="Graphic 5">
              <a:extLst>
                <a:ext uri="{FF2B5EF4-FFF2-40B4-BE49-F238E27FC236}">
                  <a16:creationId xmlns:a16="http://schemas.microsoft.com/office/drawing/2014/main" id="{87F9C9A8-FCBE-D7E6-223B-7B74AD71E77C}"/>
                </a:ext>
              </a:extLst>
            </p:cNvPr>
            <p:cNvGrpSpPr/>
            <p:nvPr/>
          </p:nvGrpSpPr>
          <p:grpSpPr>
            <a:xfrm>
              <a:off x="3828981" y="3456649"/>
              <a:ext cx="63631" cy="102695"/>
              <a:chOff x="3828981" y="3456649"/>
              <a:chExt cx="63631" cy="102695"/>
            </a:xfrm>
          </p:grpSpPr>
          <p:sp>
            <p:nvSpPr>
              <p:cNvPr id="1112" name="Freeform: Shape 1111">
                <a:extLst>
                  <a:ext uri="{FF2B5EF4-FFF2-40B4-BE49-F238E27FC236}">
                    <a16:creationId xmlns:a16="http://schemas.microsoft.com/office/drawing/2014/main" id="{50153587-953A-1ED2-E15A-B80FFE643F33}"/>
                  </a:ext>
                </a:extLst>
              </p:cNvPr>
              <p:cNvSpPr/>
              <p:nvPr/>
            </p:nvSpPr>
            <p:spPr>
              <a:xfrm>
                <a:off x="3860797" y="345664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13" name="Freeform: Shape 1112">
                <a:extLst>
                  <a:ext uri="{FF2B5EF4-FFF2-40B4-BE49-F238E27FC236}">
                    <a16:creationId xmlns:a16="http://schemas.microsoft.com/office/drawing/2014/main" id="{CC7021E7-D9B2-9559-360A-0DE4FE1CF410}"/>
                  </a:ext>
                </a:extLst>
              </p:cNvPr>
              <p:cNvSpPr/>
              <p:nvPr/>
            </p:nvSpPr>
            <p:spPr>
              <a:xfrm>
                <a:off x="3828981" y="3507997"/>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07" name="Graphic 5">
              <a:extLst>
                <a:ext uri="{FF2B5EF4-FFF2-40B4-BE49-F238E27FC236}">
                  <a16:creationId xmlns:a16="http://schemas.microsoft.com/office/drawing/2014/main" id="{2854255E-3279-95AB-7532-C054036E6832}"/>
                </a:ext>
              </a:extLst>
            </p:cNvPr>
            <p:cNvGrpSpPr/>
            <p:nvPr/>
          </p:nvGrpSpPr>
          <p:grpSpPr>
            <a:xfrm>
              <a:off x="3711230" y="3456649"/>
              <a:ext cx="63631" cy="102695"/>
              <a:chOff x="3711230" y="3456649"/>
              <a:chExt cx="63631" cy="102695"/>
            </a:xfrm>
          </p:grpSpPr>
          <p:sp>
            <p:nvSpPr>
              <p:cNvPr id="1110" name="Freeform: Shape 1109">
                <a:extLst>
                  <a:ext uri="{FF2B5EF4-FFF2-40B4-BE49-F238E27FC236}">
                    <a16:creationId xmlns:a16="http://schemas.microsoft.com/office/drawing/2014/main" id="{10FA842E-D09F-C78A-A81E-542F634D30A3}"/>
                  </a:ext>
                </a:extLst>
              </p:cNvPr>
              <p:cNvSpPr/>
              <p:nvPr/>
            </p:nvSpPr>
            <p:spPr>
              <a:xfrm>
                <a:off x="3743045" y="345664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11" name="Freeform: Shape 1110">
                <a:extLst>
                  <a:ext uri="{FF2B5EF4-FFF2-40B4-BE49-F238E27FC236}">
                    <a16:creationId xmlns:a16="http://schemas.microsoft.com/office/drawing/2014/main" id="{F5C979D8-6AFF-6981-EDEE-81EB5DC834E6}"/>
                  </a:ext>
                </a:extLst>
              </p:cNvPr>
              <p:cNvSpPr/>
              <p:nvPr/>
            </p:nvSpPr>
            <p:spPr>
              <a:xfrm>
                <a:off x="3711230" y="3507997"/>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08" name="Graphic 5">
              <a:extLst>
                <a:ext uri="{FF2B5EF4-FFF2-40B4-BE49-F238E27FC236}">
                  <a16:creationId xmlns:a16="http://schemas.microsoft.com/office/drawing/2014/main" id="{F7705252-A288-A215-3CCA-7620668489E6}"/>
                </a:ext>
              </a:extLst>
            </p:cNvPr>
            <p:cNvGrpSpPr/>
            <p:nvPr/>
          </p:nvGrpSpPr>
          <p:grpSpPr>
            <a:xfrm>
              <a:off x="3666873" y="3456649"/>
              <a:ext cx="63631" cy="102695"/>
              <a:chOff x="3666873" y="3456649"/>
              <a:chExt cx="63631" cy="102695"/>
            </a:xfrm>
          </p:grpSpPr>
          <p:sp>
            <p:nvSpPr>
              <p:cNvPr id="1108" name="Freeform: Shape 1107">
                <a:extLst>
                  <a:ext uri="{FF2B5EF4-FFF2-40B4-BE49-F238E27FC236}">
                    <a16:creationId xmlns:a16="http://schemas.microsoft.com/office/drawing/2014/main" id="{5F74D470-F8F6-12EF-F0C8-8E20E457F00A}"/>
                  </a:ext>
                </a:extLst>
              </p:cNvPr>
              <p:cNvSpPr/>
              <p:nvPr/>
            </p:nvSpPr>
            <p:spPr>
              <a:xfrm>
                <a:off x="3698689" y="345664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09" name="Freeform: Shape 1108">
                <a:extLst>
                  <a:ext uri="{FF2B5EF4-FFF2-40B4-BE49-F238E27FC236}">
                    <a16:creationId xmlns:a16="http://schemas.microsoft.com/office/drawing/2014/main" id="{7EDA9316-AA1E-8700-4C80-6380C13FEE15}"/>
                  </a:ext>
                </a:extLst>
              </p:cNvPr>
              <p:cNvSpPr/>
              <p:nvPr/>
            </p:nvSpPr>
            <p:spPr>
              <a:xfrm>
                <a:off x="3666873" y="3507997"/>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09" name="Graphic 5">
              <a:extLst>
                <a:ext uri="{FF2B5EF4-FFF2-40B4-BE49-F238E27FC236}">
                  <a16:creationId xmlns:a16="http://schemas.microsoft.com/office/drawing/2014/main" id="{1F27BA34-D363-AC17-CE5B-F8ABA4B7AA87}"/>
                </a:ext>
              </a:extLst>
            </p:cNvPr>
            <p:cNvGrpSpPr/>
            <p:nvPr/>
          </p:nvGrpSpPr>
          <p:grpSpPr>
            <a:xfrm>
              <a:off x="3662496" y="3456649"/>
              <a:ext cx="63631" cy="102695"/>
              <a:chOff x="3662496" y="3456649"/>
              <a:chExt cx="63631" cy="102695"/>
            </a:xfrm>
          </p:grpSpPr>
          <p:sp>
            <p:nvSpPr>
              <p:cNvPr id="1106" name="Freeform: Shape 1105">
                <a:extLst>
                  <a:ext uri="{FF2B5EF4-FFF2-40B4-BE49-F238E27FC236}">
                    <a16:creationId xmlns:a16="http://schemas.microsoft.com/office/drawing/2014/main" id="{9DC115A7-8355-DDAD-2062-EAC53B3A85DB}"/>
                  </a:ext>
                </a:extLst>
              </p:cNvPr>
              <p:cNvSpPr/>
              <p:nvPr/>
            </p:nvSpPr>
            <p:spPr>
              <a:xfrm>
                <a:off x="3694312" y="345664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07" name="Freeform: Shape 1106">
                <a:extLst>
                  <a:ext uri="{FF2B5EF4-FFF2-40B4-BE49-F238E27FC236}">
                    <a16:creationId xmlns:a16="http://schemas.microsoft.com/office/drawing/2014/main" id="{BC9C6BFB-0B5C-8F53-B8FE-59D92E2FC599}"/>
                  </a:ext>
                </a:extLst>
              </p:cNvPr>
              <p:cNvSpPr/>
              <p:nvPr/>
            </p:nvSpPr>
            <p:spPr>
              <a:xfrm>
                <a:off x="3662496" y="3507997"/>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10" name="Graphic 5">
              <a:extLst>
                <a:ext uri="{FF2B5EF4-FFF2-40B4-BE49-F238E27FC236}">
                  <a16:creationId xmlns:a16="http://schemas.microsoft.com/office/drawing/2014/main" id="{F94B079F-A816-EAF4-3A8B-E0722B1D89C7}"/>
                </a:ext>
              </a:extLst>
            </p:cNvPr>
            <p:cNvGrpSpPr/>
            <p:nvPr/>
          </p:nvGrpSpPr>
          <p:grpSpPr>
            <a:xfrm>
              <a:off x="3613342" y="3456649"/>
              <a:ext cx="63631" cy="102695"/>
              <a:chOff x="3613342" y="3456649"/>
              <a:chExt cx="63631" cy="102695"/>
            </a:xfrm>
          </p:grpSpPr>
          <p:sp>
            <p:nvSpPr>
              <p:cNvPr id="1104" name="Freeform: Shape 1103">
                <a:extLst>
                  <a:ext uri="{FF2B5EF4-FFF2-40B4-BE49-F238E27FC236}">
                    <a16:creationId xmlns:a16="http://schemas.microsoft.com/office/drawing/2014/main" id="{3BC512C7-A651-B678-F585-64B34933E8CE}"/>
                  </a:ext>
                </a:extLst>
              </p:cNvPr>
              <p:cNvSpPr/>
              <p:nvPr/>
            </p:nvSpPr>
            <p:spPr>
              <a:xfrm>
                <a:off x="3645158" y="345664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05" name="Freeform: Shape 1104">
                <a:extLst>
                  <a:ext uri="{FF2B5EF4-FFF2-40B4-BE49-F238E27FC236}">
                    <a16:creationId xmlns:a16="http://schemas.microsoft.com/office/drawing/2014/main" id="{41BF24FE-9A4B-7C4B-F3A4-420F021036BF}"/>
                  </a:ext>
                </a:extLst>
              </p:cNvPr>
              <p:cNvSpPr/>
              <p:nvPr/>
            </p:nvSpPr>
            <p:spPr>
              <a:xfrm>
                <a:off x="3613342" y="3507997"/>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11" name="Graphic 5">
              <a:extLst>
                <a:ext uri="{FF2B5EF4-FFF2-40B4-BE49-F238E27FC236}">
                  <a16:creationId xmlns:a16="http://schemas.microsoft.com/office/drawing/2014/main" id="{5F5A6B44-7081-C8BE-0BF9-F16768F454AD}"/>
                </a:ext>
              </a:extLst>
            </p:cNvPr>
            <p:cNvGrpSpPr/>
            <p:nvPr/>
          </p:nvGrpSpPr>
          <p:grpSpPr>
            <a:xfrm>
              <a:off x="3604588" y="3456649"/>
              <a:ext cx="63631" cy="102695"/>
              <a:chOff x="3604588" y="3456649"/>
              <a:chExt cx="63631" cy="102695"/>
            </a:xfrm>
          </p:grpSpPr>
          <p:sp>
            <p:nvSpPr>
              <p:cNvPr id="1102" name="Freeform: Shape 1101">
                <a:extLst>
                  <a:ext uri="{FF2B5EF4-FFF2-40B4-BE49-F238E27FC236}">
                    <a16:creationId xmlns:a16="http://schemas.microsoft.com/office/drawing/2014/main" id="{A3BA3459-62F0-BA95-510E-AA840E8ADBDD}"/>
                  </a:ext>
                </a:extLst>
              </p:cNvPr>
              <p:cNvSpPr/>
              <p:nvPr/>
            </p:nvSpPr>
            <p:spPr>
              <a:xfrm>
                <a:off x="3636404" y="345664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03" name="Freeform: Shape 1102">
                <a:extLst>
                  <a:ext uri="{FF2B5EF4-FFF2-40B4-BE49-F238E27FC236}">
                    <a16:creationId xmlns:a16="http://schemas.microsoft.com/office/drawing/2014/main" id="{E39EB393-123D-A856-752C-663E3E067C5C}"/>
                  </a:ext>
                </a:extLst>
              </p:cNvPr>
              <p:cNvSpPr/>
              <p:nvPr/>
            </p:nvSpPr>
            <p:spPr>
              <a:xfrm>
                <a:off x="3604588" y="3507997"/>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12" name="Graphic 5">
              <a:extLst>
                <a:ext uri="{FF2B5EF4-FFF2-40B4-BE49-F238E27FC236}">
                  <a16:creationId xmlns:a16="http://schemas.microsoft.com/office/drawing/2014/main" id="{AF1411AA-E3F4-0E65-6DD7-684AD23FEB72}"/>
                </a:ext>
              </a:extLst>
            </p:cNvPr>
            <p:cNvGrpSpPr/>
            <p:nvPr/>
          </p:nvGrpSpPr>
          <p:grpSpPr>
            <a:xfrm>
              <a:off x="3520168" y="3456649"/>
              <a:ext cx="63631" cy="102695"/>
              <a:chOff x="3520168" y="3456649"/>
              <a:chExt cx="63631" cy="102695"/>
            </a:xfrm>
          </p:grpSpPr>
          <p:sp>
            <p:nvSpPr>
              <p:cNvPr id="1100" name="Freeform: Shape 1099">
                <a:extLst>
                  <a:ext uri="{FF2B5EF4-FFF2-40B4-BE49-F238E27FC236}">
                    <a16:creationId xmlns:a16="http://schemas.microsoft.com/office/drawing/2014/main" id="{1772C82F-4ED8-39A7-6E39-B20C5F781D3A}"/>
                  </a:ext>
                </a:extLst>
              </p:cNvPr>
              <p:cNvSpPr/>
              <p:nvPr/>
            </p:nvSpPr>
            <p:spPr>
              <a:xfrm>
                <a:off x="3551983" y="345664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101" name="Freeform: Shape 1100">
                <a:extLst>
                  <a:ext uri="{FF2B5EF4-FFF2-40B4-BE49-F238E27FC236}">
                    <a16:creationId xmlns:a16="http://schemas.microsoft.com/office/drawing/2014/main" id="{16554574-75B3-C019-361D-005D26159EFA}"/>
                  </a:ext>
                </a:extLst>
              </p:cNvPr>
              <p:cNvSpPr/>
              <p:nvPr/>
            </p:nvSpPr>
            <p:spPr>
              <a:xfrm>
                <a:off x="3520168" y="3507997"/>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13" name="Graphic 5">
              <a:extLst>
                <a:ext uri="{FF2B5EF4-FFF2-40B4-BE49-F238E27FC236}">
                  <a16:creationId xmlns:a16="http://schemas.microsoft.com/office/drawing/2014/main" id="{314D49D1-7647-65F1-A785-717EF1F5D8D7}"/>
                </a:ext>
              </a:extLst>
            </p:cNvPr>
            <p:cNvGrpSpPr/>
            <p:nvPr/>
          </p:nvGrpSpPr>
          <p:grpSpPr>
            <a:xfrm>
              <a:off x="3255795" y="3417799"/>
              <a:ext cx="63631" cy="102695"/>
              <a:chOff x="3255795" y="3417799"/>
              <a:chExt cx="63631" cy="102695"/>
            </a:xfrm>
          </p:grpSpPr>
          <p:sp>
            <p:nvSpPr>
              <p:cNvPr id="1098" name="Freeform: Shape 1097">
                <a:extLst>
                  <a:ext uri="{FF2B5EF4-FFF2-40B4-BE49-F238E27FC236}">
                    <a16:creationId xmlns:a16="http://schemas.microsoft.com/office/drawing/2014/main" id="{BDD354DA-7C5C-4FAC-403F-90BA6005DDBD}"/>
                  </a:ext>
                </a:extLst>
              </p:cNvPr>
              <p:cNvSpPr/>
              <p:nvPr/>
            </p:nvSpPr>
            <p:spPr>
              <a:xfrm>
                <a:off x="3287611" y="341779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99" name="Freeform: Shape 1098">
                <a:extLst>
                  <a:ext uri="{FF2B5EF4-FFF2-40B4-BE49-F238E27FC236}">
                    <a16:creationId xmlns:a16="http://schemas.microsoft.com/office/drawing/2014/main" id="{E97C0D16-D421-C378-EDF7-300BA9280E2A}"/>
                  </a:ext>
                </a:extLst>
              </p:cNvPr>
              <p:cNvSpPr/>
              <p:nvPr/>
            </p:nvSpPr>
            <p:spPr>
              <a:xfrm>
                <a:off x="3255795" y="346914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14" name="Graphic 5">
              <a:extLst>
                <a:ext uri="{FF2B5EF4-FFF2-40B4-BE49-F238E27FC236}">
                  <a16:creationId xmlns:a16="http://schemas.microsoft.com/office/drawing/2014/main" id="{3EBEA47A-A872-541D-52F3-0FA3C0A8C03B}"/>
                </a:ext>
              </a:extLst>
            </p:cNvPr>
            <p:cNvGrpSpPr/>
            <p:nvPr/>
          </p:nvGrpSpPr>
          <p:grpSpPr>
            <a:xfrm>
              <a:off x="3237446" y="3417799"/>
              <a:ext cx="63631" cy="102695"/>
              <a:chOff x="3237446" y="3417799"/>
              <a:chExt cx="63631" cy="102695"/>
            </a:xfrm>
          </p:grpSpPr>
          <p:sp>
            <p:nvSpPr>
              <p:cNvPr id="1096" name="Freeform: Shape 1095">
                <a:extLst>
                  <a:ext uri="{FF2B5EF4-FFF2-40B4-BE49-F238E27FC236}">
                    <a16:creationId xmlns:a16="http://schemas.microsoft.com/office/drawing/2014/main" id="{B652622D-3C8E-540D-846B-305F4348635B}"/>
                  </a:ext>
                </a:extLst>
              </p:cNvPr>
              <p:cNvSpPr/>
              <p:nvPr/>
            </p:nvSpPr>
            <p:spPr>
              <a:xfrm>
                <a:off x="3269262" y="341779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97" name="Freeform: Shape 1096">
                <a:extLst>
                  <a:ext uri="{FF2B5EF4-FFF2-40B4-BE49-F238E27FC236}">
                    <a16:creationId xmlns:a16="http://schemas.microsoft.com/office/drawing/2014/main" id="{2EA1922A-D378-C9F3-6B94-D15842D105A2}"/>
                  </a:ext>
                </a:extLst>
              </p:cNvPr>
              <p:cNvSpPr/>
              <p:nvPr/>
            </p:nvSpPr>
            <p:spPr>
              <a:xfrm>
                <a:off x="3237446" y="346914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15" name="Graphic 5">
              <a:extLst>
                <a:ext uri="{FF2B5EF4-FFF2-40B4-BE49-F238E27FC236}">
                  <a16:creationId xmlns:a16="http://schemas.microsoft.com/office/drawing/2014/main" id="{35075330-3CC7-E875-9A20-7C17819AD910}"/>
                </a:ext>
              </a:extLst>
            </p:cNvPr>
            <p:cNvGrpSpPr/>
            <p:nvPr/>
          </p:nvGrpSpPr>
          <p:grpSpPr>
            <a:xfrm>
              <a:off x="3206052" y="3417799"/>
              <a:ext cx="63631" cy="102695"/>
              <a:chOff x="3206052" y="3417799"/>
              <a:chExt cx="63631" cy="102695"/>
            </a:xfrm>
          </p:grpSpPr>
          <p:sp>
            <p:nvSpPr>
              <p:cNvPr id="1094" name="Freeform: Shape 1093">
                <a:extLst>
                  <a:ext uri="{FF2B5EF4-FFF2-40B4-BE49-F238E27FC236}">
                    <a16:creationId xmlns:a16="http://schemas.microsoft.com/office/drawing/2014/main" id="{717DE1DC-4E77-40C8-C08B-69618479C4DA}"/>
                  </a:ext>
                </a:extLst>
              </p:cNvPr>
              <p:cNvSpPr/>
              <p:nvPr/>
            </p:nvSpPr>
            <p:spPr>
              <a:xfrm>
                <a:off x="3237867" y="341779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95" name="Freeform: Shape 1094">
                <a:extLst>
                  <a:ext uri="{FF2B5EF4-FFF2-40B4-BE49-F238E27FC236}">
                    <a16:creationId xmlns:a16="http://schemas.microsoft.com/office/drawing/2014/main" id="{42110CB4-E6C0-D65F-6676-2A16EE73C434}"/>
                  </a:ext>
                </a:extLst>
              </p:cNvPr>
              <p:cNvSpPr/>
              <p:nvPr/>
            </p:nvSpPr>
            <p:spPr>
              <a:xfrm>
                <a:off x="3206052" y="346914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16" name="Graphic 5">
              <a:extLst>
                <a:ext uri="{FF2B5EF4-FFF2-40B4-BE49-F238E27FC236}">
                  <a16:creationId xmlns:a16="http://schemas.microsoft.com/office/drawing/2014/main" id="{3E691C78-853A-B6E9-7DE5-B41DFC0D745C}"/>
                </a:ext>
              </a:extLst>
            </p:cNvPr>
            <p:cNvGrpSpPr/>
            <p:nvPr/>
          </p:nvGrpSpPr>
          <p:grpSpPr>
            <a:xfrm>
              <a:off x="3190649" y="3417799"/>
              <a:ext cx="63631" cy="102695"/>
              <a:chOff x="3190649" y="3417799"/>
              <a:chExt cx="63631" cy="102695"/>
            </a:xfrm>
          </p:grpSpPr>
          <p:sp>
            <p:nvSpPr>
              <p:cNvPr id="1092" name="Freeform: Shape 1091">
                <a:extLst>
                  <a:ext uri="{FF2B5EF4-FFF2-40B4-BE49-F238E27FC236}">
                    <a16:creationId xmlns:a16="http://schemas.microsoft.com/office/drawing/2014/main" id="{352835B8-6136-D5F5-CD10-97251AB25BC4}"/>
                  </a:ext>
                </a:extLst>
              </p:cNvPr>
              <p:cNvSpPr/>
              <p:nvPr/>
            </p:nvSpPr>
            <p:spPr>
              <a:xfrm>
                <a:off x="3222464" y="341779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93" name="Freeform: Shape 1092">
                <a:extLst>
                  <a:ext uri="{FF2B5EF4-FFF2-40B4-BE49-F238E27FC236}">
                    <a16:creationId xmlns:a16="http://schemas.microsoft.com/office/drawing/2014/main" id="{A6F6D48E-FA4B-31EE-CB5F-2FE41F92700B}"/>
                  </a:ext>
                </a:extLst>
              </p:cNvPr>
              <p:cNvSpPr/>
              <p:nvPr/>
            </p:nvSpPr>
            <p:spPr>
              <a:xfrm>
                <a:off x="3190649" y="346914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17" name="Graphic 5">
              <a:extLst>
                <a:ext uri="{FF2B5EF4-FFF2-40B4-BE49-F238E27FC236}">
                  <a16:creationId xmlns:a16="http://schemas.microsoft.com/office/drawing/2014/main" id="{44907D8D-5B53-EC04-A04F-48C34B67972C}"/>
                </a:ext>
              </a:extLst>
            </p:cNvPr>
            <p:cNvGrpSpPr/>
            <p:nvPr/>
          </p:nvGrpSpPr>
          <p:grpSpPr>
            <a:xfrm>
              <a:off x="3176172" y="3417799"/>
              <a:ext cx="63631" cy="102695"/>
              <a:chOff x="3176172" y="3417799"/>
              <a:chExt cx="63631" cy="102695"/>
            </a:xfrm>
          </p:grpSpPr>
          <p:sp>
            <p:nvSpPr>
              <p:cNvPr id="1090" name="Freeform: Shape 1089">
                <a:extLst>
                  <a:ext uri="{FF2B5EF4-FFF2-40B4-BE49-F238E27FC236}">
                    <a16:creationId xmlns:a16="http://schemas.microsoft.com/office/drawing/2014/main" id="{8474EB1E-24D3-A07B-324A-D7A63BFF1ACD}"/>
                  </a:ext>
                </a:extLst>
              </p:cNvPr>
              <p:cNvSpPr/>
              <p:nvPr/>
            </p:nvSpPr>
            <p:spPr>
              <a:xfrm>
                <a:off x="3207987" y="341779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91" name="Freeform: Shape 1090">
                <a:extLst>
                  <a:ext uri="{FF2B5EF4-FFF2-40B4-BE49-F238E27FC236}">
                    <a16:creationId xmlns:a16="http://schemas.microsoft.com/office/drawing/2014/main" id="{0ADFA1ED-9B68-A226-BFF7-6254A8E84AAC}"/>
                  </a:ext>
                </a:extLst>
              </p:cNvPr>
              <p:cNvSpPr/>
              <p:nvPr/>
            </p:nvSpPr>
            <p:spPr>
              <a:xfrm>
                <a:off x="3176172" y="346914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18" name="Graphic 5">
              <a:extLst>
                <a:ext uri="{FF2B5EF4-FFF2-40B4-BE49-F238E27FC236}">
                  <a16:creationId xmlns:a16="http://schemas.microsoft.com/office/drawing/2014/main" id="{A158B261-CCCC-C470-BEF8-B9887F4538D5}"/>
                </a:ext>
              </a:extLst>
            </p:cNvPr>
            <p:cNvGrpSpPr/>
            <p:nvPr/>
          </p:nvGrpSpPr>
          <p:grpSpPr>
            <a:xfrm>
              <a:off x="3140989" y="3384246"/>
              <a:ext cx="63631" cy="102695"/>
              <a:chOff x="3140989" y="3384246"/>
              <a:chExt cx="63631" cy="102695"/>
            </a:xfrm>
          </p:grpSpPr>
          <p:sp>
            <p:nvSpPr>
              <p:cNvPr id="1088" name="Freeform: Shape 1087">
                <a:extLst>
                  <a:ext uri="{FF2B5EF4-FFF2-40B4-BE49-F238E27FC236}">
                    <a16:creationId xmlns:a16="http://schemas.microsoft.com/office/drawing/2014/main" id="{D72FA0FE-49D6-D044-10B2-5AAFCAA3438C}"/>
                  </a:ext>
                </a:extLst>
              </p:cNvPr>
              <p:cNvSpPr/>
              <p:nvPr/>
            </p:nvSpPr>
            <p:spPr>
              <a:xfrm>
                <a:off x="3172805" y="3384246"/>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89" name="Freeform: Shape 1088">
                <a:extLst>
                  <a:ext uri="{FF2B5EF4-FFF2-40B4-BE49-F238E27FC236}">
                    <a16:creationId xmlns:a16="http://schemas.microsoft.com/office/drawing/2014/main" id="{4548C431-BE50-191C-B6FE-B801D32BD972}"/>
                  </a:ext>
                </a:extLst>
              </p:cNvPr>
              <p:cNvSpPr/>
              <p:nvPr/>
            </p:nvSpPr>
            <p:spPr>
              <a:xfrm>
                <a:off x="3140989" y="3435594"/>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19" name="Graphic 5">
              <a:extLst>
                <a:ext uri="{FF2B5EF4-FFF2-40B4-BE49-F238E27FC236}">
                  <a16:creationId xmlns:a16="http://schemas.microsoft.com/office/drawing/2014/main" id="{D962E681-16BD-0C21-A806-B7547D4A839E}"/>
                </a:ext>
              </a:extLst>
            </p:cNvPr>
            <p:cNvGrpSpPr/>
            <p:nvPr/>
          </p:nvGrpSpPr>
          <p:grpSpPr>
            <a:xfrm>
              <a:off x="3048320" y="3384246"/>
              <a:ext cx="63631" cy="102695"/>
              <a:chOff x="3048320" y="3384246"/>
              <a:chExt cx="63631" cy="102695"/>
            </a:xfrm>
          </p:grpSpPr>
          <p:sp>
            <p:nvSpPr>
              <p:cNvPr id="1086" name="Freeform: Shape 1085">
                <a:extLst>
                  <a:ext uri="{FF2B5EF4-FFF2-40B4-BE49-F238E27FC236}">
                    <a16:creationId xmlns:a16="http://schemas.microsoft.com/office/drawing/2014/main" id="{BA3246BC-B410-9341-94B6-23AC03401484}"/>
                  </a:ext>
                </a:extLst>
              </p:cNvPr>
              <p:cNvSpPr/>
              <p:nvPr/>
            </p:nvSpPr>
            <p:spPr>
              <a:xfrm>
                <a:off x="3080136" y="3384246"/>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87" name="Freeform: Shape 1086">
                <a:extLst>
                  <a:ext uri="{FF2B5EF4-FFF2-40B4-BE49-F238E27FC236}">
                    <a16:creationId xmlns:a16="http://schemas.microsoft.com/office/drawing/2014/main" id="{160B04F9-8C2A-AB65-3CE5-7CBB68029331}"/>
                  </a:ext>
                </a:extLst>
              </p:cNvPr>
              <p:cNvSpPr/>
              <p:nvPr/>
            </p:nvSpPr>
            <p:spPr>
              <a:xfrm>
                <a:off x="3048320" y="3435594"/>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20" name="Graphic 5">
              <a:extLst>
                <a:ext uri="{FF2B5EF4-FFF2-40B4-BE49-F238E27FC236}">
                  <a16:creationId xmlns:a16="http://schemas.microsoft.com/office/drawing/2014/main" id="{443CA14E-445E-A56B-C9BE-04066E9101DB}"/>
                </a:ext>
              </a:extLst>
            </p:cNvPr>
            <p:cNvGrpSpPr/>
            <p:nvPr/>
          </p:nvGrpSpPr>
          <p:grpSpPr>
            <a:xfrm>
              <a:off x="3024164" y="3384246"/>
              <a:ext cx="63631" cy="102695"/>
              <a:chOff x="3024164" y="3384246"/>
              <a:chExt cx="63631" cy="102695"/>
            </a:xfrm>
          </p:grpSpPr>
          <p:sp>
            <p:nvSpPr>
              <p:cNvPr id="1084" name="Freeform: Shape 1083">
                <a:extLst>
                  <a:ext uri="{FF2B5EF4-FFF2-40B4-BE49-F238E27FC236}">
                    <a16:creationId xmlns:a16="http://schemas.microsoft.com/office/drawing/2014/main" id="{3D9FC872-F045-BD50-A4CD-15D56BC06ABF}"/>
                  </a:ext>
                </a:extLst>
              </p:cNvPr>
              <p:cNvSpPr/>
              <p:nvPr/>
            </p:nvSpPr>
            <p:spPr>
              <a:xfrm>
                <a:off x="3055979" y="3384246"/>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85" name="Freeform: Shape 1084">
                <a:extLst>
                  <a:ext uri="{FF2B5EF4-FFF2-40B4-BE49-F238E27FC236}">
                    <a16:creationId xmlns:a16="http://schemas.microsoft.com/office/drawing/2014/main" id="{148F09E3-F75D-76D8-BCD8-43CDA69BCB97}"/>
                  </a:ext>
                </a:extLst>
              </p:cNvPr>
              <p:cNvSpPr/>
              <p:nvPr/>
            </p:nvSpPr>
            <p:spPr>
              <a:xfrm>
                <a:off x="3024164" y="3435594"/>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21" name="Graphic 5">
              <a:extLst>
                <a:ext uri="{FF2B5EF4-FFF2-40B4-BE49-F238E27FC236}">
                  <a16:creationId xmlns:a16="http://schemas.microsoft.com/office/drawing/2014/main" id="{A1B9E5E1-F024-63F5-BC88-7C3B37B789D2}"/>
                </a:ext>
              </a:extLst>
            </p:cNvPr>
            <p:cNvGrpSpPr/>
            <p:nvPr/>
          </p:nvGrpSpPr>
          <p:grpSpPr>
            <a:xfrm>
              <a:off x="2899679" y="3297037"/>
              <a:ext cx="63631" cy="102695"/>
              <a:chOff x="2899679" y="3297037"/>
              <a:chExt cx="63631" cy="102695"/>
            </a:xfrm>
          </p:grpSpPr>
          <p:sp>
            <p:nvSpPr>
              <p:cNvPr id="1082" name="Freeform: Shape 1081">
                <a:extLst>
                  <a:ext uri="{FF2B5EF4-FFF2-40B4-BE49-F238E27FC236}">
                    <a16:creationId xmlns:a16="http://schemas.microsoft.com/office/drawing/2014/main" id="{5E1FBC9F-2FD6-64E5-2B26-6AB7C781571F}"/>
                  </a:ext>
                </a:extLst>
              </p:cNvPr>
              <p:cNvSpPr/>
              <p:nvPr/>
            </p:nvSpPr>
            <p:spPr>
              <a:xfrm>
                <a:off x="2931495" y="3297037"/>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83" name="Freeform: Shape 1082">
                <a:extLst>
                  <a:ext uri="{FF2B5EF4-FFF2-40B4-BE49-F238E27FC236}">
                    <a16:creationId xmlns:a16="http://schemas.microsoft.com/office/drawing/2014/main" id="{78875A8F-11DC-B99F-E22B-7022348DD49C}"/>
                  </a:ext>
                </a:extLst>
              </p:cNvPr>
              <p:cNvSpPr/>
              <p:nvPr/>
            </p:nvSpPr>
            <p:spPr>
              <a:xfrm>
                <a:off x="2899679" y="3348384"/>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22" name="Graphic 5">
              <a:extLst>
                <a:ext uri="{FF2B5EF4-FFF2-40B4-BE49-F238E27FC236}">
                  <a16:creationId xmlns:a16="http://schemas.microsoft.com/office/drawing/2014/main" id="{27DD01DA-C7A1-256D-0AA9-A81488ABEB01}"/>
                </a:ext>
              </a:extLst>
            </p:cNvPr>
            <p:cNvGrpSpPr/>
            <p:nvPr/>
          </p:nvGrpSpPr>
          <p:grpSpPr>
            <a:xfrm>
              <a:off x="2996220" y="3353954"/>
              <a:ext cx="63631" cy="102695"/>
              <a:chOff x="2996220" y="3353954"/>
              <a:chExt cx="63631" cy="102695"/>
            </a:xfrm>
          </p:grpSpPr>
          <p:sp>
            <p:nvSpPr>
              <p:cNvPr id="1080" name="Freeform: Shape 1079">
                <a:extLst>
                  <a:ext uri="{FF2B5EF4-FFF2-40B4-BE49-F238E27FC236}">
                    <a16:creationId xmlns:a16="http://schemas.microsoft.com/office/drawing/2014/main" id="{1EFFF6DC-393F-DD75-6175-D587370EFDD5}"/>
                  </a:ext>
                </a:extLst>
              </p:cNvPr>
              <p:cNvSpPr/>
              <p:nvPr/>
            </p:nvSpPr>
            <p:spPr>
              <a:xfrm>
                <a:off x="3028036" y="3353954"/>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81" name="Freeform: Shape 1080">
                <a:extLst>
                  <a:ext uri="{FF2B5EF4-FFF2-40B4-BE49-F238E27FC236}">
                    <a16:creationId xmlns:a16="http://schemas.microsoft.com/office/drawing/2014/main" id="{318FDABD-592F-B217-9A80-3AC0AE458626}"/>
                  </a:ext>
                </a:extLst>
              </p:cNvPr>
              <p:cNvSpPr/>
              <p:nvPr/>
            </p:nvSpPr>
            <p:spPr>
              <a:xfrm>
                <a:off x="2996220" y="3405302"/>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23" name="Graphic 5">
              <a:extLst>
                <a:ext uri="{FF2B5EF4-FFF2-40B4-BE49-F238E27FC236}">
                  <a16:creationId xmlns:a16="http://schemas.microsoft.com/office/drawing/2014/main" id="{AAEEBB3E-61EF-F029-E90D-A38DAC9F3CFC}"/>
                </a:ext>
              </a:extLst>
            </p:cNvPr>
            <p:cNvGrpSpPr/>
            <p:nvPr/>
          </p:nvGrpSpPr>
          <p:grpSpPr>
            <a:xfrm>
              <a:off x="3002448" y="3353954"/>
              <a:ext cx="63631" cy="102695"/>
              <a:chOff x="3002448" y="3353954"/>
              <a:chExt cx="63631" cy="102695"/>
            </a:xfrm>
          </p:grpSpPr>
          <p:sp>
            <p:nvSpPr>
              <p:cNvPr id="1078" name="Freeform: Shape 1077">
                <a:extLst>
                  <a:ext uri="{FF2B5EF4-FFF2-40B4-BE49-F238E27FC236}">
                    <a16:creationId xmlns:a16="http://schemas.microsoft.com/office/drawing/2014/main" id="{A393AE81-4D69-2FA9-8EC8-C2C9F7B6C50C}"/>
                  </a:ext>
                </a:extLst>
              </p:cNvPr>
              <p:cNvSpPr/>
              <p:nvPr/>
            </p:nvSpPr>
            <p:spPr>
              <a:xfrm>
                <a:off x="3034264" y="3353954"/>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79" name="Freeform: Shape 1078">
                <a:extLst>
                  <a:ext uri="{FF2B5EF4-FFF2-40B4-BE49-F238E27FC236}">
                    <a16:creationId xmlns:a16="http://schemas.microsoft.com/office/drawing/2014/main" id="{17D70D13-E8E4-24F0-C882-AF748271CD33}"/>
                  </a:ext>
                </a:extLst>
              </p:cNvPr>
              <p:cNvSpPr/>
              <p:nvPr/>
            </p:nvSpPr>
            <p:spPr>
              <a:xfrm>
                <a:off x="3002448" y="3405302"/>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24" name="Graphic 5">
              <a:extLst>
                <a:ext uri="{FF2B5EF4-FFF2-40B4-BE49-F238E27FC236}">
                  <a16:creationId xmlns:a16="http://schemas.microsoft.com/office/drawing/2014/main" id="{780479ED-C5F9-14B8-9A25-AEAA64274CD9}"/>
                </a:ext>
              </a:extLst>
            </p:cNvPr>
            <p:cNvGrpSpPr/>
            <p:nvPr/>
          </p:nvGrpSpPr>
          <p:grpSpPr>
            <a:xfrm>
              <a:off x="2753479" y="3186463"/>
              <a:ext cx="63631" cy="102695"/>
              <a:chOff x="2753479" y="3186463"/>
              <a:chExt cx="63631" cy="102695"/>
            </a:xfrm>
          </p:grpSpPr>
          <p:sp>
            <p:nvSpPr>
              <p:cNvPr id="1076" name="Freeform: Shape 1075">
                <a:extLst>
                  <a:ext uri="{FF2B5EF4-FFF2-40B4-BE49-F238E27FC236}">
                    <a16:creationId xmlns:a16="http://schemas.microsoft.com/office/drawing/2014/main" id="{09054B48-D65C-1EA4-ADE1-EA6A19C1C18E}"/>
                  </a:ext>
                </a:extLst>
              </p:cNvPr>
              <p:cNvSpPr/>
              <p:nvPr/>
            </p:nvSpPr>
            <p:spPr>
              <a:xfrm>
                <a:off x="2785294" y="3186463"/>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77" name="Freeform: Shape 1076">
                <a:extLst>
                  <a:ext uri="{FF2B5EF4-FFF2-40B4-BE49-F238E27FC236}">
                    <a16:creationId xmlns:a16="http://schemas.microsoft.com/office/drawing/2014/main" id="{1EC3BD2F-B7AA-1059-CB8A-AAC0027B45B6}"/>
                  </a:ext>
                </a:extLst>
              </p:cNvPr>
              <p:cNvSpPr/>
              <p:nvPr/>
            </p:nvSpPr>
            <p:spPr>
              <a:xfrm>
                <a:off x="2753479" y="323781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25" name="Graphic 5">
              <a:extLst>
                <a:ext uri="{FF2B5EF4-FFF2-40B4-BE49-F238E27FC236}">
                  <a16:creationId xmlns:a16="http://schemas.microsoft.com/office/drawing/2014/main" id="{4357BB38-FD2F-2AAF-D330-36208C1CDF73}"/>
                </a:ext>
              </a:extLst>
            </p:cNvPr>
            <p:cNvGrpSpPr/>
            <p:nvPr/>
          </p:nvGrpSpPr>
          <p:grpSpPr>
            <a:xfrm>
              <a:off x="2532537" y="3129681"/>
              <a:ext cx="63631" cy="102695"/>
              <a:chOff x="2532537" y="3129681"/>
              <a:chExt cx="63631" cy="102695"/>
            </a:xfrm>
          </p:grpSpPr>
          <p:sp>
            <p:nvSpPr>
              <p:cNvPr id="1074" name="Freeform: Shape 1073">
                <a:extLst>
                  <a:ext uri="{FF2B5EF4-FFF2-40B4-BE49-F238E27FC236}">
                    <a16:creationId xmlns:a16="http://schemas.microsoft.com/office/drawing/2014/main" id="{5B858BDB-E713-0F0E-3462-4BCFDF2DAECD}"/>
                  </a:ext>
                </a:extLst>
              </p:cNvPr>
              <p:cNvSpPr/>
              <p:nvPr/>
            </p:nvSpPr>
            <p:spPr>
              <a:xfrm>
                <a:off x="2564353" y="3129681"/>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75" name="Freeform: Shape 1074">
                <a:extLst>
                  <a:ext uri="{FF2B5EF4-FFF2-40B4-BE49-F238E27FC236}">
                    <a16:creationId xmlns:a16="http://schemas.microsoft.com/office/drawing/2014/main" id="{97503010-14E9-6A90-1580-AF11D27626CE}"/>
                  </a:ext>
                </a:extLst>
              </p:cNvPr>
              <p:cNvSpPr/>
              <p:nvPr/>
            </p:nvSpPr>
            <p:spPr>
              <a:xfrm>
                <a:off x="2532537" y="3181029"/>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26" name="Graphic 5">
              <a:extLst>
                <a:ext uri="{FF2B5EF4-FFF2-40B4-BE49-F238E27FC236}">
                  <a16:creationId xmlns:a16="http://schemas.microsoft.com/office/drawing/2014/main" id="{50971B0F-A564-427E-1C28-27A98537C226}"/>
                </a:ext>
              </a:extLst>
            </p:cNvPr>
            <p:cNvGrpSpPr/>
            <p:nvPr/>
          </p:nvGrpSpPr>
          <p:grpSpPr>
            <a:xfrm>
              <a:off x="2467391" y="3103193"/>
              <a:ext cx="63631" cy="102695"/>
              <a:chOff x="2467391" y="3103193"/>
              <a:chExt cx="63631" cy="102695"/>
            </a:xfrm>
          </p:grpSpPr>
          <p:sp>
            <p:nvSpPr>
              <p:cNvPr id="1072" name="Freeform: Shape 1071">
                <a:extLst>
                  <a:ext uri="{FF2B5EF4-FFF2-40B4-BE49-F238E27FC236}">
                    <a16:creationId xmlns:a16="http://schemas.microsoft.com/office/drawing/2014/main" id="{E6050100-934A-5D83-4769-3149EE215AA1}"/>
                  </a:ext>
                </a:extLst>
              </p:cNvPr>
              <p:cNvSpPr/>
              <p:nvPr/>
            </p:nvSpPr>
            <p:spPr>
              <a:xfrm>
                <a:off x="2499206" y="3103193"/>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73" name="Freeform: Shape 1072">
                <a:extLst>
                  <a:ext uri="{FF2B5EF4-FFF2-40B4-BE49-F238E27FC236}">
                    <a16:creationId xmlns:a16="http://schemas.microsoft.com/office/drawing/2014/main" id="{7F0FB259-C4D1-EDC9-FFAC-9C77321D98C7}"/>
                  </a:ext>
                </a:extLst>
              </p:cNvPr>
              <p:cNvSpPr/>
              <p:nvPr/>
            </p:nvSpPr>
            <p:spPr>
              <a:xfrm>
                <a:off x="2467391" y="315454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27" name="Graphic 5">
              <a:extLst>
                <a:ext uri="{FF2B5EF4-FFF2-40B4-BE49-F238E27FC236}">
                  <a16:creationId xmlns:a16="http://schemas.microsoft.com/office/drawing/2014/main" id="{68F0D27C-B974-7BD9-70F7-7E2B7C7441DD}"/>
                </a:ext>
              </a:extLst>
            </p:cNvPr>
            <p:cNvGrpSpPr/>
            <p:nvPr/>
          </p:nvGrpSpPr>
          <p:grpSpPr>
            <a:xfrm>
              <a:off x="2387767" y="3103193"/>
              <a:ext cx="63631" cy="102695"/>
              <a:chOff x="2387767" y="3103193"/>
              <a:chExt cx="63631" cy="102695"/>
            </a:xfrm>
          </p:grpSpPr>
          <p:sp>
            <p:nvSpPr>
              <p:cNvPr id="1070" name="Freeform: Shape 1069">
                <a:extLst>
                  <a:ext uri="{FF2B5EF4-FFF2-40B4-BE49-F238E27FC236}">
                    <a16:creationId xmlns:a16="http://schemas.microsoft.com/office/drawing/2014/main" id="{0A6E537C-4C61-6D24-7646-6DC2E430E2D1}"/>
                  </a:ext>
                </a:extLst>
              </p:cNvPr>
              <p:cNvSpPr/>
              <p:nvPr/>
            </p:nvSpPr>
            <p:spPr>
              <a:xfrm>
                <a:off x="2419583" y="3103193"/>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71" name="Freeform: Shape 1070">
                <a:extLst>
                  <a:ext uri="{FF2B5EF4-FFF2-40B4-BE49-F238E27FC236}">
                    <a16:creationId xmlns:a16="http://schemas.microsoft.com/office/drawing/2014/main" id="{77E1DBF6-7A1F-00D6-7D3A-A011885086FF}"/>
                  </a:ext>
                </a:extLst>
              </p:cNvPr>
              <p:cNvSpPr/>
              <p:nvPr/>
            </p:nvSpPr>
            <p:spPr>
              <a:xfrm>
                <a:off x="2387767" y="3154540"/>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28" name="Graphic 5">
              <a:extLst>
                <a:ext uri="{FF2B5EF4-FFF2-40B4-BE49-F238E27FC236}">
                  <a16:creationId xmlns:a16="http://schemas.microsoft.com/office/drawing/2014/main" id="{FFAB5C32-724E-48CA-D9CA-075192944352}"/>
                </a:ext>
              </a:extLst>
            </p:cNvPr>
            <p:cNvGrpSpPr/>
            <p:nvPr/>
          </p:nvGrpSpPr>
          <p:grpSpPr>
            <a:xfrm>
              <a:off x="2343411" y="3053339"/>
              <a:ext cx="63631" cy="102695"/>
              <a:chOff x="2343411" y="3053339"/>
              <a:chExt cx="63631" cy="102695"/>
            </a:xfrm>
          </p:grpSpPr>
          <p:sp>
            <p:nvSpPr>
              <p:cNvPr id="1068" name="Freeform: Shape 1067">
                <a:extLst>
                  <a:ext uri="{FF2B5EF4-FFF2-40B4-BE49-F238E27FC236}">
                    <a16:creationId xmlns:a16="http://schemas.microsoft.com/office/drawing/2014/main" id="{7319B5B0-9402-9F1B-B498-64C08E8DB37E}"/>
                  </a:ext>
                </a:extLst>
              </p:cNvPr>
              <p:cNvSpPr/>
              <p:nvPr/>
            </p:nvSpPr>
            <p:spPr>
              <a:xfrm>
                <a:off x="2375226" y="305333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69" name="Freeform: Shape 1068">
                <a:extLst>
                  <a:ext uri="{FF2B5EF4-FFF2-40B4-BE49-F238E27FC236}">
                    <a16:creationId xmlns:a16="http://schemas.microsoft.com/office/drawing/2014/main" id="{C2AABE74-5B50-50CC-2596-A142F07A4142}"/>
                  </a:ext>
                </a:extLst>
              </p:cNvPr>
              <p:cNvSpPr/>
              <p:nvPr/>
            </p:nvSpPr>
            <p:spPr>
              <a:xfrm>
                <a:off x="2343411" y="3104687"/>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29" name="Graphic 5">
              <a:extLst>
                <a:ext uri="{FF2B5EF4-FFF2-40B4-BE49-F238E27FC236}">
                  <a16:creationId xmlns:a16="http://schemas.microsoft.com/office/drawing/2014/main" id="{94E87B5A-3BCC-FF72-AD9F-E13B42D94DA1}"/>
                </a:ext>
              </a:extLst>
            </p:cNvPr>
            <p:cNvGrpSpPr/>
            <p:nvPr/>
          </p:nvGrpSpPr>
          <p:grpSpPr>
            <a:xfrm>
              <a:off x="2283567" y="3000361"/>
              <a:ext cx="63631" cy="102695"/>
              <a:chOff x="2283567" y="3000361"/>
              <a:chExt cx="63631" cy="102695"/>
            </a:xfrm>
          </p:grpSpPr>
          <p:sp>
            <p:nvSpPr>
              <p:cNvPr id="1066" name="Freeform: Shape 1065">
                <a:extLst>
                  <a:ext uri="{FF2B5EF4-FFF2-40B4-BE49-F238E27FC236}">
                    <a16:creationId xmlns:a16="http://schemas.microsoft.com/office/drawing/2014/main" id="{58F5EE3E-A8B6-B4F7-14F3-4DBF5F50DB41}"/>
                  </a:ext>
                </a:extLst>
              </p:cNvPr>
              <p:cNvSpPr/>
              <p:nvPr/>
            </p:nvSpPr>
            <p:spPr>
              <a:xfrm>
                <a:off x="2315383" y="3000361"/>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67" name="Freeform: Shape 1066">
                <a:extLst>
                  <a:ext uri="{FF2B5EF4-FFF2-40B4-BE49-F238E27FC236}">
                    <a16:creationId xmlns:a16="http://schemas.microsoft.com/office/drawing/2014/main" id="{3DDC0ED2-5AE0-81B5-E43D-6C496E32E251}"/>
                  </a:ext>
                </a:extLst>
              </p:cNvPr>
              <p:cNvSpPr/>
              <p:nvPr/>
            </p:nvSpPr>
            <p:spPr>
              <a:xfrm>
                <a:off x="2283567" y="3051709"/>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30" name="Graphic 5">
              <a:extLst>
                <a:ext uri="{FF2B5EF4-FFF2-40B4-BE49-F238E27FC236}">
                  <a16:creationId xmlns:a16="http://schemas.microsoft.com/office/drawing/2014/main" id="{69909E94-36B8-F55F-6324-63BB15124920}"/>
                </a:ext>
              </a:extLst>
            </p:cNvPr>
            <p:cNvGrpSpPr/>
            <p:nvPr/>
          </p:nvGrpSpPr>
          <p:grpSpPr>
            <a:xfrm>
              <a:off x="2129623" y="2924834"/>
              <a:ext cx="63631" cy="102695"/>
              <a:chOff x="2129623" y="2924834"/>
              <a:chExt cx="63631" cy="102695"/>
            </a:xfrm>
          </p:grpSpPr>
          <p:sp>
            <p:nvSpPr>
              <p:cNvPr id="1064" name="Freeform: Shape 1063">
                <a:extLst>
                  <a:ext uri="{FF2B5EF4-FFF2-40B4-BE49-F238E27FC236}">
                    <a16:creationId xmlns:a16="http://schemas.microsoft.com/office/drawing/2014/main" id="{4081AC9F-E2E9-2A28-6EBC-AC57D2764293}"/>
                  </a:ext>
                </a:extLst>
              </p:cNvPr>
              <p:cNvSpPr/>
              <p:nvPr/>
            </p:nvSpPr>
            <p:spPr>
              <a:xfrm>
                <a:off x="2161439" y="2924834"/>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65" name="Freeform: Shape 1064">
                <a:extLst>
                  <a:ext uri="{FF2B5EF4-FFF2-40B4-BE49-F238E27FC236}">
                    <a16:creationId xmlns:a16="http://schemas.microsoft.com/office/drawing/2014/main" id="{73B7C87F-6C9B-CBE6-D569-71ACE3C3C49A}"/>
                  </a:ext>
                </a:extLst>
              </p:cNvPr>
              <p:cNvSpPr/>
              <p:nvPr/>
            </p:nvSpPr>
            <p:spPr>
              <a:xfrm>
                <a:off x="2129623" y="2976182"/>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31" name="Graphic 5">
              <a:extLst>
                <a:ext uri="{FF2B5EF4-FFF2-40B4-BE49-F238E27FC236}">
                  <a16:creationId xmlns:a16="http://schemas.microsoft.com/office/drawing/2014/main" id="{197D8B21-543C-2DC3-DB2F-77A63EA2D1C9}"/>
                </a:ext>
              </a:extLst>
            </p:cNvPr>
            <p:cNvGrpSpPr/>
            <p:nvPr/>
          </p:nvGrpSpPr>
          <p:grpSpPr>
            <a:xfrm>
              <a:off x="2030221" y="2875796"/>
              <a:ext cx="63631" cy="102695"/>
              <a:chOff x="2030221" y="2875796"/>
              <a:chExt cx="63631" cy="102695"/>
            </a:xfrm>
          </p:grpSpPr>
          <p:sp>
            <p:nvSpPr>
              <p:cNvPr id="1062" name="Freeform: Shape 1061">
                <a:extLst>
                  <a:ext uri="{FF2B5EF4-FFF2-40B4-BE49-F238E27FC236}">
                    <a16:creationId xmlns:a16="http://schemas.microsoft.com/office/drawing/2014/main" id="{07C5B48C-E888-04D5-0284-1C2BE2A6446A}"/>
                  </a:ext>
                </a:extLst>
              </p:cNvPr>
              <p:cNvSpPr/>
              <p:nvPr/>
            </p:nvSpPr>
            <p:spPr>
              <a:xfrm>
                <a:off x="2062036" y="2875796"/>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63" name="Freeform: Shape 1062">
                <a:extLst>
                  <a:ext uri="{FF2B5EF4-FFF2-40B4-BE49-F238E27FC236}">
                    <a16:creationId xmlns:a16="http://schemas.microsoft.com/office/drawing/2014/main" id="{11D6C372-0164-CC69-D4D2-DAECC05A8BE5}"/>
                  </a:ext>
                </a:extLst>
              </p:cNvPr>
              <p:cNvSpPr/>
              <p:nvPr/>
            </p:nvSpPr>
            <p:spPr>
              <a:xfrm>
                <a:off x="2030221" y="2927143"/>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32" name="Graphic 5">
              <a:extLst>
                <a:ext uri="{FF2B5EF4-FFF2-40B4-BE49-F238E27FC236}">
                  <a16:creationId xmlns:a16="http://schemas.microsoft.com/office/drawing/2014/main" id="{EC7A79F6-43A3-E791-34F0-2E88BC47ADE5}"/>
                </a:ext>
              </a:extLst>
            </p:cNvPr>
            <p:cNvGrpSpPr/>
            <p:nvPr/>
          </p:nvGrpSpPr>
          <p:grpSpPr>
            <a:xfrm>
              <a:off x="1691527" y="2780707"/>
              <a:ext cx="63631" cy="102695"/>
              <a:chOff x="1691527" y="2780707"/>
              <a:chExt cx="63631" cy="102695"/>
            </a:xfrm>
          </p:grpSpPr>
          <p:sp>
            <p:nvSpPr>
              <p:cNvPr id="1060" name="Freeform: Shape 1059">
                <a:extLst>
                  <a:ext uri="{FF2B5EF4-FFF2-40B4-BE49-F238E27FC236}">
                    <a16:creationId xmlns:a16="http://schemas.microsoft.com/office/drawing/2014/main" id="{B492C3C8-595B-C07E-46FA-EC5CB420FCEE}"/>
                  </a:ext>
                </a:extLst>
              </p:cNvPr>
              <p:cNvSpPr/>
              <p:nvPr/>
            </p:nvSpPr>
            <p:spPr>
              <a:xfrm>
                <a:off x="1723343" y="2780707"/>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61" name="Freeform: Shape 1060">
                <a:extLst>
                  <a:ext uri="{FF2B5EF4-FFF2-40B4-BE49-F238E27FC236}">
                    <a16:creationId xmlns:a16="http://schemas.microsoft.com/office/drawing/2014/main" id="{B50A8608-BAE2-3D20-5ACE-004D521D1EC6}"/>
                  </a:ext>
                </a:extLst>
              </p:cNvPr>
              <p:cNvSpPr/>
              <p:nvPr/>
            </p:nvSpPr>
            <p:spPr>
              <a:xfrm>
                <a:off x="1691527" y="2832055"/>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33" name="Graphic 5">
              <a:extLst>
                <a:ext uri="{FF2B5EF4-FFF2-40B4-BE49-F238E27FC236}">
                  <a16:creationId xmlns:a16="http://schemas.microsoft.com/office/drawing/2014/main" id="{4760D0FA-B20A-70D1-5EFC-B50DAA79F05C}"/>
                </a:ext>
              </a:extLst>
            </p:cNvPr>
            <p:cNvGrpSpPr/>
            <p:nvPr/>
          </p:nvGrpSpPr>
          <p:grpSpPr>
            <a:xfrm>
              <a:off x="1609968" y="2708305"/>
              <a:ext cx="63631" cy="102695"/>
              <a:chOff x="1609968" y="2708305"/>
              <a:chExt cx="63631" cy="102695"/>
            </a:xfrm>
          </p:grpSpPr>
          <p:sp>
            <p:nvSpPr>
              <p:cNvPr id="1058" name="Freeform: Shape 1057">
                <a:extLst>
                  <a:ext uri="{FF2B5EF4-FFF2-40B4-BE49-F238E27FC236}">
                    <a16:creationId xmlns:a16="http://schemas.microsoft.com/office/drawing/2014/main" id="{7F1C2363-7566-6892-5BB1-149A2C7A97A8}"/>
                  </a:ext>
                </a:extLst>
              </p:cNvPr>
              <p:cNvSpPr/>
              <p:nvPr/>
            </p:nvSpPr>
            <p:spPr>
              <a:xfrm>
                <a:off x="1641784" y="2708305"/>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59" name="Freeform: Shape 1058">
                <a:extLst>
                  <a:ext uri="{FF2B5EF4-FFF2-40B4-BE49-F238E27FC236}">
                    <a16:creationId xmlns:a16="http://schemas.microsoft.com/office/drawing/2014/main" id="{FCD334BA-D68D-23D6-B2B1-1683FC20A8C6}"/>
                  </a:ext>
                </a:extLst>
              </p:cNvPr>
              <p:cNvSpPr/>
              <p:nvPr/>
            </p:nvSpPr>
            <p:spPr>
              <a:xfrm>
                <a:off x="1609968" y="2759652"/>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34" name="Graphic 5">
              <a:extLst>
                <a:ext uri="{FF2B5EF4-FFF2-40B4-BE49-F238E27FC236}">
                  <a16:creationId xmlns:a16="http://schemas.microsoft.com/office/drawing/2014/main" id="{E51152D4-FBA6-1929-FE6C-F47DF538808E}"/>
                </a:ext>
              </a:extLst>
            </p:cNvPr>
            <p:cNvGrpSpPr/>
            <p:nvPr/>
          </p:nvGrpSpPr>
          <p:grpSpPr>
            <a:xfrm>
              <a:off x="1560814" y="2708305"/>
              <a:ext cx="63631" cy="102695"/>
              <a:chOff x="1560814" y="2708305"/>
              <a:chExt cx="63631" cy="102695"/>
            </a:xfrm>
          </p:grpSpPr>
          <p:sp>
            <p:nvSpPr>
              <p:cNvPr id="1056" name="Freeform: Shape 1055">
                <a:extLst>
                  <a:ext uri="{FF2B5EF4-FFF2-40B4-BE49-F238E27FC236}">
                    <a16:creationId xmlns:a16="http://schemas.microsoft.com/office/drawing/2014/main" id="{555332BE-2908-FB4C-6F46-855E683E9AA4}"/>
                  </a:ext>
                </a:extLst>
              </p:cNvPr>
              <p:cNvSpPr/>
              <p:nvPr/>
            </p:nvSpPr>
            <p:spPr>
              <a:xfrm>
                <a:off x="1592630" y="2708305"/>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57" name="Freeform: Shape 1056">
                <a:extLst>
                  <a:ext uri="{FF2B5EF4-FFF2-40B4-BE49-F238E27FC236}">
                    <a16:creationId xmlns:a16="http://schemas.microsoft.com/office/drawing/2014/main" id="{3C0623F5-B64D-C987-9026-6584494E4056}"/>
                  </a:ext>
                </a:extLst>
              </p:cNvPr>
              <p:cNvSpPr/>
              <p:nvPr/>
            </p:nvSpPr>
            <p:spPr>
              <a:xfrm>
                <a:off x="1560814" y="2759652"/>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35" name="Graphic 5">
              <a:extLst>
                <a:ext uri="{FF2B5EF4-FFF2-40B4-BE49-F238E27FC236}">
                  <a16:creationId xmlns:a16="http://schemas.microsoft.com/office/drawing/2014/main" id="{D95F80A4-47F4-4A18-7886-6D760183E796}"/>
                </a:ext>
              </a:extLst>
            </p:cNvPr>
            <p:cNvGrpSpPr/>
            <p:nvPr/>
          </p:nvGrpSpPr>
          <p:grpSpPr>
            <a:xfrm>
              <a:off x="1546758" y="2708305"/>
              <a:ext cx="63631" cy="102695"/>
              <a:chOff x="1546758" y="2708305"/>
              <a:chExt cx="63631" cy="102695"/>
            </a:xfrm>
          </p:grpSpPr>
          <p:sp>
            <p:nvSpPr>
              <p:cNvPr id="1054" name="Freeform: Shape 1053">
                <a:extLst>
                  <a:ext uri="{FF2B5EF4-FFF2-40B4-BE49-F238E27FC236}">
                    <a16:creationId xmlns:a16="http://schemas.microsoft.com/office/drawing/2014/main" id="{51C87167-F322-06A2-85A7-DD6D3A21B0CA}"/>
                  </a:ext>
                </a:extLst>
              </p:cNvPr>
              <p:cNvSpPr/>
              <p:nvPr/>
            </p:nvSpPr>
            <p:spPr>
              <a:xfrm>
                <a:off x="1578574" y="2708305"/>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55" name="Freeform: Shape 1054">
                <a:extLst>
                  <a:ext uri="{FF2B5EF4-FFF2-40B4-BE49-F238E27FC236}">
                    <a16:creationId xmlns:a16="http://schemas.microsoft.com/office/drawing/2014/main" id="{EE7C64C9-19CF-8E6D-EB2D-A3B75ECA2A2A}"/>
                  </a:ext>
                </a:extLst>
              </p:cNvPr>
              <p:cNvSpPr/>
              <p:nvPr/>
            </p:nvSpPr>
            <p:spPr>
              <a:xfrm>
                <a:off x="1546758" y="2759652"/>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36" name="Graphic 5">
              <a:extLst>
                <a:ext uri="{FF2B5EF4-FFF2-40B4-BE49-F238E27FC236}">
                  <a16:creationId xmlns:a16="http://schemas.microsoft.com/office/drawing/2014/main" id="{9B98EF0D-1D93-D43F-2CB2-74366C8DBFEE}"/>
                </a:ext>
              </a:extLst>
            </p:cNvPr>
            <p:cNvGrpSpPr/>
            <p:nvPr/>
          </p:nvGrpSpPr>
          <p:grpSpPr>
            <a:xfrm>
              <a:off x="1484558" y="2685755"/>
              <a:ext cx="63631" cy="102695"/>
              <a:chOff x="1484558" y="2685755"/>
              <a:chExt cx="63631" cy="102695"/>
            </a:xfrm>
          </p:grpSpPr>
          <p:sp>
            <p:nvSpPr>
              <p:cNvPr id="1052" name="Freeform: Shape 1051">
                <a:extLst>
                  <a:ext uri="{FF2B5EF4-FFF2-40B4-BE49-F238E27FC236}">
                    <a16:creationId xmlns:a16="http://schemas.microsoft.com/office/drawing/2014/main" id="{761F71F7-EF61-DB20-D1DC-8A7016971C95}"/>
                  </a:ext>
                </a:extLst>
              </p:cNvPr>
              <p:cNvSpPr/>
              <p:nvPr/>
            </p:nvSpPr>
            <p:spPr>
              <a:xfrm>
                <a:off x="1516373" y="2685755"/>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53" name="Freeform: Shape 1052">
                <a:extLst>
                  <a:ext uri="{FF2B5EF4-FFF2-40B4-BE49-F238E27FC236}">
                    <a16:creationId xmlns:a16="http://schemas.microsoft.com/office/drawing/2014/main" id="{6504A549-864D-56CB-3CB3-0C63155A2EA6}"/>
                  </a:ext>
                </a:extLst>
              </p:cNvPr>
              <p:cNvSpPr/>
              <p:nvPr/>
            </p:nvSpPr>
            <p:spPr>
              <a:xfrm>
                <a:off x="1484558" y="2737103"/>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37" name="Graphic 5">
              <a:extLst>
                <a:ext uri="{FF2B5EF4-FFF2-40B4-BE49-F238E27FC236}">
                  <a16:creationId xmlns:a16="http://schemas.microsoft.com/office/drawing/2014/main" id="{DAA77ADE-EA62-10FF-53AC-F32709AC5EB2}"/>
                </a:ext>
              </a:extLst>
            </p:cNvPr>
            <p:cNvGrpSpPr/>
            <p:nvPr/>
          </p:nvGrpSpPr>
          <p:grpSpPr>
            <a:xfrm>
              <a:off x="1446429" y="2641335"/>
              <a:ext cx="63631" cy="102695"/>
              <a:chOff x="1446429" y="2641335"/>
              <a:chExt cx="63631" cy="102695"/>
            </a:xfrm>
          </p:grpSpPr>
          <p:sp>
            <p:nvSpPr>
              <p:cNvPr id="1050" name="Freeform: Shape 1049">
                <a:extLst>
                  <a:ext uri="{FF2B5EF4-FFF2-40B4-BE49-F238E27FC236}">
                    <a16:creationId xmlns:a16="http://schemas.microsoft.com/office/drawing/2014/main" id="{33C8A5D7-4F1E-1B74-9F2F-B0ABBA92F0D7}"/>
                  </a:ext>
                </a:extLst>
              </p:cNvPr>
              <p:cNvSpPr/>
              <p:nvPr/>
            </p:nvSpPr>
            <p:spPr>
              <a:xfrm>
                <a:off x="1478245" y="2641335"/>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51" name="Freeform: Shape 1050">
                <a:extLst>
                  <a:ext uri="{FF2B5EF4-FFF2-40B4-BE49-F238E27FC236}">
                    <a16:creationId xmlns:a16="http://schemas.microsoft.com/office/drawing/2014/main" id="{B7BA7B2B-A456-C348-2C18-2595474441C8}"/>
                  </a:ext>
                </a:extLst>
              </p:cNvPr>
              <p:cNvSpPr/>
              <p:nvPr/>
            </p:nvSpPr>
            <p:spPr>
              <a:xfrm>
                <a:off x="1446429" y="2692683"/>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38" name="Graphic 5">
              <a:extLst>
                <a:ext uri="{FF2B5EF4-FFF2-40B4-BE49-F238E27FC236}">
                  <a16:creationId xmlns:a16="http://schemas.microsoft.com/office/drawing/2014/main" id="{C8997FA2-7EE6-F34F-57C6-9C0E7238D8FB}"/>
                </a:ext>
              </a:extLst>
            </p:cNvPr>
            <p:cNvGrpSpPr/>
            <p:nvPr/>
          </p:nvGrpSpPr>
          <p:grpSpPr>
            <a:xfrm>
              <a:off x="1424209" y="2641335"/>
              <a:ext cx="63631" cy="102695"/>
              <a:chOff x="1424209" y="2641335"/>
              <a:chExt cx="63631" cy="102695"/>
            </a:xfrm>
          </p:grpSpPr>
          <p:sp>
            <p:nvSpPr>
              <p:cNvPr id="1048" name="Freeform: Shape 1047">
                <a:extLst>
                  <a:ext uri="{FF2B5EF4-FFF2-40B4-BE49-F238E27FC236}">
                    <a16:creationId xmlns:a16="http://schemas.microsoft.com/office/drawing/2014/main" id="{140AF3A6-B1D7-4FC6-7748-48F373F0785F}"/>
                  </a:ext>
                </a:extLst>
              </p:cNvPr>
              <p:cNvSpPr/>
              <p:nvPr/>
            </p:nvSpPr>
            <p:spPr>
              <a:xfrm>
                <a:off x="1456024" y="2641335"/>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49" name="Freeform: Shape 1048">
                <a:extLst>
                  <a:ext uri="{FF2B5EF4-FFF2-40B4-BE49-F238E27FC236}">
                    <a16:creationId xmlns:a16="http://schemas.microsoft.com/office/drawing/2014/main" id="{0064CE50-1397-3E74-CC04-315AB308A8C4}"/>
                  </a:ext>
                </a:extLst>
              </p:cNvPr>
              <p:cNvSpPr/>
              <p:nvPr/>
            </p:nvSpPr>
            <p:spPr>
              <a:xfrm>
                <a:off x="1424209" y="2692683"/>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39" name="Graphic 5">
              <a:extLst>
                <a:ext uri="{FF2B5EF4-FFF2-40B4-BE49-F238E27FC236}">
                  <a16:creationId xmlns:a16="http://schemas.microsoft.com/office/drawing/2014/main" id="{D765D1AE-CD45-535B-8FC5-285C5A385B31}"/>
                </a:ext>
              </a:extLst>
            </p:cNvPr>
            <p:cNvGrpSpPr/>
            <p:nvPr/>
          </p:nvGrpSpPr>
          <p:grpSpPr>
            <a:xfrm>
              <a:off x="1291055" y="2509027"/>
              <a:ext cx="63631" cy="102695"/>
              <a:chOff x="1291055" y="2509027"/>
              <a:chExt cx="63631" cy="102695"/>
            </a:xfrm>
          </p:grpSpPr>
          <p:sp>
            <p:nvSpPr>
              <p:cNvPr id="1046" name="Freeform: Shape 1045">
                <a:extLst>
                  <a:ext uri="{FF2B5EF4-FFF2-40B4-BE49-F238E27FC236}">
                    <a16:creationId xmlns:a16="http://schemas.microsoft.com/office/drawing/2014/main" id="{54EF2D2A-0DF1-C19F-96C0-A209FA520E08}"/>
                  </a:ext>
                </a:extLst>
              </p:cNvPr>
              <p:cNvSpPr/>
              <p:nvPr/>
            </p:nvSpPr>
            <p:spPr>
              <a:xfrm>
                <a:off x="1322870" y="2509027"/>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47" name="Freeform: Shape 1046">
                <a:extLst>
                  <a:ext uri="{FF2B5EF4-FFF2-40B4-BE49-F238E27FC236}">
                    <a16:creationId xmlns:a16="http://schemas.microsoft.com/office/drawing/2014/main" id="{F4135A62-05E9-DACA-577B-9038B5887F49}"/>
                  </a:ext>
                </a:extLst>
              </p:cNvPr>
              <p:cNvSpPr/>
              <p:nvPr/>
            </p:nvSpPr>
            <p:spPr>
              <a:xfrm>
                <a:off x="1291055" y="2560374"/>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40" name="Graphic 5">
              <a:extLst>
                <a:ext uri="{FF2B5EF4-FFF2-40B4-BE49-F238E27FC236}">
                  <a16:creationId xmlns:a16="http://schemas.microsoft.com/office/drawing/2014/main" id="{252462C0-8857-328B-42A4-D8CCD66790AD}"/>
                </a:ext>
              </a:extLst>
            </p:cNvPr>
            <p:cNvGrpSpPr/>
            <p:nvPr/>
          </p:nvGrpSpPr>
          <p:grpSpPr>
            <a:xfrm>
              <a:off x="1220185" y="2352539"/>
              <a:ext cx="63631" cy="102695"/>
              <a:chOff x="1220185" y="2352539"/>
              <a:chExt cx="63631" cy="102695"/>
            </a:xfrm>
          </p:grpSpPr>
          <p:sp>
            <p:nvSpPr>
              <p:cNvPr id="1044" name="Freeform: Shape 1043">
                <a:extLst>
                  <a:ext uri="{FF2B5EF4-FFF2-40B4-BE49-F238E27FC236}">
                    <a16:creationId xmlns:a16="http://schemas.microsoft.com/office/drawing/2014/main" id="{727C92A5-2D90-BA2D-C565-5FCDE03D7B92}"/>
                  </a:ext>
                </a:extLst>
              </p:cNvPr>
              <p:cNvSpPr/>
              <p:nvPr/>
            </p:nvSpPr>
            <p:spPr>
              <a:xfrm>
                <a:off x="1252001" y="235253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45" name="Freeform: Shape 1044">
                <a:extLst>
                  <a:ext uri="{FF2B5EF4-FFF2-40B4-BE49-F238E27FC236}">
                    <a16:creationId xmlns:a16="http://schemas.microsoft.com/office/drawing/2014/main" id="{20F1B690-CC8D-E594-8035-09CE94BDE853}"/>
                  </a:ext>
                </a:extLst>
              </p:cNvPr>
              <p:cNvSpPr/>
              <p:nvPr/>
            </p:nvSpPr>
            <p:spPr>
              <a:xfrm>
                <a:off x="1220185" y="240388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nvGrpSpPr>
            <p:cNvPr id="1041" name="Graphic 5">
              <a:extLst>
                <a:ext uri="{FF2B5EF4-FFF2-40B4-BE49-F238E27FC236}">
                  <a16:creationId xmlns:a16="http://schemas.microsoft.com/office/drawing/2014/main" id="{FA3FAD2E-613C-55ED-D39B-0327C4EDFE30}"/>
                </a:ext>
              </a:extLst>
            </p:cNvPr>
            <p:cNvGrpSpPr/>
            <p:nvPr/>
          </p:nvGrpSpPr>
          <p:grpSpPr>
            <a:xfrm>
              <a:off x="1199900" y="2352539"/>
              <a:ext cx="63631" cy="102695"/>
              <a:chOff x="1199900" y="2352539"/>
              <a:chExt cx="63631" cy="102695"/>
            </a:xfrm>
          </p:grpSpPr>
          <p:sp>
            <p:nvSpPr>
              <p:cNvPr id="1042" name="Freeform: Shape 1041">
                <a:extLst>
                  <a:ext uri="{FF2B5EF4-FFF2-40B4-BE49-F238E27FC236}">
                    <a16:creationId xmlns:a16="http://schemas.microsoft.com/office/drawing/2014/main" id="{A737D8D3-914C-E0FE-DC52-DE5E57804370}"/>
                  </a:ext>
                </a:extLst>
              </p:cNvPr>
              <p:cNvSpPr/>
              <p:nvPr/>
            </p:nvSpPr>
            <p:spPr>
              <a:xfrm>
                <a:off x="1231716" y="2352539"/>
                <a:ext cx="8416" cy="102695"/>
              </a:xfrm>
              <a:custGeom>
                <a:avLst/>
                <a:gdLst>
                  <a:gd name="connsiteX0" fmla="*/ 0 w 8416"/>
                  <a:gd name="connsiteY0" fmla="*/ 0 h 102695"/>
                  <a:gd name="connsiteX1" fmla="*/ 0 w 8416"/>
                  <a:gd name="connsiteY1" fmla="*/ 102695 h 102695"/>
                </a:gdLst>
                <a:ahLst/>
                <a:cxnLst>
                  <a:cxn ang="0">
                    <a:pos x="connsiteX0" y="connsiteY0"/>
                  </a:cxn>
                  <a:cxn ang="0">
                    <a:pos x="connsiteX1" y="connsiteY1"/>
                  </a:cxn>
                </a:cxnLst>
                <a:rect l="l" t="t" r="r" b="b"/>
                <a:pathLst>
                  <a:path w="8416" h="102695">
                    <a:moveTo>
                      <a:pt x="0" y="0"/>
                    </a:moveTo>
                    <a:lnTo>
                      <a:pt x="0" y="102695"/>
                    </a:lnTo>
                  </a:path>
                </a:pathLst>
              </a:custGeom>
              <a:ln w="12700" cap="flat">
                <a:solidFill>
                  <a:srgbClr val="782A28"/>
                </a:solidFill>
                <a:prstDash val="solid"/>
                <a:miter/>
              </a:ln>
            </p:spPr>
            <p:txBody>
              <a:bodyPr rtlCol="0" anchor="ctr"/>
              <a:lstStyle/>
              <a:p>
                <a:endParaRPr lang="en-US" dirty="0"/>
              </a:p>
            </p:txBody>
          </p:sp>
          <p:sp>
            <p:nvSpPr>
              <p:cNvPr id="1043" name="Freeform: Shape 1042">
                <a:extLst>
                  <a:ext uri="{FF2B5EF4-FFF2-40B4-BE49-F238E27FC236}">
                    <a16:creationId xmlns:a16="http://schemas.microsoft.com/office/drawing/2014/main" id="{9DC1F87D-E35E-C26B-4EDE-628EFD89FC78}"/>
                  </a:ext>
                </a:extLst>
              </p:cNvPr>
              <p:cNvSpPr/>
              <p:nvPr/>
            </p:nvSpPr>
            <p:spPr>
              <a:xfrm>
                <a:off x="1199900" y="2403886"/>
                <a:ext cx="63631" cy="13584"/>
              </a:xfrm>
              <a:custGeom>
                <a:avLst/>
                <a:gdLst>
                  <a:gd name="connsiteX0" fmla="*/ 0 w 63631"/>
                  <a:gd name="connsiteY0" fmla="*/ 0 h 13584"/>
                  <a:gd name="connsiteX1" fmla="*/ 63631 w 63631"/>
                  <a:gd name="connsiteY1" fmla="*/ 0 h 13584"/>
                </a:gdLst>
                <a:ahLst/>
                <a:cxnLst>
                  <a:cxn ang="0">
                    <a:pos x="connsiteX0" y="connsiteY0"/>
                  </a:cxn>
                  <a:cxn ang="0">
                    <a:pos x="connsiteX1" y="connsiteY1"/>
                  </a:cxn>
                </a:cxnLst>
                <a:rect l="l" t="t" r="r" b="b"/>
                <a:pathLst>
                  <a:path w="63631" h="13584">
                    <a:moveTo>
                      <a:pt x="0" y="0"/>
                    </a:moveTo>
                    <a:lnTo>
                      <a:pt x="63631" y="0"/>
                    </a:lnTo>
                  </a:path>
                </a:pathLst>
              </a:custGeom>
              <a:ln w="12700" cap="flat">
                <a:solidFill>
                  <a:srgbClr val="782A28"/>
                </a:solidFill>
                <a:prstDash val="solid"/>
                <a:miter/>
              </a:ln>
            </p:spPr>
            <p:txBody>
              <a:bodyPr rtlCol="0" anchor="ctr"/>
              <a:lstStyle/>
              <a:p>
                <a:endParaRPr lang="en-US" dirty="0"/>
              </a:p>
            </p:txBody>
          </p:sp>
        </p:grpSp>
      </p:grpSp>
      <p:sp>
        <p:nvSpPr>
          <p:cNvPr id="1144" name="Freeform: Shape 1143">
            <a:extLst>
              <a:ext uri="{FF2B5EF4-FFF2-40B4-BE49-F238E27FC236}">
                <a16:creationId xmlns:a16="http://schemas.microsoft.com/office/drawing/2014/main" id="{72AD8989-2EDB-05F7-BBD1-EA365EE9BD45}"/>
              </a:ext>
            </a:extLst>
          </p:cNvPr>
          <p:cNvSpPr/>
          <p:nvPr/>
        </p:nvSpPr>
        <p:spPr>
          <a:xfrm>
            <a:off x="889404" y="1815800"/>
            <a:ext cx="4420266" cy="1704932"/>
          </a:xfrm>
          <a:custGeom>
            <a:avLst/>
            <a:gdLst>
              <a:gd name="connsiteX0" fmla="*/ 0 w 4420266"/>
              <a:gd name="connsiteY0" fmla="*/ 0 h 1704932"/>
              <a:gd name="connsiteX1" fmla="*/ 207138 w 4420266"/>
              <a:gd name="connsiteY1" fmla="*/ 0 h 1704932"/>
              <a:gd name="connsiteX2" fmla="*/ 207138 w 4420266"/>
              <a:gd name="connsiteY2" fmla="*/ 21870 h 1704932"/>
              <a:gd name="connsiteX3" fmla="*/ 215471 w 4420266"/>
              <a:gd name="connsiteY3" fmla="*/ 21870 h 1704932"/>
              <a:gd name="connsiteX4" fmla="*/ 215471 w 4420266"/>
              <a:gd name="connsiteY4" fmla="*/ 39530 h 1704932"/>
              <a:gd name="connsiteX5" fmla="*/ 232220 w 4420266"/>
              <a:gd name="connsiteY5" fmla="*/ 39530 h 1704932"/>
              <a:gd name="connsiteX6" fmla="*/ 232220 w 4420266"/>
              <a:gd name="connsiteY6" fmla="*/ 63437 h 1704932"/>
              <a:gd name="connsiteX7" fmla="*/ 241815 w 4420266"/>
              <a:gd name="connsiteY7" fmla="*/ 63437 h 1704932"/>
              <a:gd name="connsiteX8" fmla="*/ 241815 w 4420266"/>
              <a:gd name="connsiteY8" fmla="*/ 88296 h 1704932"/>
              <a:gd name="connsiteX9" fmla="*/ 246361 w 4420266"/>
              <a:gd name="connsiteY9" fmla="*/ 88296 h 1704932"/>
              <a:gd name="connsiteX10" fmla="*/ 246361 w 4420266"/>
              <a:gd name="connsiteY10" fmla="*/ 105956 h 1704932"/>
              <a:gd name="connsiteX11" fmla="*/ 259238 w 4420266"/>
              <a:gd name="connsiteY11" fmla="*/ 105956 h 1704932"/>
              <a:gd name="connsiteX12" fmla="*/ 259238 w 4420266"/>
              <a:gd name="connsiteY12" fmla="*/ 152685 h 1704932"/>
              <a:gd name="connsiteX13" fmla="*/ 333811 w 4420266"/>
              <a:gd name="connsiteY13" fmla="*/ 152685 h 1704932"/>
              <a:gd name="connsiteX14" fmla="*/ 333811 w 4420266"/>
              <a:gd name="connsiteY14" fmla="*/ 172381 h 1704932"/>
              <a:gd name="connsiteX15" fmla="*/ 340966 w 4420266"/>
              <a:gd name="connsiteY15" fmla="*/ 172381 h 1704932"/>
              <a:gd name="connsiteX16" fmla="*/ 340966 w 4420266"/>
              <a:gd name="connsiteY16" fmla="*/ 194252 h 1704932"/>
              <a:gd name="connsiteX17" fmla="*/ 368573 w 4420266"/>
              <a:gd name="connsiteY17" fmla="*/ 194252 h 1704932"/>
              <a:gd name="connsiteX18" fmla="*/ 368573 w 4420266"/>
              <a:gd name="connsiteY18" fmla="*/ 215986 h 1704932"/>
              <a:gd name="connsiteX19" fmla="*/ 387847 w 4420266"/>
              <a:gd name="connsiteY19" fmla="*/ 215986 h 1704932"/>
              <a:gd name="connsiteX20" fmla="*/ 387847 w 4420266"/>
              <a:gd name="connsiteY20" fmla="*/ 237857 h 1704932"/>
              <a:gd name="connsiteX21" fmla="*/ 404597 w 4420266"/>
              <a:gd name="connsiteY21" fmla="*/ 237857 h 1704932"/>
              <a:gd name="connsiteX22" fmla="*/ 404597 w 4420266"/>
              <a:gd name="connsiteY22" fmla="*/ 277250 h 1704932"/>
              <a:gd name="connsiteX23" fmla="*/ 406870 w 4420266"/>
              <a:gd name="connsiteY23" fmla="*/ 280918 h 1704932"/>
              <a:gd name="connsiteX24" fmla="*/ 406870 w 4420266"/>
              <a:gd name="connsiteY24" fmla="*/ 304282 h 1704932"/>
              <a:gd name="connsiteX25" fmla="*/ 429090 w 4420266"/>
              <a:gd name="connsiteY25" fmla="*/ 304282 h 1704932"/>
              <a:gd name="connsiteX26" fmla="*/ 429090 w 4420266"/>
              <a:gd name="connsiteY26" fmla="*/ 325066 h 1704932"/>
              <a:gd name="connsiteX27" fmla="*/ 434224 w 4420266"/>
              <a:gd name="connsiteY27" fmla="*/ 325066 h 1704932"/>
              <a:gd name="connsiteX28" fmla="*/ 434224 w 4420266"/>
              <a:gd name="connsiteY28" fmla="*/ 351012 h 1704932"/>
              <a:gd name="connsiteX29" fmla="*/ 439359 w 4420266"/>
              <a:gd name="connsiteY29" fmla="*/ 351012 h 1704932"/>
              <a:gd name="connsiteX30" fmla="*/ 439359 w 4420266"/>
              <a:gd name="connsiteY30" fmla="*/ 368671 h 1704932"/>
              <a:gd name="connsiteX31" fmla="*/ 485651 w 4420266"/>
              <a:gd name="connsiteY31" fmla="*/ 368671 h 1704932"/>
              <a:gd name="connsiteX32" fmla="*/ 485651 w 4420266"/>
              <a:gd name="connsiteY32" fmla="*/ 391492 h 1704932"/>
              <a:gd name="connsiteX33" fmla="*/ 488849 w 4420266"/>
              <a:gd name="connsiteY33" fmla="*/ 391492 h 1704932"/>
              <a:gd name="connsiteX34" fmla="*/ 488849 w 4420266"/>
              <a:gd name="connsiteY34" fmla="*/ 414313 h 1704932"/>
              <a:gd name="connsiteX35" fmla="*/ 531354 w 4420266"/>
              <a:gd name="connsiteY35" fmla="*/ 414313 h 1704932"/>
              <a:gd name="connsiteX36" fmla="*/ 531354 w 4420266"/>
              <a:gd name="connsiteY36" fmla="*/ 437134 h 1704932"/>
              <a:gd name="connsiteX37" fmla="*/ 539687 w 4420266"/>
              <a:gd name="connsiteY37" fmla="*/ 437134 h 1704932"/>
              <a:gd name="connsiteX38" fmla="*/ 539687 w 4420266"/>
              <a:gd name="connsiteY38" fmla="*/ 456831 h 1704932"/>
              <a:gd name="connsiteX39" fmla="*/ 551302 w 4420266"/>
              <a:gd name="connsiteY39" fmla="*/ 456831 h 1704932"/>
              <a:gd name="connsiteX40" fmla="*/ 551302 w 4420266"/>
              <a:gd name="connsiteY40" fmla="*/ 480739 h 1704932"/>
              <a:gd name="connsiteX41" fmla="*/ 602140 w 4420266"/>
              <a:gd name="connsiteY41" fmla="*/ 480739 h 1704932"/>
              <a:gd name="connsiteX42" fmla="*/ 602140 w 4420266"/>
              <a:gd name="connsiteY42" fmla="*/ 502609 h 1704932"/>
              <a:gd name="connsiteX43" fmla="*/ 616280 w 4420266"/>
              <a:gd name="connsiteY43" fmla="*/ 502609 h 1704932"/>
              <a:gd name="connsiteX44" fmla="*/ 616280 w 4420266"/>
              <a:gd name="connsiteY44" fmla="*/ 527468 h 1704932"/>
              <a:gd name="connsiteX45" fmla="*/ 676124 w 4420266"/>
              <a:gd name="connsiteY45" fmla="*/ 527468 h 1704932"/>
              <a:gd name="connsiteX46" fmla="*/ 676124 w 4420266"/>
              <a:gd name="connsiteY46" fmla="*/ 550289 h 1704932"/>
              <a:gd name="connsiteX47" fmla="*/ 779062 w 4420266"/>
              <a:gd name="connsiteY47" fmla="*/ 550289 h 1704932"/>
              <a:gd name="connsiteX48" fmla="*/ 779062 w 4420266"/>
              <a:gd name="connsiteY48" fmla="*/ 574197 h 1704932"/>
              <a:gd name="connsiteX49" fmla="*/ 787394 w 4420266"/>
              <a:gd name="connsiteY49" fmla="*/ 574197 h 1704932"/>
              <a:gd name="connsiteX50" fmla="*/ 787394 w 4420266"/>
              <a:gd name="connsiteY50" fmla="*/ 596068 h 1704932"/>
              <a:gd name="connsiteX51" fmla="*/ 809278 w 4420266"/>
              <a:gd name="connsiteY51" fmla="*/ 596068 h 1704932"/>
              <a:gd name="connsiteX52" fmla="*/ 809278 w 4420266"/>
              <a:gd name="connsiteY52" fmla="*/ 622013 h 1704932"/>
              <a:gd name="connsiteX53" fmla="*/ 860116 w 4420266"/>
              <a:gd name="connsiteY53" fmla="*/ 622013 h 1704932"/>
              <a:gd name="connsiteX54" fmla="*/ 860116 w 4420266"/>
              <a:gd name="connsiteY54" fmla="*/ 645785 h 1704932"/>
              <a:gd name="connsiteX55" fmla="*/ 1009346 w 4420266"/>
              <a:gd name="connsiteY55" fmla="*/ 645785 h 1704932"/>
              <a:gd name="connsiteX56" fmla="*/ 1009346 w 4420266"/>
              <a:gd name="connsiteY56" fmla="*/ 667656 h 1704932"/>
              <a:gd name="connsiteX57" fmla="*/ 1075587 w 4420266"/>
              <a:gd name="connsiteY57" fmla="*/ 667656 h 1704932"/>
              <a:gd name="connsiteX58" fmla="*/ 1075587 w 4420266"/>
              <a:gd name="connsiteY58" fmla="*/ 693601 h 1704932"/>
              <a:gd name="connsiteX59" fmla="*/ 1089727 w 4420266"/>
              <a:gd name="connsiteY59" fmla="*/ 693601 h 1704932"/>
              <a:gd name="connsiteX60" fmla="*/ 1089727 w 4420266"/>
              <a:gd name="connsiteY60" fmla="*/ 717509 h 1704932"/>
              <a:gd name="connsiteX61" fmla="*/ 1224228 w 4420266"/>
              <a:gd name="connsiteY61" fmla="*/ 717509 h 1704932"/>
              <a:gd name="connsiteX62" fmla="*/ 1224228 w 4420266"/>
              <a:gd name="connsiteY62" fmla="*/ 743454 h 1704932"/>
              <a:gd name="connsiteX63" fmla="*/ 1229362 w 4420266"/>
              <a:gd name="connsiteY63" fmla="*/ 743454 h 1704932"/>
              <a:gd name="connsiteX64" fmla="*/ 1229362 w 4420266"/>
              <a:gd name="connsiteY64" fmla="*/ 768313 h 1704932"/>
              <a:gd name="connsiteX65" fmla="*/ 1298801 w 4420266"/>
              <a:gd name="connsiteY65" fmla="*/ 768313 h 1704932"/>
              <a:gd name="connsiteX66" fmla="*/ 1298801 w 4420266"/>
              <a:gd name="connsiteY66" fmla="*/ 793308 h 1704932"/>
              <a:gd name="connsiteX67" fmla="*/ 1320685 w 4420266"/>
              <a:gd name="connsiteY67" fmla="*/ 793308 h 1704932"/>
              <a:gd name="connsiteX68" fmla="*/ 1320685 w 4420266"/>
              <a:gd name="connsiteY68" fmla="*/ 842075 h 1704932"/>
              <a:gd name="connsiteX69" fmla="*/ 1453839 w 4420266"/>
              <a:gd name="connsiteY69" fmla="*/ 842075 h 1704932"/>
              <a:gd name="connsiteX70" fmla="*/ 1453839 w 4420266"/>
              <a:gd name="connsiteY70" fmla="*/ 868020 h 1704932"/>
              <a:gd name="connsiteX71" fmla="*/ 1465454 w 4420266"/>
              <a:gd name="connsiteY71" fmla="*/ 868020 h 1704932"/>
              <a:gd name="connsiteX72" fmla="*/ 1465454 w 4420266"/>
              <a:gd name="connsiteY72" fmla="*/ 898177 h 1704932"/>
              <a:gd name="connsiteX73" fmla="*/ 1491799 w 4420266"/>
              <a:gd name="connsiteY73" fmla="*/ 898177 h 1704932"/>
              <a:gd name="connsiteX74" fmla="*/ 1491799 w 4420266"/>
              <a:gd name="connsiteY74" fmla="*/ 918960 h 1704932"/>
              <a:gd name="connsiteX75" fmla="*/ 1516881 w 4420266"/>
              <a:gd name="connsiteY75" fmla="*/ 918960 h 1704932"/>
              <a:gd name="connsiteX76" fmla="*/ 1516881 w 4420266"/>
              <a:gd name="connsiteY76" fmla="*/ 946943 h 1704932"/>
              <a:gd name="connsiteX77" fmla="*/ 1615358 w 4420266"/>
              <a:gd name="connsiteY77" fmla="*/ 946943 h 1704932"/>
              <a:gd name="connsiteX78" fmla="*/ 1615358 w 4420266"/>
              <a:gd name="connsiteY78" fmla="*/ 971802 h 1704932"/>
              <a:gd name="connsiteX79" fmla="*/ 1730500 w 4420266"/>
              <a:gd name="connsiteY79" fmla="*/ 971802 h 1704932"/>
              <a:gd name="connsiteX80" fmla="*/ 1730500 w 4420266"/>
              <a:gd name="connsiteY80" fmla="*/ 1003996 h 1704932"/>
              <a:gd name="connsiteX81" fmla="*/ 1828893 w 4420266"/>
              <a:gd name="connsiteY81" fmla="*/ 1003996 h 1704932"/>
              <a:gd name="connsiteX82" fmla="*/ 1828893 w 4420266"/>
              <a:gd name="connsiteY82" fmla="*/ 1027904 h 1704932"/>
              <a:gd name="connsiteX83" fmla="*/ 1931831 w 4420266"/>
              <a:gd name="connsiteY83" fmla="*/ 1027904 h 1704932"/>
              <a:gd name="connsiteX84" fmla="*/ 1931831 w 4420266"/>
              <a:gd name="connsiteY84" fmla="*/ 1054936 h 1704932"/>
              <a:gd name="connsiteX85" fmla="*/ 1948580 w 4420266"/>
              <a:gd name="connsiteY85" fmla="*/ 1054936 h 1704932"/>
              <a:gd name="connsiteX86" fmla="*/ 1948580 w 4420266"/>
              <a:gd name="connsiteY86" fmla="*/ 1086044 h 1704932"/>
              <a:gd name="connsiteX87" fmla="*/ 1971137 w 4420266"/>
              <a:gd name="connsiteY87" fmla="*/ 1086044 h 1704932"/>
              <a:gd name="connsiteX88" fmla="*/ 1971137 w 4420266"/>
              <a:gd name="connsiteY88" fmla="*/ 1113076 h 1704932"/>
              <a:gd name="connsiteX89" fmla="*/ 1988476 w 4420266"/>
              <a:gd name="connsiteY89" fmla="*/ 1113076 h 1704932"/>
              <a:gd name="connsiteX90" fmla="*/ 1988476 w 4420266"/>
              <a:gd name="connsiteY90" fmla="*/ 1140108 h 1704932"/>
              <a:gd name="connsiteX91" fmla="*/ 2049582 w 4420266"/>
              <a:gd name="connsiteY91" fmla="*/ 1140108 h 1704932"/>
              <a:gd name="connsiteX92" fmla="*/ 2049582 w 4420266"/>
              <a:gd name="connsiteY92" fmla="*/ 1169178 h 1704932"/>
              <a:gd name="connsiteX93" fmla="*/ 2061786 w 4420266"/>
              <a:gd name="connsiteY93" fmla="*/ 1169178 h 1704932"/>
              <a:gd name="connsiteX94" fmla="*/ 2061786 w 4420266"/>
              <a:gd name="connsiteY94" fmla="*/ 1198248 h 1704932"/>
              <a:gd name="connsiteX95" fmla="*/ 2162199 w 4420266"/>
              <a:gd name="connsiteY95" fmla="*/ 1198248 h 1704932"/>
              <a:gd name="connsiteX96" fmla="*/ 2162199 w 4420266"/>
              <a:gd name="connsiteY96" fmla="*/ 1224194 h 1704932"/>
              <a:gd name="connsiteX97" fmla="*/ 2312692 w 4420266"/>
              <a:gd name="connsiteY97" fmla="*/ 1224194 h 1704932"/>
              <a:gd name="connsiteX98" fmla="*/ 2312692 w 4420266"/>
              <a:gd name="connsiteY98" fmla="*/ 1257339 h 1704932"/>
              <a:gd name="connsiteX99" fmla="*/ 2444584 w 4420266"/>
              <a:gd name="connsiteY99" fmla="*/ 1257339 h 1704932"/>
              <a:gd name="connsiteX100" fmla="*/ 2444584 w 4420266"/>
              <a:gd name="connsiteY100" fmla="*/ 1302030 h 1704932"/>
              <a:gd name="connsiteX101" fmla="*/ 3008764 w 4420266"/>
              <a:gd name="connsiteY101" fmla="*/ 1302030 h 1704932"/>
              <a:gd name="connsiteX102" fmla="*/ 3008764 w 4420266"/>
              <a:gd name="connsiteY102" fmla="*/ 1360170 h 1704932"/>
              <a:gd name="connsiteX103" fmla="*/ 3053794 w 4420266"/>
              <a:gd name="connsiteY103" fmla="*/ 1360170 h 1704932"/>
              <a:gd name="connsiteX104" fmla="*/ 3053794 w 4420266"/>
              <a:gd name="connsiteY104" fmla="*/ 1417223 h 1704932"/>
              <a:gd name="connsiteX105" fmla="*/ 3845144 w 4420266"/>
              <a:gd name="connsiteY105" fmla="*/ 1417223 h 1704932"/>
              <a:gd name="connsiteX106" fmla="*/ 3845144 w 4420266"/>
              <a:gd name="connsiteY106" fmla="*/ 1551161 h 1704932"/>
              <a:gd name="connsiteX107" fmla="*/ 4175758 w 4420266"/>
              <a:gd name="connsiteY107" fmla="*/ 1551161 h 1704932"/>
              <a:gd name="connsiteX108" fmla="*/ 4175758 w 4420266"/>
              <a:gd name="connsiteY108" fmla="*/ 1704933 h 1704932"/>
              <a:gd name="connsiteX109" fmla="*/ 4420266 w 4420266"/>
              <a:gd name="connsiteY109" fmla="*/ 1704933 h 1704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Lst>
            <a:rect l="l" t="t" r="r" b="b"/>
            <a:pathLst>
              <a:path w="4420266" h="1704932">
                <a:moveTo>
                  <a:pt x="0" y="0"/>
                </a:moveTo>
                <a:lnTo>
                  <a:pt x="207138" y="0"/>
                </a:lnTo>
                <a:lnTo>
                  <a:pt x="207138" y="21870"/>
                </a:lnTo>
                <a:lnTo>
                  <a:pt x="215471" y="21870"/>
                </a:lnTo>
                <a:lnTo>
                  <a:pt x="215471" y="39530"/>
                </a:lnTo>
                <a:lnTo>
                  <a:pt x="232220" y="39530"/>
                </a:lnTo>
                <a:lnTo>
                  <a:pt x="232220" y="63437"/>
                </a:lnTo>
                <a:lnTo>
                  <a:pt x="241815" y="63437"/>
                </a:lnTo>
                <a:lnTo>
                  <a:pt x="241815" y="88296"/>
                </a:lnTo>
                <a:lnTo>
                  <a:pt x="246361" y="88296"/>
                </a:lnTo>
                <a:lnTo>
                  <a:pt x="246361" y="105956"/>
                </a:lnTo>
                <a:lnTo>
                  <a:pt x="259238" y="105956"/>
                </a:lnTo>
                <a:lnTo>
                  <a:pt x="259238" y="152685"/>
                </a:lnTo>
                <a:lnTo>
                  <a:pt x="333811" y="152685"/>
                </a:lnTo>
                <a:lnTo>
                  <a:pt x="333811" y="172381"/>
                </a:lnTo>
                <a:lnTo>
                  <a:pt x="340966" y="172381"/>
                </a:lnTo>
                <a:lnTo>
                  <a:pt x="340966" y="194252"/>
                </a:lnTo>
                <a:lnTo>
                  <a:pt x="368573" y="194252"/>
                </a:lnTo>
                <a:lnTo>
                  <a:pt x="368573" y="215986"/>
                </a:lnTo>
                <a:lnTo>
                  <a:pt x="387847" y="215986"/>
                </a:lnTo>
                <a:lnTo>
                  <a:pt x="387847" y="237857"/>
                </a:lnTo>
                <a:lnTo>
                  <a:pt x="404597" y="237857"/>
                </a:lnTo>
                <a:lnTo>
                  <a:pt x="404597" y="277250"/>
                </a:lnTo>
                <a:lnTo>
                  <a:pt x="406870" y="280918"/>
                </a:lnTo>
                <a:lnTo>
                  <a:pt x="406870" y="304282"/>
                </a:lnTo>
                <a:lnTo>
                  <a:pt x="429090" y="304282"/>
                </a:lnTo>
                <a:lnTo>
                  <a:pt x="429090" y="325066"/>
                </a:lnTo>
                <a:lnTo>
                  <a:pt x="434224" y="325066"/>
                </a:lnTo>
                <a:lnTo>
                  <a:pt x="434224" y="351012"/>
                </a:lnTo>
                <a:lnTo>
                  <a:pt x="439359" y="351012"/>
                </a:lnTo>
                <a:lnTo>
                  <a:pt x="439359" y="368671"/>
                </a:lnTo>
                <a:lnTo>
                  <a:pt x="485651" y="368671"/>
                </a:lnTo>
                <a:lnTo>
                  <a:pt x="485651" y="391492"/>
                </a:lnTo>
                <a:lnTo>
                  <a:pt x="488849" y="391492"/>
                </a:lnTo>
                <a:lnTo>
                  <a:pt x="488849" y="414313"/>
                </a:lnTo>
                <a:lnTo>
                  <a:pt x="531354" y="414313"/>
                </a:lnTo>
                <a:lnTo>
                  <a:pt x="531354" y="437134"/>
                </a:lnTo>
                <a:lnTo>
                  <a:pt x="539687" y="437134"/>
                </a:lnTo>
                <a:lnTo>
                  <a:pt x="539687" y="456831"/>
                </a:lnTo>
                <a:lnTo>
                  <a:pt x="551302" y="456831"/>
                </a:lnTo>
                <a:lnTo>
                  <a:pt x="551302" y="480739"/>
                </a:lnTo>
                <a:lnTo>
                  <a:pt x="602140" y="480739"/>
                </a:lnTo>
                <a:lnTo>
                  <a:pt x="602140" y="502609"/>
                </a:lnTo>
                <a:lnTo>
                  <a:pt x="616280" y="502609"/>
                </a:lnTo>
                <a:lnTo>
                  <a:pt x="616280" y="527468"/>
                </a:lnTo>
                <a:lnTo>
                  <a:pt x="676124" y="527468"/>
                </a:lnTo>
                <a:lnTo>
                  <a:pt x="676124" y="550289"/>
                </a:lnTo>
                <a:lnTo>
                  <a:pt x="779062" y="550289"/>
                </a:lnTo>
                <a:lnTo>
                  <a:pt x="779062" y="574197"/>
                </a:lnTo>
                <a:lnTo>
                  <a:pt x="787394" y="574197"/>
                </a:lnTo>
                <a:lnTo>
                  <a:pt x="787394" y="596068"/>
                </a:lnTo>
                <a:lnTo>
                  <a:pt x="809278" y="596068"/>
                </a:lnTo>
                <a:lnTo>
                  <a:pt x="809278" y="622013"/>
                </a:lnTo>
                <a:lnTo>
                  <a:pt x="860116" y="622013"/>
                </a:lnTo>
                <a:lnTo>
                  <a:pt x="860116" y="645785"/>
                </a:lnTo>
                <a:lnTo>
                  <a:pt x="1009346" y="645785"/>
                </a:lnTo>
                <a:lnTo>
                  <a:pt x="1009346" y="667656"/>
                </a:lnTo>
                <a:lnTo>
                  <a:pt x="1075587" y="667656"/>
                </a:lnTo>
                <a:lnTo>
                  <a:pt x="1075587" y="693601"/>
                </a:lnTo>
                <a:lnTo>
                  <a:pt x="1089727" y="693601"/>
                </a:lnTo>
                <a:lnTo>
                  <a:pt x="1089727" y="717509"/>
                </a:lnTo>
                <a:lnTo>
                  <a:pt x="1224228" y="717509"/>
                </a:lnTo>
                <a:lnTo>
                  <a:pt x="1224228" y="743454"/>
                </a:lnTo>
                <a:lnTo>
                  <a:pt x="1229362" y="743454"/>
                </a:lnTo>
                <a:lnTo>
                  <a:pt x="1229362" y="768313"/>
                </a:lnTo>
                <a:lnTo>
                  <a:pt x="1298801" y="768313"/>
                </a:lnTo>
                <a:lnTo>
                  <a:pt x="1298801" y="793308"/>
                </a:lnTo>
                <a:lnTo>
                  <a:pt x="1320685" y="793308"/>
                </a:lnTo>
                <a:lnTo>
                  <a:pt x="1320685" y="842075"/>
                </a:lnTo>
                <a:lnTo>
                  <a:pt x="1453839" y="842075"/>
                </a:lnTo>
                <a:lnTo>
                  <a:pt x="1453839" y="868020"/>
                </a:lnTo>
                <a:lnTo>
                  <a:pt x="1465454" y="868020"/>
                </a:lnTo>
                <a:lnTo>
                  <a:pt x="1465454" y="898177"/>
                </a:lnTo>
                <a:lnTo>
                  <a:pt x="1491799" y="898177"/>
                </a:lnTo>
                <a:lnTo>
                  <a:pt x="1491799" y="918960"/>
                </a:lnTo>
                <a:lnTo>
                  <a:pt x="1516881" y="918960"/>
                </a:lnTo>
                <a:lnTo>
                  <a:pt x="1516881" y="946943"/>
                </a:lnTo>
                <a:lnTo>
                  <a:pt x="1615358" y="946943"/>
                </a:lnTo>
                <a:lnTo>
                  <a:pt x="1615358" y="971802"/>
                </a:lnTo>
                <a:lnTo>
                  <a:pt x="1730500" y="971802"/>
                </a:lnTo>
                <a:lnTo>
                  <a:pt x="1730500" y="1003996"/>
                </a:lnTo>
                <a:lnTo>
                  <a:pt x="1828893" y="1003996"/>
                </a:lnTo>
                <a:lnTo>
                  <a:pt x="1828893" y="1027904"/>
                </a:lnTo>
                <a:lnTo>
                  <a:pt x="1931831" y="1027904"/>
                </a:lnTo>
                <a:lnTo>
                  <a:pt x="1931831" y="1054936"/>
                </a:lnTo>
                <a:lnTo>
                  <a:pt x="1948580" y="1054936"/>
                </a:lnTo>
                <a:lnTo>
                  <a:pt x="1948580" y="1086044"/>
                </a:lnTo>
                <a:lnTo>
                  <a:pt x="1971137" y="1086044"/>
                </a:lnTo>
                <a:lnTo>
                  <a:pt x="1971137" y="1113076"/>
                </a:lnTo>
                <a:lnTo>
                  <a:pt x="1988476" y="1113076"/>
                </a:lnTo>
                <a:lnTo>
                  <a:pt x="1988476" y="1140108"/>
                </a:lnTo>
                <a:lnTo>
                  <a:pt x="2049582" y="1140108"/>
                </a:lnTo>
                <a:lnTo>
                  <a:pt x="2049582" y="1169178"/>
                </a:lnTo>
                <a:lnTo>
                  <a:pt x="2061786" y="1169178"/>
                </a:lnTo>
                <a:lnTo>
                  <a:pt x="2061786" y="1198248"/>
                </a:lnTo>
                <a:lnTo>
                  <a:pt x="2162199" y="1198248"/>
                </a:lnTo>
                <a:lnTo>
                  <a:pt x="2162199" y="1224194"/>
                </a:lnTo>
                <a:lnTo>
                  <a:pt x="2312692" y="1224194"/>
                </a:lnTo>
                <a:lnTo>
                  <a:pt x="2312692" y="1257339"/>
                </a:lnTo>
                <a:lnTo>
                  <a:pt x="2444584" y="1257339"/>
                </a:lnTo>
                <a:lnTo>
                  <a:pt x="2444584" y="1302030"/>
                </a:lnTo>
                <a:lnTo>
                  <a:pt x="3008764" y="1302030"/>
                </a:lnTo>
                <a:lnTo>
                  <a:pt x="3008764" y="1360170"/>
                </a:lnTo>
                <a:lnTo>
                  <a:pt x="3053794" y="1360170"/>
                </a:lnTo>
                <a:lnTo>
                  <a:pt x="3053794" y="1417223"/>
                </a:lnTo>
                <a:lnTo>
                  <a:pt x="3845144" y="1417223"/>
                </a:lnTo>
                <a:lnTo>
                  <a:pt x="3845144" y="1551161"/>
                </a:lnTo>
                <a:lnTo>
                  <a:pt x="4175758" y="1551161"/>
                </a:lnTo>
                <a:lnTo>
                  <a:pt x="4175758" y="1704933"/>
                </a:lnTo>
                <a:lnTo>
                  <a:pt x="4420266" y="1704933"/>
                </a:lnTo>
              </a:path>
            </a:pathLst>
          </a:custGeom>
          <a:noFill/>
          <a:ln w="19050" cap="flat">
            <a:solidFill>
              <a:srgbClr val="782A28"/>
            </a:solidFill>
            <a:prstDash val="solid"/>
            <a:miter/>
          </a:ln>
        </p:spPr>
        <p:txBody>
          <a:bodyPr rtlCol="0" anchor="ctr"/>
          <a:lstStyle/>
          <a:p>
            <a:endParaRPr lang="en-US" dirty="0"/>
          </a:p>
        </p:txBody>
      </p:sp>
      <p:grpSp>
        <p:nvGrpSpPr>
          <p:cNvPr id="1145" name="Graphic 316">
            <a:extLst>
              <a:ext uri="{FF2B5EF4-FFF2-40B4-BE49-F238E27FC236}">
                <a16:creationId xmlns:a16="http://schemas.microsoft.com/office/drawing/2014/main" id="{E4341B2F-3A3A-B469-2CD2-D3F392D681DC}"/>
              </a:ext>
            </a:extLst>
          </p:cNvPr>
          <p:cNvGrpSpPr/>
          <p:nvPr/>
        </p:nvGrpSpPr>
        <p:grpSpPr>
          <a:xfrm>
            <a:off x="6972075" y="1834712"/>
            <a:ext cx="4202327" cy="1275123"/>
            <a:chOff x="6972075" y="2228547"/>
            <a:chExt cx="4202327" cy="1275123"/>
          </a:xfrm>
        </p:grpSpPr>
        <p:grpSp>
          <p:nvGrpSpPr>
            <p:cNvPr id="1146" name="Graphic 316">
              <a:extLst>
                <a:ext uri="{FF2B5EF4-FFF2-40B4-BE49-F238E27FC236}">
                  <a16:creationId xmlns:a16="http://schemas.microsoft.com/office/drawing/2014/main" id="{60F56E65-7DEC-5CAE-A584-027F91E2E91C}"/>
                </a:ext>
              </a:extLst>
            </p:cNvPr>
            <p:cNvGrpSpPr/>
            <p:nvPr/>
          </p:nvGrpSpPr>
          <p:grpSpPr>
            <a:xfrm>
              <a:off x="11110886" y="3400116"/>
              <a:ext cx="63517" cy="103555"/>
              <a:chOff x="11110886" y="3400116"/>
              <a:chExt cx="63517" cy="103555"/>
            </a:xfrm>
          </p:grpSpPr>
          <p:sp>
            <p:nvSpPr>
              <p:cNvPr id="1207" name="Freeform: Shape 1206">
                <a:extLst>
                  <a:ext uri="{FF2B5EF4-FFF2-40B4-BE49-F238E27FC236}">
                    <a16:creationId xmlns:a16="http://schemas.microsoft.com/office/drawing/2014/main" id="{0BC9902A-27AA-53AE-422C-AABBA4994515}"/>
                  </a:ext>
                </a:extLst>
              </p:cNvPr>
              <p:cNvSpPr/>
              <p:nvPr/>
            </p:nvSpPr>
            <p:spPr>
              <a:xfrm>
                <a:off x="11142645" y="3400116"/>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208" name="Freeform: Shape 1207">
                <a:extLst>
                  <a:ext uri="{FF2B5EF4-FFF2-40B4-BE49-F238E27FC236}">
                    <a16:creationId xmlns:a16="http://schemas.microsoft.com/office/drawing/2014/main" id="{3F315A88-0C01-90C1-14E2-C607DE82296B}"/>
                  </a:ext>
                </a:extLst>
              </p:cNvPr>
              <p:cNvSpPr/>
              <p:nvPr/>
            </p:nvSpPr>
            <p:spPr>
              <a:xfrm>
                <a:off x="11110886" y="3451894"/>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47" name="Graphic 316">
              <a:extLst>
                <a:ext uri="{FF2B5EF4-FFF2-40B4-BE49-F238E27FC236}">
                  <a16:creationId xmlns:a16="http://schemas.microsoft.com/office/drawing/2014/main" id="{4A88D847-8806-E13E-4D78-66D2E0D22B47}"/>
                </a:ext>
              </a:extLst>
            </p:cNvPr>
            <p:cNvGrpSpPr/>
            <p:nvPr/>
          </p:nvGrpSpPr>
          <p:grpSpPr>
            <a:xfrm>
              <a:off x="10437230" y="3400116"/>
              <a:ext cx="63517" cy="103555"/>
              <a:chOff x="10437230" y="3400116"/>
              <a:chExt cx="63517" cy="103555"/>
            </a:xfrm>
          </p:grpSpPr>
          <p:sp>
            <p:nvSpPr>
              <p:cNvPr id="1205" name="Freeform: Shape 1204">
                <a:extLst>
                  <a:ext uri="{FF2B5EF4-FFF2-40B4-BE49-F238E27FC236}">
                    <a16:creationId xmlns:a16="http://schemas.microsoft.com/office/drawing/2014/main" id="{96D5789C-0EFC-FEB4-0657-B973A17D65B2}"/>
                  </a:ext>
                </a:extLst>
              </p:cNvPr>
              <p:cNvSpPr/>
              <p:nvPr/>
            </p:nvSpPr>
            <p:spPr>
              <a:xfrm>
                <a:off x="10468988" y="3400116"/>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206" name="Freeform: Shape 1205">
                <a:extLst>
                  <a:ext uri="{FF2B5EF4-FFF2-40B4-BE49-F238E27FC236}">
                    <a16:creationId xmlns:a16="http://schemas.microsoft.com/office/drawing/2014/main" id="{026641EE-B736-26E2-4C4C-914CC176A3BE}"/>
                  </a:ext>
                </a:extLst>
              </p:cNvPr>
              <p:cNvSpPr/>
              <p:nvPr/>
            </p:nvSpPr>
            <p:spPr>
              <a:xfrm>
                <a:off x="10437230" y="3451894"/>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48" name="Graphic 316">
              <a:extLst>
                <a:ext uri="{FF2B5EF4-FFF2-40B4-BE49-F238E27FC236}">
                  <a16:creationId xmlns:a16="http://schemas.microsoft.com/office/drawing/2014/main" id="{6E599D1C-DCEB-DDFB-B9C5-7ED55A0C4BA4}"/>
                </a:ext>
              </a:extLst>
            </p:cNvPr>
            <p:cNvGrpSpPr/>
            <p:nvPr/>
          </p:nvGrpSpPr>
          <p:grpSpPr>
            <a:xfrm>
              <a:off x="10229201" y="3400116"/>
              <a:ext cx="63517" cy="103555"/>
              <a:chOff x="10229201" y="3400116"/>
              <a:chExt cx="63517" cy="103555"/>
            </a:xfrm>
          </p:grpSpPr>
          <p:sp>
            <p:nvSpPr>
              <p:cNvPr id="1203" name="Freeform: Shape 1202">
                <a:extLst>
                  <a:ext uri="{FF2B5EF4-FFF2-40B4-BE49-F238E27FC236}">
                    <a16:creationId xmlns:a16="http://schemas.microsoft.com/office/drawing/2014/main" id="{80DD0ACB-7764-D06B-C127-245AE6615501}"/>
                  </a:ext>
                </a:extLst>
              </p:cNvPr>
              <p:cNvSpPr/>
              <p:nvPr/>
            </p:nvSpPr>
            <p:spPr>
              <a:xfrm>
                <a:off x="10260960" y="3400116"/>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204" name="Freeform: Shape 1203">
                <a:extLst>
                  <a:ext uri="{FF2B5EF4-FFF2-40B4-BE49-F238E27FC236}">
                    <a16:creationId xmlns:a16="http://schemas.microsoft.com/office/drawing/2014/main" id="{B3DB4209-8E6D-4350-AFE1-8C69FE9734D3}"/>
                  </a:ext>
                </a:extLst>
              </p:cNvPr>
              <p:cNvSpPr/>
              <p:nvPr/>
            </p:nvSpPr>
            <p:spPr>
              <a:xfrm>
                <a:off x="10229201" y="3451894"/>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49" name="Graphic 316">
              <a:extLst>
                <a:ext uri="{FF2B5EF4-FFF2-40B4-BE49-F238E27FC236}">
                  <a16:creationId xmlns:a16="http://schemas.microsoft.com/office/drawing/2014/main" id="{8C5F468F-F51C-8773-855B-71A595A44E36}"/>
                </a:ext>
              </a:extLst>
            </p:cNvPr>
            <p:cNvGrpSpPr/>
            <p:nvPr/>
          </p:nvGrpSpPr>
          <p:grpSpPr>
            <a:xfrm>
              <a:off x="10019828" y="3124791"/>
              <a:ext cx="63517" cy="103555"/>
              <a:chOff x="10019828" y="3124791"/>
              <a:chExt cx="63517" cy="103555"/>
            </a:xfrm>
          </p:grpSpPr>
          <p:sp>
            <p:nvSpPr>
              <p:cNvPr id="1201" name="Freeform: Shape 1200">
                <a:extLst>
                  <a:ext uri="{FF2B5EF4-FFF2-40B4-BE49-F238E27FC236}">
                    <a16:creationId xmlns:a16="http://schemas.microsoft.com/office/drawing/2014/main" id="{D9F25C76-B56D-A7FD-11E2-02DA270B724D}"/>
                  </a:ext>
                </a:extLst>
              </p:cNvPr>
              <p:cNvSpPr/>
              <p:nvPr/>
            </p:nvSpPr>
            <p:spPr>
              <a:xfrm>
                <a:off x="10051587" y="3124791"/>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202" name="Freeform: Shape 1201">
                <a:extLst>
                  <a:ext uri="{FF2B5EF4-FFF2-40B4-BE49-F238E27FC236}">
                    <a16:creationId xmlns:a16="http://schemas.microsoft.com/office/drawing/2014/main" id="{1B765FC4-8BE3-A155-8831-EDC09FE32F47}"/>
                  </a:ext>
                </a:extLst>
              </p:cNvPr>
              <p:cNvSpPr/>
              <p:nvPr/>
            </p:nvSpPr>
            <p:spPr>
              <a:xfrm>
                <a:off x="10019828" y="317656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50" name="Graphic 316">
              <a:extLst>
                <a:ext uri="{FF2B5EF4-FFF2-40B4-BE49-F238E27FC236}">
                  <a16:creationId xmlns:a16="http://schemas.microsoft.com/office/drawing/2014/main" id="{F3C76B6A-73B2-0437-2A37-583433EC02BC}"/>
                </a:ext>
              </a:extLst>
            </p:cNvPr>
            <p:cNvGrpSpPr/>
            <p:nvPr/>
          </p:nvGrpSpPr>
          <p:grpSpPr>
            <a:xfrm>
              <a:off x="9400111" y="3124791"/>
              <a:ext cx="63517" cy="103555"/>
              <a:chOff x="9400111" y="3124791"/>
              <a:chExt cx="63517" cy="103555"/>
            </a:xfrm>
          </p:grpSpPr>
          <p:sp>
            <p:nvSpPr>
              <p:cNvPr id="1199" name="Freeform: Shape 1198">
                <a:extLst>
                  <a:ext uri="{FF2B5EF4-FFF2-40B4-BE49-F238E27FC236}">
                    <a16:creationId xmlns:a16="http://schemas.microsoft.com/office/drawing/2014/main" id="{8124BF24-31D9-CB28-B915-1B0019E2037D}"/>
                  </a:ext>
                </a:extLst>
              </p:cNvPr>
              <p:cNvSpPr/>
              <p:nvPr/>
            </p:nvSpPr>
            <p:spPr>
              <a:xfrm>
                <a:off x="9431870" y="3124791"/>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200" name="Freeform: Shape 1199">
                <a:extLst>
                  <a:ext uri="{FF2B5EF4-FFF2-40B4-BE49-F238E27FC236}">
                    <a16:creationId xmlns:a16="http://schemas.microsoft.com/office/drawing/2014/main" id="{5AFAD06B-DFA0-CB7E-8A5F-A19A6B77C43C}"/>
                  </a:ext>
                </a:extLst>
              </p:cNvPr>
              <p:cNvSpPr/>
              <p:nvPr/>
            </p:nvSpPr>
            <p:spPr>
              <a:xfrm>
                <a:off x="9400111" y="3176569"/>
                <a:ext cx="63517" cy="13697"/>
              </a:xfrm>
              <a:custGeom>
                <a:avLst/>
                <a:gdLst>
                  <a:gd name="connsiteX0" fmla="*/ 0 w 63517"/>
                  <a:gd name="connsiteY0" fmla="*/ 0 h 13697"/>
                  <a:gd name="connsiteX1" fmla="*/ 63517 w 63517"/>
                  <a:gd name="connsiteY1" fmla="*/ 0 h 13697"/>
                </a:gdLst>
                <a:ahLst/>
                <a:cxnLst>
                  <a:cxn ang="0">
                    <a:pos x="connsiteX0" y="connsiteY0"/>
                  </a:cxn>
                  <a:cxn ang="0">
                    <a:pos x="connsiteX1" y="connsiteY1"/>
                  </a:cxn>
                </a:cxnLst>
                <a:rect l="l" t="t" r="r" b="b"/>
                <a:pathLst>
                  <a:path w="63517" h="13697">
                    <a:moveTo>
                      <a:pt x="0" y="0"/>
                    </a:moveTo>
                    <a:lnTo>
                      <a:pt x="63517" y="0"/>
                    </a:lnTo>
                  </a:path>
                </a:pathLst>
              </a:custGeom>
              <a:ln w="12700" cap="flat">
                <a:solidFill>
                  <a:srgbClr val="A59E9F"/>
                </a:solidFill>
                <a:prstDash val="solid"/>
                <a:miter/>
              </a:ln>
            </p:spPr>
            <p:txBody>
              <a:bodyPr rtlCol="0" anchor="ctr"/>
              <a:lstStyle/>
              <a:p>
                <a:endParaRPr lang="en-US" dirty="0"/>
              </a:p>
            </p:txBody>
          </p:sp>
        </p:grpSp>
        <p:grpSp>
          <p:nvGrpSpPr>
            <p:cNvPr id="1151" name="Graphic 316">
              <a:extLst>
                <a:ext uri="{FF2B5EF4-FFF2-40B4-BE49-F238E27FC236}">
                  <a16:creationId xmlns:a16="http://schemas.microsoft.com/office/drawing/2014/main" id="{EB747600-7022-FEE8-2C18-3BD18AA2439D}"/>
                </a:ext>
              </a:extLst>
            </p:cNvPr>
            <p:cNvGrpSpPr/>
            <p:nvPr/>
          </p:nvGrpSpPr>
          <p:grpSpPr>
            <a:xfrm>
              <a:off x="9157972" y="3124791"/>
              <a:ext cx="63517" cy="103555"/>
              <a:chOff x="9157972" y="3124791"/>
              <a:chExt cx="63517" cy="103555"/>
            </a:xfrm>
          </p:grpSpPr>
          <p:sp>
            <p:nvSpPr>
              <p:cNvPr id="1197" name="Freeform: Shape 1196">
                <a:extLst>
                  <a:ext uri="{FF2B5EF4-FFF2-40B4-BE49-F238E27FC236}">
                    <a16:creationId xmlns:a16="http://schemas.microsoft.com/office/drawing/2014/main" id="{584F2D0E-4F51-123A-4BD4-CB2D409D8D77}"/>
                  </a:ext>
                </a:extLst>
              </p:cNvPr>
              <p:cNvSpPr/>
              <p:nvPr/>
            </p:nvSpPr>
            <p:spPr>
              <a:xfrm>
                <a:off x="9189730" y="3124791"/>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98" name="Freeform: Shape 1197">
                <a:extLst>
                  <a:ext uri="{FF2B5EF4-FFF2-40B4-BE49-F238E27FC236}">
                    <a16:creationId xmlns:a16="http://schemas.microsoft.com/office/drawing/2014/main" id="{AF1F7CBF-41F0-EA36-AEE1-1F710120074B}"/>
                  </a:ext>
                </a:extLst>
              </p:cNvPr>
              <p:cNvSpPr/>
              <p:nvPr/>
            </p:nvSpPr>
            <p:spPr>
              <a:xfrm>
                <a:off x="9157972" y="317656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52" name="Graphic 316">
              <a:extLst>
                <a:ext uri="{FF2B5EF4-FFF2-40B4-BE49-F238E27FC236}">
                  <a16:creationId xmlns:a16="http://schemas.microsoft.com/office/drawing/2014/main" id="{D007EB16-3D83-4BFF-4CCA-A8E6EFB95625}"/>
                </a:ext>
              </a:extLst>
            </p:cNvPr>
            <p:cNvGrpSpPr/>
            <p:nvPr/>
          </p:nvGrpSpPr>
          <p:grpSpPr>
            <a:xfrm>
              <a:off x="9118819" y="3124791"/>
              <a:ext cx="63517" cy="103555"/>
              <a:chOff x="9118819" y="3124791"/>
              <a:chExt cx="63517" cy="103555"/>
            </a:xfrm>
          </p:grpSpPr>
          <p:sp>
            <p:nvSpPr>
              <p:cNvPr id="1195" name="Freeform: Shape 1194">
                <a:extLst>
                  <a:ext uri="{FF2B5EF4-FFF2-40B4-BE49-F238E27FC236}">
                    <a16:creationId xmlns:a16="http://schemas.microsoft.com/office/drawing/2014/main" id="{90BF6E24-BC32-A107-2B33-735EB9658195}"/>
                  </a:ext>
                </a:extLst>
              </p:cNvPr>
              <p:cNvSpPr/>
              <p:nvPr/>
            </p:nvSpPr>
            <p:spPr>
              <a:xfrm>
                <a:off x="9150578" y="3124791"/>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96" name="Freeform: Shape 1195">
                <a:extLst>
                  <a:ext uri="{FF2B5EF4-FFF2-40B4-BE49-F238E27FC236}">
                    <a16:creationId xmlns:a16="http://schemas.microsoft.com/office/drawing/2014/main" id="{4FA48C20-7A98-A274-24D9-1A18BD38960C}"/>
                  </a:ext>
                </a:extLst>
              </p:cNvPr>
              <p:cNvSpPr/>
              <p:nvPr/>
            </p:nvSpPr>
            <p:spPr>
              <a:xfrm>
                <a:off x="9118819" y="317656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53" name="Graphic 316">
              <a:extLst>
                <a:ext uri="{FF2B5EF4-FFF2-40B4-BE49-F238E27FC236}">
                  <a16:creationId xmlns:a16="http://schemas.microsoft.com/office/drawing/2014/main" id="{518FEEFD-038C-14B7-2C7C-C41A57160B23}"/>
                </a:ext>
              </a:extLst>
            </p:cNvPr>
            <p:cNvGrpSpPr/>
            <p:nvPr/>
          </p:nvGrpSpPr>
          <p:grpSpPr>
            <a:xfrm>
              <a:off x="8832402" y="3124791"/>
              <a:ext cx="63517" cy="103555"/>
              <a:chOff x="8832402" y="3124791"/>
              <a:chExt cx="63517" cy="103555"/>
            </a:xfrm>
          </p:grpSpPr>
          <p:sp>
            <p:nvSpPr>
              <p:cNvPr id="1193" name="Freeform: Shape 1192">
                <a:extLst>
                  <a:ext uri="{FF2B5EF4-FFF2-40B4-BE49-F238E27FC236}">
                    <a16:creationId xmlns:a16="http://schemas.microsoft.com/office/drawing/2014/main" id="{051C4560-F389-C518-D002-5F2F36281570}"/>
                  </a:ext>
                </a:extLst>
              </p:cNvPr>
              <p:cNvSpPr/>
              <p:nvPr/>
            </p:nvSpPr>
            <p:spPr>
              <a:xfrm>
                <a:off x="8864161" y="3124791"/>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94" name="Freeform: Shape 1193">
                <a:extLst>
                  <a:ext uri="{FF2B5EF4-FFF2-40B4-BE49-F238E27FC236}">
                    <a16:creationId xmlns:a16="http://schemas.microsoft.com/office/drawing/2014/main" id="{87799BC7-EF18-99C3-06BB-1BCC09B78381}"/>
                  </a:ext>
                </a:extLst>
              </p:cNvPr>
              <p:cNvSpPr/>
              <p:nvPr/>
            </p:nvSpPr>
            <p:spPr>
              <a:xfrm>
                <a:off x="8832402" y="317656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54" name="Graphic 316">
              <a:extLst>
                <a:ext uri="{FF2B5EF4-FFF2-40B4-BE49-F238E27FC236}">
                  <a16:creationId xmlns:a16="http://schemas.microsoft.com/office/drawing/2014/main" id="{8BA2B375-DA60-FB79-C18B-80DCEBAB8552}"/>
                </a:ext>
              </a:extLst>
            </p:cNvPr>
            <p:cNvGrpSpPr/>
            <p:nvPr/>
          </p:nvGrpSpPr>
          <p:grpSpPr>
            <a:xfrm>
              <a:off x="8428527" y="2982472"/>
              <a:ext cx="63517" cy="103555"/>
              <a:chOff x="8428527" y="2982472"/>
              <a:chExt cx="63517" cy="103555"/>
            </a:xfrm>
          </p:grpSpPr>
          <p:sp>
            <p:nvSpPr>
              <p:cNvPr id="1191" name="Freeform: Shape 1190">
                <a:extLst>
                  <a:ext uri="{FF2B5EF4-FFF2-40B4-BE49-F238E27FC236}">
                    <a16:creationId xmlns:a16="http://schemas.microsoft.com/office/drawing/2014/main" id="{41BA5604-807C-2726-E69F-546C9A1BC43E}"/>
                  </a:ext>
                </a:extLst>
              </p:cNvPr>
              <p:cNvSpPr/>
              <p:nvPr/>
            </p:nvSpPr>
            <p:spPr>
              <a:xfrm>
                <a:off x="8460286" y="298247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92" name="Freeform: Shape 1191">
                <a:extLst>
                  <a:ext uri="{FF2B5EF4-FFF2-40B4-BE49-F238E27FC236}">
                    <a16:creationId xmlns:a16="http://schemas.microsoft.com/office/drawing/2014/main" id="{3BF36FEF-3D82-A90D-1AB3-D6B2014F966C}"/>
                  </a:ext>
                </a:extLst>
              </p:cNvPr>
              <p:cNvSpPr/>
              <p:nvPr/>
            </p:nvSpPr>
            <p:spPr>
              <a:xfrm>
                <a:off x="8428527" y="303424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55" name="Graphic 316">
              <a:extLst>
                <a:ext uri="{FF2B5EF4-FFF2-40B4-BE49-F238E27FC236}">
                  <a16:creationId xmlns:a16="http://schemas.microsoft.com/office/drawing/2014/main" id="{56A5F6D8-5326-A231-AFED-21BB2FD9E823}"/>
                </a:ext>
              </a:extLst>
            </p:cNvPr>
            <p:cNvGrpSpPr/>
            <p:nvPr/>
          </p:nvGrpSpPr>
          <p:grpSpPr>
            <a:xfrm>
              <a:off x="8407271" y="2857822"/>
              <a:ext cx="63517" cy="103555"/>
              <a:chOff x="8407271" y="2857822"/>
              <a:chExt cx="63517" cy="103555"/>
            </a:xfrm>
          </p:grpSpPr>
          <p:sp>
            <p:nvSpPr>
              <p:cNvPr id="1189" name="Freeform: Shape 1188">
                <a:extLst>
                  <a:ext uri="{FF2B5EF4-FFF2-40B4-BE49-F238E27FC236}">
                    <a16:creationId xmlns:a16="http://schemas.microsoft.com/office/drawing/2014/main" id="{66518F92-CE12-E9C9-6C75-D405A6CA1CBA}"/>
                  </a:ext>
                </a:extLst>
              </p:cNvPr>
              <p:cNvSpPr/>
              <p:nvPr/>
            </p:nvSpPr>
            <p:spPr>
              <a:xfrm>
                <a:off x="8439030" y="285782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90" name="Freeform: Shape 1189">
                <a:extLst>
                  <a:ext uri="{FF2B5EF4-FFF2-40B4-BE49-F238E27FC236}">
                    <a16:creationId xmlns:a16="http://schemas.microsoft.com/office/drawing/2014/main" id="{BB0B385D-6B1E-E887-C390-56A76F6BE85C}"/>
                  </a:ext>
                </a:extLst>
              </p:cNvPr>
              <p:cNvSpPr/>
              <p:nvPr/>
            </p:nvSpPr>
            <p:spPr>
              <a:xfrm>
                <a:off x="8407271" y="2909600"/>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56" name="Graphic 316">
              <a:extLst>
                <a:ext uri="{FF2B5EF4-FFF2-40B4-BE49-F238E27FC236}">
                  <a16:creationId xmlns:a16="http://schemas.microsoft.com/office/drawing/2014/main" id="{2B9DF539-C5D5-CF91-A0A0-6DE85146466A}"/>
                </a:ext>
              </a:extLst>
            </p:cNvPr>
            <p:cNvGrpSpPr/>
            <p:nvPr/>
          </p:nvGrpSpPr>
          <p:grpSpPr>
            <a:xfrm>
              <a:off x="8028434" y="2737282"/>
              <a:ext cx="63517" cy="103554"/>
              <a:chOff x="8028434" y="2737282"/>
              <a:chExt cx="63517" cy="103554"/>
            </a:xfrm>
          </p:grpSpPr>
          <p:sp>
            <p:nvSpPr>
              <p:cNvPr id="1187" name="Freeform: Shape 1186">
                <a:extLst>
                  <a:ext uri="{FF2B5EF4-FFF2-40B4-BE49-F238E27FC236}">
                    <a16:creationId xmlns:a16="http://schemas.microsoft.com/office/drawing/2014/main" id="{C62D2E52-FEF7-B38D-6C0C-40D3C5A92CDA}"/>
                  </a:ext>
                </a:extLst>
              </p:cNvPr>
              <p:cNvSpPr/>
              <p:nvPr/>
            </p:nvSpPr>
            <p:spPr>
              <a:xfrm>
                <a:off x="8060193" y="2737282"/>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88" name="Freeform: Shape 1187">
                <a:extLst>
                  <a:ext uri="{FF2B5EF4-FFF2-40B4-BE49-F238E27FC236}">
                    <a16:creationId xmlns:a16="http://schemas.microsoft.com/office/drawing/2014/main" id="{15997051-D69F-1617-76D4-656100FCE34A}"/>
                  </a:ext>
                </a:extLst>
              </p:cNvPr>
              <p:cNvSpPr/>
              <p:nvPr/>
            </p:nvSpPr>
            <p:spPr>
              <a:xfrm>
                <a:off x="8028434" y="278905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57" name="Graphic 316">
              <a:extLst>
                <a:ext uri="{FF2B5EF4-FFF2-40B4-BE49-F238E27FC236}">
                  <a16:creationId xmlns:a16="http://schemas.microsoft.com/office/drawing/2014/main" id="{ACD543A2-997B-8DCC-2947-81A39E5844E2}"/>
                </a:ext>
              </a:extLst>
            </p:cNvPr>
            <p:cNvGrpSpPr/>
            <p:nvPr/>
          </p:nvGrpSpPr>
          <p:grpSpPr>
            <a:xfrm>
              <a:off x="8008521" y="2737282"/>
              <a:ext cx="63517" cy="103554"/>
              <a:chOff x="8008521" y="2737282"/>
              <a:chExt cx="63517" cy="103554"/>
            </a:xfrm>
          </p:grpSpPr>
          <p:sp>
            <p:nvSpPr>
              <p:cNvPr id="1185" name="Freeform: Shape 1184">
                <a:extLst>
                  <a:ext uri="{FF2B5EF4-FFF2-40B4-BE49-F238E27FC236}">
                    <a16:creationId xmlns:a16="http://schemas.microsoft.com/office/drawing/2014/main" id="{BFAE6D5F-4030-50A3-6C4A-BC58B0125133}"/>
                  </a:ext>
                </a:extLst>
              </p:cNvPr>
              <p:cNvSpPr/>
              <p:nvPr/>
            </p:nvSpPr>
            <p:spPr>
              <a:xfrm>
                <a:off x="8040280" y="2737282"/>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86" name="Freeform: Shape 1185">
                <a:extLst>
                  <a:ext uri="{FF2B5EF4-FFF2-40B4-BE49-F238E27FC236}">
                    <a16:creationId xmlns:a16="http://schemas.microsoft.com/office/drawing/2014/main" id="{9FDE2831-5878-7379-8EFA-7B6D73E7412D}"/>
                  </a:ext>
                </a:extLst>
              </p:cNvPr>
              <p:cNvSpPr/>
              <p:nvPr/>
            </p:nvSpPr>
            <p:spPr>
              <a:xfrm>
                <a:off x="8008521" y="278905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58" name="Graphic 316">
              <a:extLst>
                <a:ext uri="{FF2B5EF4-FFF2-40B4-BE49-F238E27FC236}">
                  <a16:creationId xmlns:a16="http://schemas.microsoft.com/office/drawing/2014/main" id="{D7F66B31-F657-D469-6ED1-BEF95A71DBE7}"/>
                </a:ext>
              </a:extLst>
            </p:cNvPr>
            <p:cNvGrpSpPr/>
            <p:nvPr/>
          </p:nvGrpSpPr>
          <p:grpSpPr>
            <a:xfrm>
              <a:off x="7992474" y="2737282"/>
              <a:ext cx="63517" cy="103554"/>
              <a:chOff x="7992474" y="2737282"/>
              <a:chExt cx="63517" cy="103554"/>
            </a:xfrm>
          </p:grpSpPr>
          <p:sp>
            <p:nvSpPr>
              <p:cNvPr id="1183" name="Freeform: Shape 1182">
                <a:extLst>
                  <a:ext uri="{FF2B5EF4-FFF2-40B4-BE49-F238E27FC236}">
                    <a16:creationId xmlns:a16="http://schemas.microsoft.com/office/drawing/2014/main" id="{34FD29A2-10B0-663D-3F8F-55B6EC528479}"/>
                  </a:ext>
                </a:extLst>
              </p:cNvPr>
              <p:cNvSpPr/>
              <p:nvPr/>
            </p:nvSpPr>
            <p:spPr>
              <a:xfrm>
                <a:off x="8024233" y="2737282"/>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84" name="Freeform: Shape 1183">
                <a:extLst>
                  <a:ext uri="{FF2B5EF4-FFF2-40B4-BE49-F238E27FC236}">
                    <a16:creationId xmlns:a16="http://schemas.microsoft.com/office/drawing/2014/main" id="{6482C309-7F49-B699-81CA-4B4D6BE8445C}"/>
                  </a:ext>
                </a:extLst>
              </p:cNvPr>
              <p:cNvSpPr/>
              <p:nvPr/>
            </p:nvSpPr>
            <p:spPr>
              <a:xfrm>
                <a:off x="7992474" y="278905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59" name="Graphic 316">
              <a:extLst>
                <a:ext uri="{FF2B5EF4-FFF2-40B4-BE49-F238E27FC236}">
                  <a16:creationId xmlns:a16="http://schemas.microsoft.com/office/drawing/2014/main" id="{16396419-7466-C388-99AB-65BFF23E9B59}"/>
                </a:ext>
              </a:extLst>
            </p:cNvPr>
            <p:cNvGrpSpPr/>
            <p:nvPr/>
          </p:nvGrpSpPr>
          <p:grpSpPr>
            <a:xfrm>
              <a:off x="7951389" y="2541541"/>
              <a:ext cx="63517" cy="103554"/>
              <a:chOff x="7951389" y="2541541"/>
              <a:chExt cx="63517" cy="103554"/>
            </a:xfrm>
          </p:grpSpPr>
          <p:sp>
            <p:nvSpPr>
              <p:cNvPr id="1181" name="Freeform: Shape 1180">
                <a:extLst>
                  <a:ext uri="{FF2B5EF4-FFF2-40B4-BE49-F238E27FC236}">
                    <a16:creationId xmlns:a16="http://schemas.microsoft.com/office/drawing/2014/main" id="{FA54588C-57A9-D366-0FD9-7D66C8BB66D1}"/>
                  </a:ext>
                </a:extLst>
              </p:cNvPr>
              <p:cNvSpPr/>
              <p:nvPr/>
            </p:nvSpPr>
            <p:spPr>
              <a:xfrm>
                <a:off x="7983148" y="2541541"/>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82" name="Freeform: Shape 1181">
                <a:extLst>
                  <a:ext uri="{FF2B5EF4-FFF2-40B4-BE49-F238E27FC236}">
                    <a16:creationId xmlns:a16="http://schemas.microsoft.com/office/drawing/2014/main" id="{7484E831-C676-F8A2-F3C7-9F15BF76ABED}"/>
                  </a:ext>
                </a:extLst>
              </p:cNvPr>
              <p:cNvSpPr/>
              <p:nvPr/>
            </p:nvSpPr>
            <p:spPr>
              <a:xfrm>
                <a:off x="7951389" y="2593318"/>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60" name="Graphic 316">
              <a:extLst>
                <a:ext uri="{FF2B5EF4-FFF2-40B4-BE49-F238E27FC236}">
                  <a16:creationId xmlns:a16="http://schemas.microsoft.com/office/drawing/2014/main" id="{9AD75199-0104-A206-8738-EF2156A855C6}"/>
                </a:ext>
              </a:extLst>
            </p:cNvPr>
            <p:cNvGrpSpPr/>
            <p:nvPr/>
          </p:nvGrpSpPr>
          <p:grpSpPr>
            <a:xfrm>
              <a:off x="7894173" y="2541541"/>
              <a:ext cx="63517" cy="103554"/>
              <a:chOff x="7894173" y="2541541"/>
              <a:chExt cx="63517" cy="103554"/>
            </a:xfrm>
          </p:grpSpPr>
          <p:sp>
            <p:nvSpPr>
              <p:cNvPr id="1179" name="Freeform: Shape 1178">
                <a:extLst>
                  <a:ext uri="{FF2B5EF4-FFF2-40B4-BE49-F238E27FC236}">
                    <a16:creationId xmlns:a16="http://schemas.microsoft.com/office/drawing/2014/main" id="{5CCB8D42-8344-8119-0611-AF25237EFC79}"/>
                  </a:ext>
                </a:extLst>
              </p:cNvPr>
              <p:cNvSpPr/>
              <p:nvPr/>
            </p:nvSpPr>
            <p:spPr>
              <a:xfrm>
                <a:off x="7925932" y="2541541"/>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80" name="Freeform: Shape 1179">
                <a:extLst>
                  <a:ext uri="{FF2B5EF4-FFF2-40B4-BE49-F238E27FC236}">
                    <a16:creationId xmlns:a16="http://schemas.microsoft.com/office/drawing/2014/main" id="{4561EED4-DDAF-0AEB-4780-71C47601243E}"/>
                  </a:ext>
                </a:extLst>
              </p:cNvPr>
              <p:cNvSpPr/>
              <p:nvPr/>
            </p:nvSpPr>
            <p:spPr>
              <a:xfrm>
                <a:off x="7894173" y="2593318"/>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61" name="Graphic 316">
              <a:extLst>
                <a:ext uri="{FF2B5EF4-FFF2-40B4-BE49-F238E27FC236}">
                  <a16:creationId xmlns:a16="http://schemas.microsoft.com/office/drawing/2014/main" id="{27A923A1-B693-148C-5F9F-2C43EBC06C2C}"/>
                </a:ext>
              </a:extLst>
            </p:cNvPr>
            <p:cNvGrpSpPr/>
            <p:nvPr/>
          </p:nvGrpSpPr>
          <p:grpSpPr>
            <a:xfrm>
              <a:off x="7716979" y="2449355"/>
              <a:ext cx="63517" cy="103555"/>
              <a:chOff x="7716979" y="2449355"/>
              <a:chExt cx="63517" cy="103555"/>
            </a:xfrm>
          </p:grpSpPr>
          <p:sp>
            <p:nvSpPr>
              <p:cNvPr id="1177" name="Freeform: Shape 1176">
                <a:extLst>
                  <a:ext uri="{FF2B5EF4-FFF2-40B4-BE49-F238E27FC236}">
                    <a16:creationId xmlns:a16="http://schemas.microsoft.com/office/drawing/2014/main" id="{7835BBF2-2150-F734-6682-0A6D1C714E6B}"/>
                  </a:ext>
                </a:extLst>
              </p:cNvPr>
              <p:cNvSpPr/>
              <p:nvPr/>
            </p:nvSpPr>
            <p:spPr>
              <a:xfrm>
                <a:off x="7748738" y="2449355"/>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78" name="Freeform: Shape 1177">
                <a:extLst>
                  <a:ext uri="{FF2B5EF4-FFF2-40B4-BE49-F238E27FC236}">
                    <a16:creationId xmlns:a16="http://schemas.microsoft.com/office/drawing/2014/main" id="{5598ED8E-C7A7-B19E-EDB8-19BD768BB586}"/>
                  </a:ext>
                </a:extLst>
              </p:cNvPr>
              <p:cNvSpPr/>
              <p:nvPr/>
            </p:nvSpPr>
            <p:spPr>
              <a:xfrm>
                <a:off x="7716979" y="2501133"/>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62" name="Graphic 316">
              <a:extLst>
                <a:ext uri="{FF2B5EF4-FFF2-40B4-BE49-F238E27FC236}">
                  <a16:creationId xmlns:a16="http://schemas.microsoft.com/office/drawing/2014/main" id="{B8D4612B-2C0A-CCC7-AF8E-A6E020940EA1}"/>
                </a:ext>
              </a:extLst>
            </p:cNvPr>
            <p:cNvGrpSpPr/>
            <p:nvPr/>
          </p:nvGrpSpPr>
          <p:grpSpPr>
            <a:xfrm>
              <a:off x="7599438" y="2449355"/>
              <a:ext cx="63517" cy="103555"/>
              <a:chOff x="7599438" y="2449355"/>
              <a:chExt cx="63517" cy="103555"/>
            </a:xfrm>
          </p:grpSpPr>
          <p:sp>
            <p:nvSpPr>
              <p:cNvPr id="1175" name="Freeform: Shape 1174">
                <a:extLst>
                  <a:ext uri="{FF2B5EF4-FFF2-40B4-BE49-F238E27FC236}">
                    <a16:creationId xmlns:a16="http://schemas.microsoft.com/office/drawing/2014/main" id="{DA67979B-1793-2B7B-3A2B-7850849EEDEE}"/>
                  </a:ext>
                </a:extLst>
              </p:cNvPr>
              <p:cNvSpPr/>
              <p:nvPr/>
            </p:nvSpPr>
            <p:spPr>
              <a:xfrm>
                <a:off x="7631197" y="2449355"/>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76" name="Freeform: Shape 1175">
                <a:extLst>
                  <a:ext uri="{FF2B5EF4-FFF2-40B4-BE49-F238E27FC236}">
                    <a16:creationId xmlns:a16="http://schemas.microsoft.com/office/drawing/2014/main" id="{DA99AD22-20FB-1E5C-9F31-2C7622830476}"/>
                  </a:ext>
                </a:extLst>
              </p:cNvPr>
              <p:cNvSpPr/>
              <p:nvPr/>
            </p:nvSpPr>
            <p:spPr>
              <a:xfrm>
                <a:off x="7599438" y="2501133"/>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63" name="Graphic 316">
              <a:extLst>
                <a:ext uri="{FF2B5EF4-FFF2-40B4-BE49-F238E27FC236}">
                  <a16:creationId xmlns:a16="http://schemas.microsoft.com/office/drawing/2014/main" id="{0622F0FE-B3C9-8973-2C08-7236247B09A2}"/>
                </a:ext>
              </a:extLst>
            </p:cNvPr>
            <p:cNvGrpSpPr/>
            <p:nvPr/>
          </p:nvGrpSpPr>
          <p:grpSpPr>
            <a:xfrm>
              <a:off x="7537769" y="2449355"/>
              <a:ext cx="63517" cy="103555"/>
              <a:chOff x="7537769" y="2449355"/>
              <a:chExt cx="63517" cy="103555"/>
            </a:xfrm>
          </p:grpSpPr>
          <p:sp>
            <p:nvSpPr>
              <p:cNvPr id="1173" name="Freeform: Shape 1172">
                <a:extLst>
                  <a:ext uri="{FF2B5EF4-FFF2-40B4-BE49-F238E27FC236}">
                    <a16:creationId xmlns:a16="http://schemas.microsoft.com/office/drawing/2014/main" id="{72AAFCC4-4A2E-0975-0B52-2D64313312AE}"/>
                  </a:ext>
                </a:extLst>
              </p:cNvPr>
              <p:cNvSpPr/>
              <p:nvPr/>
            </p:nvSpPr>
            <p:spPr>
              <a:xfrm>
                <a:off x="7569527" y="2449355"/>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74" name="Freeform: Shape 1173">
                <a:extLst>
                  <a:ext uri="{FF2B5EF4-FFF2-40B4-BE49-F238E27FC236}">
                    <a16:creationId xmlns:a16="http://schemas.microsoft.com/office/drawing/2014/main" id="{B5B806A7-3B14-669D-E883-AC077EC00C22}"/>
                  </a:ext>
                </a:extLst>
              </p:cNvPr>
              <p:cNvSpPr/>
              <p:nvPr/>
            </p:nvSpPr>
            <p:spPr>
              <a:xfrm>
                <a:off x="7537769" y="2501133"/>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64" name="Graphic 316">
              <a:extLst>
                <a:ext uri="{FF2B5EF4-FFF2-40B4-BE49-F238E27FC236}">
                  <a16:creationId xmlns:a16="http://schemas.microsoft.com/office/drawing/2014/main" id="{7D826D19-C6EE-0BC3-1FB5-A5452C14F22E}"/>
                </a:ext>
              </a:extLst>
            </p:cNvPr>
            <p:cNvGrpSpPr/>
            <p:nvPr/>
          </p:nvGrpSpPr>
          <p:grpSpPr>
            <a:xfrm>
              <a:off x="7329068" y="2449355"/>
              <a:ext cx="63517" cy="103555"/>
              <a:chOff x="7329068" y="2449355"/>
              <a:chExt cx="63517" cy="103555"/>
            </a:xfrm>
          </p:grpSpPr>
          <p:sp>
            <p:nvSpPr>
              <p:cNvPr id="1171" name="Freeform: Shape 1170">
                <a:extLst>
                  <a:ext uri="{FF2B5EF4-FFF2-40B4-BE49-F238E27FC236}">
                    <a16:creationId xmlns:a16="http://schemas.microsoft.com/office/drawing/2014/main" id="{7F2C7C2D-7F5F-5D73-D061-ADCFA3C2653F}"/>
                  </a:ext>
                </a:extLst>
              </p:cNvPr>
              <p:cNvSpPr/>
              <p:nvPr/>
            </p:nvSpPr>
            <p:spPr>
              <a:xfrm>
                <a:off x="7360827" y="2449355"/>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72" name="Freeform: Shape 1171">
                <a:extLst>
                  <a:ext uri="{FF2B5EF4-FFF2-40B4-BE49-F238E27FC236}">
                    <a16:creationId xmlns:a16="http://schemas.microsoft.com/office/drawing/2014/main" id="{FAFB4B62-9FE9-B47F-11B9-73029E882B79}"/>
                  </a:ext>
                </a:extLst>
              </p:cNvPr>
              <p:cNvSpPr/>
              <p:nvPr/>
            </p:nvSpPr>
            <p:spPr>
              <a:xfrm>
                <a:off x="7329068" y="2501133"/>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65" name="Graphic 316">
              <a:extLst>
                <a:ext uri="{FF2B5EF4-FFF2-40B4-BE49-F238E27FC236}">
                  <a16:creationId xmlns:a16="http://schemas.microsoft.com/office/drawing/2014/main" id="{C47BEBED-FF9E-AA84-BA27-8A294C193E53}"/>
                </a:ext>
              </a:extLst>
            </p:cNvPr>
            <p:cNvGrpSpPr/>
            <p:nvPr/>
          </p:nvGrpSpPr>
          <p:grpSpPr>
            <a:xfrm>
              <a:off x="7243706" y="2449355"/>
              <a:ext cx="63517" cy="103555"/>
              <a:chOff x="7243706" y="2449355"/>
              <a:chExt cx="63517" cy="103555"/>
            </a:xfrm>
          </p:grpSpPr>
          <p:sp>
            <p:nvSpPr>
              <p:cNvPr id="1169" name="Freeform: Shape 1168">
                <a:extLst>
                  <a:ext uri="{FF2B5EF4-FFF2-40B4-BE49-F238E27FC236}">
                    <a16:creationId xmlns:a16="http://schemas.microsoft.com/office/drawing/2014/main" id="{D942D2B9-4F06-9E2E-D637-4B9565869DC7}"/>
                  </a:ext>
                </a:extLst>
              </p:cNvPr>
              <p:cNvSpPr/>
              <p:nvPr/>
            </p:nvSpPr>
            <p:spPr>
              <a:xfrm>
                <a:off x="7275464" y="2449355"/>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70" name="Freeform: Shape 1169">
                <a:extLst>
                  <a:ext uri="{FF2B5EF4-FFF2-40B4-BE49-F238E27FC236}">
                    <a16:creationId xmlns:a16="http://schemas.microsoft.com/office/drawing/2014/main" id="{0A545C00-2CFE-0D12-8B87-37063C300A80}"/>
                  </a:ext>
                </a:extLst>
              </p:cNvPr>
              <p:cNvSpPr/>
              <p:nvPr/>
            </p:nvSpPr>
            <p:spPr>
              <a:xfrm>
                <a:off x="7243706" y="2501133"/>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nvGrpSpPr>
            <p:cNvPr id="1166" name="Graphic 316">
              <a:extLst>
                <a:ext uri="{FF2B5EF4-FFF2-40B4-BE49-F238E27FC236}">
                  <a16:creationId xmlns:a16="http://schemas.microsoft.com/office/drawing/2014/main" id="{80C596B6-CE05-3346-B35C-6B8C7EC3552F}"/>
                </a:ext>
              </a:extLst>
            </p:cNvPr>
            <p:cNvGrpSpPr/>
            <p:nvPr/>
          </p:nvGrpSpPr>
          <p:grpSpPr>
            <a:xfrm>
              <a:off x="6972075" y="2228547"/>
              <a:ext cx="63517" cy="103555"/>
              <a:chOff x="6972075" y="2228547"/>
              <a:chExt cx="63517" cy="103555"/>
            </a:xfrm>
          </p:grpSpPr>
          <p:sp>
            <p:nvSpPr>
              <p:cNvPr id="1167" name="Freeform: Shape 1166">
                <a:extLst>
                  <a:ext uri="{FF2B5EF4-FFF2-40B4-BE49-F238E27FC236}">
                    <a16:creationId xmlns:a16="http://schemas.microsoft.com/office/drawing/2014/main" id="{96DAEE90-44D2-83BD-10AF-243938D5D3CD}"/>
                  </a:ext>
                </a:extLst>
              </p:cNvPr>
              <p:cNvSpPr/>
              <p:nvPr/>
            </p:nvSpPr>
            <p:spPr>
              <a:xfrm>
                <a:off x="7003834" y="2228547"/>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A59E9F"/>
                </a:solidFill>
                <a:prstDash val="solid"/>
                <a:miter/>
              </a:ln>
            </p:spPr>
            <p:txBody>
              <a:bodyPr rtlCol="0" anchor="ctr"/>
              <a:lstStyle/>
              <a:p>
                <a:endParaRPr lang="en-US" dirty="0"/>
              </a:p>
            </p:txBody>
          </p:sp>
          <p:sp>
            <p:nvSpPr>
              <p:cNvPr id="1168" name="Freeform: Shape 1167">
                <a:extLst>
                  <a:ext uri="{FF2B5EF4-FFF2-40B4-BE49-F238E27FC236}">
                    <a16:creationId xmlns:a16="http://schemas.microsoft.com/office/drawing/2014/main" id="{37BA1224-27D4-ED08-71C2-2AA47A97C625}"/>
                  </a:ext>
                </a:extLst>
              </p:cNvPr>
              <p:cNvSpPr/>
              <p:nvPr/>
            </p:nvSpPr>
            <p:spPr>
              <a:xfrm>
                <a:off x="6972075" y="2280325"/>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A59E9F"/>
                </a:solidFill>
                <a:prstDash val="solid"/>
                <a:miter/>
              </a:ln>
            </p:spPr>
            <p:txBody>
              <a:bodyPr rtlCol="0" anchor="ctr"/>
              <a:lstStyle/>
              <a:p>
                <a:endParaRPr lang="en-US" dirty="0"/>
              </a:p>
            </p:txBody>
          </p:sp>
        </p:grpSp>
      </p:grpSp>
      <p:sp>
        <p:nvSpPr>
          <p:cNvPr id="1209" name="Freeform: Shape 1208">
            <a:extLst>
              <a:ext uri="{FF2B5EF4-FFF2-40B4-BE49-F238E27FC236}">
                <a16:creationId xmlns:a16="http://schemas.microsoft.com/office/drawing/2014/main" id="{58A4DAD5-C621-857E-4F32-0BCE6CA2368D}"/>
              </a:ext>
            </a:extLst>
          </p:cNvPr>
          <p:cNvSpPr/>
          <p:nvPr/>
        </p:nvSpPr>
        <p:spPr>
          <a:xfrm>
            <a:off x="6792193" y="1816768"/>
            <a:ext cx="4349107" cy="1242112"/>
          </a:xfrm>
          <a:custGeom>
            <a:avLst/>
            <a:gdLst>
              <a:gd name="connsiteX0" fmla="*/ 0 w 4349107"/>
              <a:gd name="connsiteY0" fmla="*/ 0 h 1242112"/>
              <a:gd name="connsiteX1" fmla="*/ 194586 w 4349107"/>
              <a:gd name="connsiteY1" fmla="*/ 0 h 1242112"/>
              <a:gd name="connsiteX2" fmla="*/ 194586 w 4349107"/>
              <a:gd name="connsiteY2" fmla="*/ 69037 h 1242112"/>
              <a:gd name="connsiteX3" fmla="*/ 257179 w 4349107"/>
              <a:gd name="connsiteY3" fmla="*/ 69037 h 1242112"/>
              <a:gd name="connsiteX4" fmla="*/ 257179 w 4349107"/>
              <a:gd name="connsiteY4" fmla="*/ 147525 h 1242112"/>
              <a:gd name="connsiteX5" fmla="*/ 289946 w 4349107"/>
              <a:gd name="connsiteY5" fmla="*/ 147525 h 1242112"/>
              <a:gd name="connsiteX6" fmla="*/ 289946 w 4349107"/>
              <a:gd name="connsiteY6" fmla="*/ 218205 h 1242112"/>
              <a:gd name="connsiteX7" fmla="*/ 373712 w 4349107"/>
              <a:gd name="connsiteY7" fmla="*/ 218205 h 1242112"/>
              <a:gd name="connsiteX8" fmla="*/ 373712 w 4349107"/>
              <a:gd name="connsiteY8" fmla="*/ 293680 h 1242112"/>
              <a:gd name="connsiteX9" fmla="*/ 1021995 w 4349107"/>
              <a:gd name="connsiteY9" fmla="*/ 293680 h 1242112"/>
              <a:gd name="connsiteX10" fmla="*/ 1021995 w 4349107"/>
              <a:gd name="connsiteY10" fmla="*/ 384770 h 1242112"/>
              <a:gd name="connsiteX11" fmla="*/ 1215656 w 4349107"/>
              <a:gd name="connsiteY11" fmla="*/ 384770 h 1242112"/>
              <a:gd name="connsiteX12" fmla="*/ 1215656 w 4349107"/>
              <a:gd name="connsiteY12" fmla="*/ 482024 h 1242112"/>
              <a:gd name="connsiteX13" fmla="*/ 1228175 w 4349107"/>
              <a:gd name="connsiteY13" fmla="*/ 482024 h 1242112"/>
              <a:gd name="connsiteX14" fmla="*/ 1228175 w 4349107"/>
              <a:gd name="connsiteY14" fmla="*/ 581059 h 1242112"/>
              <a:gd name="connsiteX15" fmla="*/ 1547023 w 4349107"/>
              <a:gd name="connsiteY15" fmla="*/ 581059 h 1242112"/>
              <a:gd name="connsiteX16" fmla="*/ 1547023 w 4349107"/>
              <a:gd name="connsiteY16" fmla="*/ 698859 h 1242112"/>
              <a:gd name="connsiteX17" fmla="*/ 1648181 w 4349107"/>
              <a:gd name="connsiteY17" fmla="*/ 698859 h 1242112"/>
              <a:gd name="connsiteX18" fmla="*/ 1648181 w 4349107"/>
              <a:gd name="connsiteY18" fmla="*/ 824468 h 1242112"/>
              <a:gd name="connsiteX19" fmla="*/ 1966945 w 4349107"/>
              <a:gd name="connsiteY19" fmla="*/ 824468 h 1242112"/>
              <a:gd name="connsiteX20" fmla="*/ 1966945 w 4349107"/>
              <a:gd name="connsiteY20" fmla="*/ 964185 h 1242112"/>
              <a:gd name="connsiteX21" fmla="*/ 3336775 w 4349107"/>
              <a:gd name="connsiteY21" fmla="*/ 964185 h 1242112"/>
              <a:gd name="connsiteX22" fmla="*/ 3336775 w 4349107"/>
              <a:gd name="connsiteY22" fmla="*/ 1242112 h 1242112"/>
              <a:gd name="connsiteX23" fmla="*/ 4349108 w 4349107"/>
              <a:gd name="connsiteY23" fmla="*/ 1242112 h 1242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349107" h="1242112">
                <a:moveTo>
                  <a:pt x="0" y="0"/>
                </a:moveTo>
                <a:lnTo>
                  <a:pt x="194586" y="0"/>
                </a:lnTo>
                <a:lnTo>
                  <a:pt x="194586" y="69037"/>
                </a:lnTo>
                <a:lnTo>
                  <a:pt x="257179" y="69037"/>
                </a:lnTo>
                <a:lnTo>
                  <a:pt x="257179" y="147525"/>
                </a:lnTo>
                <a:lnTo>
                  <a:pt x="289946" y="147525"/>
                </a:lnTo>
                <a:lnTo>
                  <a:pt x="289946" y="218205"/>
                </a:lnTo>
                <a:lnTo>
                  <a:pt x="373712" y="218205"/>
                </a:lnTo>
                <a:lnTo>
                  <a:pt x="373712" y="293680"/>
                </a:lnTo>
                <a:lnTo>
                  <a:pt x="1021995" y="293680"/>
                </a:lnTo>
                <a:lnTo>
                  <a:pt x="1021995" y="384770"/>
                </a:lnTo>
                <a:lnTo>
                  <a:pt x="1215656" y="384770"/>
                </a:lnTo>
                <a:lnTo>
                  <a:pt x="1215656" y="482024"/>
                </a:lnTo>
                <a:lnTo>
                  <a:pt x="1228175" y="482024"/>
                </a:lnTo>
                <a:lnTo>
                  <a:pt x="1228175" y="581059"/>
                </a:lnTo>
                <a:lnTo>
                  <a:pt x="1547023" y="581059"/>
                </a:lnTo>
                <a:lnTo>
                  <a:pt x="1547023" y="698859"/>
                </a:lnTo>
                <a:lnTo>
                  <a:pt x="1648181" y="698859"/>
                </a:lnTo>
                <a:lnTo>
                  <a:pt x="1648181" y="824468"/>
                </a:lnTo>
                <a:lnTo>
                  <a:pt x="1966945" y="824468"/>
                </a:lnTo>
                <a:lnTo>
                  <a:pt x="1966945" y="964185"/>
                </a:lnTo>
                <a:lnTo>
                  <a:pt x="3336775" y="964185"/>
                </a:lnTo>
                <a:lnTo>
                  <a:pt x="3336775" y="1242112"/>
                </a:lnTo>
                <a:lnTo>
                  <a:pt x="4349108" y="1242112"/>
                </a:lnTo>
              </a:path>
            </a:pathLst>
          </a:custGeom>
          <a:noFill/>
          <a:ln w="19050" cap="flat">
            <a:solidFill>
              <a:srgbClr val="A59E9F"/>
            </a:solidFill>
            <a:prstDash val="solid"/>
            <a:miter/>
          </a:ln>
        </p:spPr>
        <p:txBody>
          <a:bodyPr rtlCol="0" anchor="ctr"/>
          <a:lstStyle/>
          <a:p>
            <a:endParaRPr lang="en-US" dirty="0"/>
          </a:p>
        </p:txBody>
      </p:sp>
      <p:grpSp>
        <p:nvGrpSpPr>
          <p:cNvPr id="1210" name="Graphic 316">
            <a:extLst>
              <a:ext uri="{FF2B5EF4-FFF2-40B4-BE49-F238E27FC236}">
                <a16:creationId xmlns:a16="http://schemas.microsoft.com/office/drawing/2014/main" id="{E0DB85ED-8059-136D-5082-AAF9FF574447}"/>
              </a:ext>
            </a:extLst>
          </p:cNvPr>
          <p:cNvGrpSpPr/>
          <p:nvPr/>
        </p:nvGrpSpPr>
        <p:grpSpPr>
          <a:xfrm>
            <a:off x="6990811" y="1766772"/>
            <a:ext cx="4264753" cy="765430"/>
            <a:chOff x="6990811" y="2160607"/>
            <a:chExt cx="4264753" cy="765430"/>
          </a:xfrm>
        </p:grpSpPr>
        <p:grpSp>
          <p:nvGrpSpPr>
            <p:cNvPr id="1211" name="Graphic 316">
              <a:extLst>
                <a:ext uri="{FF2B5EF4-FFF2-40B4-BE49-F238E27FC236}">
                  <a16:creationId xmlns:a16="http://schemas.microsoft.com/office/drawing/2014/main" id="{43A2FC40-CE58-956A-4650-AB06C624E642}"/>
                </a:ext>
              </a:extLst>
            </p:cNvPr>
            <p:cNvGrpSpPr/>
            <p:nvPr/>
          </p:nvGrpSpPr>
          <p:grpSpPr>
            <a:xfrm>
              <a:off x="11192047" y="2822482"/>
              <a:ext cx="63517" cy="103555"/>
              <a:chOff x="11192047" y="2822482"/>
              <a:chExt cx="63517" cy="103555"/>
            </a:xfrm>
          </p:grpSpPr>
          <p:sp>
            <p:nvSpPr>
              <p:cNvPr id="1263" name="Freeform: Shape 1262">
                <a:extLst>
                  <a:ext uri="{FF2B5EF4-FFF2-40B4-BE49-F238E27FC236}">
                    <a16:creationId xmlns:a16="http://schemas.microsoft.com/office/drawing/2014/main" id="{24352BAE-6F7D-368D-A778-7249045942EC}"/>
                  </a:ext>
                </a:extLst>
              </p:cNvPr>
              <p:cNvSpPr/>
              <p:nvPr/>
            </p:nvSpPr>
            <p:spPr>
              <a:xfrm>
                <a:off x="11223806" y="282248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64" name="Freeform: Shape 1263">
                <a:extLst>
                  <a:ext uri="{FF2B5EF4-FFF2-40B4-BE49-F238E27FC236}">
                    <a16:creationId xmlns:a16="http://schemas.microsoft.com/office/drawing/2014/main" id="{24B0581E-BBF6-CAAC-9AA8-3CE9B9831F09}"/>
                  </a:ext>
                </a:extLst>
              </p:cNvPr>
              <p:cNvSpPr/>
              <p:nvPr/>
            </p:nvSpPr>
            <p:spPr>
              <a:xfrm>
                <a:off x="11192047" y="2874259"/>
                <a:ext cx="63517" cy="13697"/>
              </a:xfrm>
              <a:custGeom>
                <a:avLst/>
                <a:gdLst>
                  <a:gd name="connsiteX0" fmla="*/ 0 w 63517"/>
                  <a:gd name="connsiteY0" fmla="*/ 0 h 13697"/>
                  <a:gd name="connsiteX1" fmla="*/ 63517 w 63517"/>
                  <a:gd name="connsiteY1" fmla="*/ 0 h 13697"/>
                </a:gdLst>
                <a:ahLst/>
                <a:cxnLst>
                  <a:cxn ang="0">
                    <a:pos x="connsiteX0" y="connsiteY0"/>
                  </a:cxn>
                  <a:cxn ang="0">
                    <a:pos x="connsiteX1" y="connsiteY1"/>
                  </a:cxn>
                </a:cxnLst>
                <a:rect l="l" t="t" r="r" b="b"/>
                <a:pathLst>
                  <a:path w="63517" h="13697">
                    <a:moveTo>
                      <a:pt x="0" y="0"/>
                    </a:moveTo>
                    <a:lnTo>
                      <a:pt x="63517" y="0"/>
                    </a:lnTo>
                  </a:path>
                </a:pathLst>
              </a:custGeom>
              <a:ln w="12700" cap="flat">
                <a:solidFill>
                  <a:srgbClr val="782A28"/>
                </a:solidFill>
                <a:prstDash val="solid"/>
                <a:miter/>
              </a:ln>
            </p:spPr>
            <p:txBody>
              <a:bodyPr rtlCol="0" anchor="ctr"/>
              <a:lstStyle/>
              <a:p>
                <a:endParaRPr lang="en-US" dirty="0"/>
              </a:p>
            </p:txBody>
          </p:sp>
        </p:grpSp>
        <p:grpSp>
          <p:nvGrpSpPr>
            <p:cNvPr id="1212" name="Graphic 316">
              <a:extLst>
                <a:ext uri="{FF2B5EF4-FFF2-40B4-BE49-F238E27FC236}">
                  <a16:creationId xmlns:a16="http://schemas.microsoft.com/office/drawing/2014/main" id="{110F24B8-A48D-703E-7960-1413887DB3F3}"/>
                </a:ext>
              </a:extLst>
            </p:cNvPr>
            <p:cNvGrpSpPr/>
            <p:nvPr/>
          </p:nvGrpSpPr>
          <p:grpSpPr>
            <a:xfrm>
              <a:off x="11175748" y="2822482"/>
              <a:ext cx="63517" cy="103555"/>
              <a:chOff x="11175748" y="2822482"/>
              <a:chExt cx="63517" cy="103555"/>
            </a:xfrm>
          </p:grpSpPr>
          <p:sp>
            <p:nvSpPr>
              <p:cNvPr id="1261" name="Freeform: Shape 1260">
                <a:extLst>
                  <a:ext uri="{FF2B5EF4-FFF2-40B4-BE49-F238E27FC236}">
                    <a16:creationId xmlns:a16="http://schemas.microsoft.com/office/drawing/2014/main" id="{B2ADB574-56B0-0BB2-4E4E-94D2B8DC44FA}"/>
                  </a:ext>
                </a:extLst>
              </p:cNvPr>
              <p:cNvSpPr/>
              <p:nvPr/>
            </p:nvSpPr>
            <p:spPr>
              <a:xfrm>
                <a:off x="11207507" y="282248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62" name="Freeform: Shape 1261">
                <a:extLst>
                  <a:ext uri="{FF2B5EF4-FFF2-40B4-BE49-F238E27FC236}">
                    <a16:creationId xmlns:a16="http://schemas.microsoft.com/office/drawing/2014/main" id="{8FFDA14B-9E7C-20CE-886E-7EDBE1CDA697}"/>
                  </a:ext>
                </a:extLst>
              </p:cNvPr>
              <p:cNvSpPr/>
              <p:nvPr/>
            </p:nvSpPr>
            <p:spPr>
              <a:xfrm>
                <a:off x="11175748" y="2874259"/>
                <a:ext cx="63517" cy="13697"/>
              </a:xfrm>
              <a:custGeom>
                <a:avLst/>
                <a:gdLst>
                  <a:gd name="connsiteX0" fmla="*/ 0 w 63517"/>
                  <a:gd name="connsiteY0" fmla="*/ 0 h 13697"/>
                  <a:gd name="connsiteX1" fmla="*/ 63517 w 63517"/>
                  <a:gd name="connsiteY1" fmla="*/ 0 h 13697"/>
                </a:gdLst>
                <a:ahLst/>
                <a:cxnLst>
                  <a:cxn ang="0">
                    <a:pos x="connsiteX0" y="connsiteY0"/>
                  </a:cxn>
                  <a:cxn ang="0">
                    <a:pos x="connsiteX1" y="connsiteY1"/>
                  </a:cxn>
                </a:cxnLst>
                <a:rect l="l" t="t" r="r" b="b"/>
                <a:pathLst>
                  <a:path w="63517" h="13697">
                    <a:moveTo>
                      <a:pt x="0" y="0"/>
                    </a:moveTo>
                    <a:lnTo>
                      <a:pt x="63517" y="0"/>
                    </a:lnTo>
                  </a:path>
                </a:pathLst>
              </a:custGeom>
              <a:ln w="12700" cap="flat">
                <a:solidFill>
                  <a:srgbClr val="782A28"/>
                </a:solidFill>
                <a:prstDash val="solid"/>
                <a:miter/>
              </a:ln>
            </p:spPr>
            <p:txBody>
              <a:bodyPr rtlCol="0" anchor="ctr"/>
              <a:lstStyle/>
              <a:p>
                <a:endParaRPr lang="en-US" dirty="0"/>
              </a:p>
            </p:txBody>
          </p:sp>
        </p:grpSp>
        <p:grpSp>
          <p:nvGrpSpPr>
            <p:cNvPr id="1213" name="Graphic 316">
              <a:extLst>
                <a:ext uri="{FF2B5EF4-FFF2-40B4-BE49-F238E27FC236}">
                  <a16:creationId xmlns:a16="http://schemas.microsoft.com/office/drawing/2014/main" id="{66095843-CC65-52F5-9F1E-ABB1E1D977E7}"/>
                </a:ext>
              </a:extLst>
            </p:cNvPr>
            <p:cNvGrpSpPr/>
            <p:nvPr/>
          </p:nvGrpSpPr>
          <p:grpSpPr>
            <a:xfrm>
              <a:off x="10633832" y="2822482"/>
              <a:ext cx="63517" cy="103555"/>
              <a:chOff x="10633832" y="2822482"/>
              <a:chExt cx="63517" cy="103555"/>
            </a:xfrm>
          </p:grpSpPr>
          <p:sp>
            <p:nvSpPr>
              <p:cNvPr id="1259" name="Freeform: Shape 1258">
                <a:extLst>
                  <a:ext uri="{FF2B5EF4-FFF2-40B4-BE49-F238E27FC236}">
                    <a16:creationId xmlns:a16="http://schemas.microsoft.com/office/drawing/2014/main" id="{A8776755-91DE-A382-00F4-5B8ECBFCDA6B}"/>
                  </a:ext>
                </a:extLst>
              </p:cNvPr>
              <p:cNvSpPr/>
              <p:nvPr/>
            </p:nvSpPr>
            <p:spPr>
              <a:xfrm>
                <a:off x="10665590" y="282248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60" name="Freeform: Shape 1259">
                <a:extLst>
                  <a:ext uri="{FF2B5EF4-FFF2-40B4-BE49-F238E27FC236}">
                    <a16:creationId xmlns:a16="http://schemas.microsoft.com/office/drawing/2014/main" id="{94A87F60-BF6A-C622-ECA6-803D70A7EE0F}"/>
                  </a:ext>
                </a:extLst>
              </p:cNvPr>
              <p:cNvSpPr/>
              <p:nvPr/>
            </p:nvSpPr>
            <p:spPr>
              <a:xfrm>
                <a:off x="10633832" y="287425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grpSp>
          <p:nvGrpSpPr>
            <p:cNvPr id="1214" name="Graphic 316">
              <a:extLst>
                <a:ext uri="{FF2B5EF4-FFF2-40B4-BE49-F238E27FC236}">
                  <a16:creationId xmlns:a16="http://schemas.microsoft.com/office/drawing/2014/main" id="{DFDD0012-A5B8-6202-F2C7-1A86676FB44F}"/>
                </a:ext>
              </a:extLst>
            </p:cNvPr>
            <p:cNvGrpSpPr/>
            <p:nvPr/>
          </p:nvGrpSpPr>
          <p:grpSpPr>
            <a:xfrm>
              <a:off x="9953790" y="2822482"/>
              <a:ext cx="63517" cy="103555"/>
              <a:chOff x="9953790" y="2822482"/>
              <a:chExt cx="63517" cy="103555"/>
            </a:xfrm>
          </p:grpSpPr>
          <p:sp>
            <p:nvSpPr>
              <p:cNvPr id="1257" name="Freeform: Shape 1256">
                <a:extLst>
                  <a:ext uri="{FF2B5EF4-FFF2-40B4-BE49-F238E27FC236}">
                    <a16:creationId xmlns:a16="http://schemas.microsoft.com/office/drawing/2014/main" id="{4D39E6D5-DE7D-7ADB-5CD6-635D306E0575}"/>
                  </a:ext>
                </a:extLst>
              </p:cNvPr>
              <p:cNvSpPr/>
              <p:nvPr/>
            </p:nvSpPr>
            <p:spPr>
              <a:xfrm>
                <a:off x="9985549" y="282248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58" name="Freeform: Shape 1257">
                <a:extLst>
                  <a:ext uri="{FF2B5EF4-FFF2-40B4-BE49-F238E27FC236}">
                    <a16:creationId xmlns:a16="http://schemas.microsoft.com/office/drawing/2014/main" id="{EF9258AE-384A-F37C-5475-FD61727807F5}"/>
                  </a:ext>
                </a:extLst>
              </p:cNvPr>
              <p:cNvSpPr/>
              <p:nvPr/>
            </p:nvSpPr>
            <p:spPr>
              <a:xfrm>
                <a:off x="9953790" y="287425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grpSp>
          <p:nvGrpSpPr>
            <p:cNvPr id="1215" name="Graphic 316">
              <a:extLst>
                <a:ext uri="{FF2B5EF4-FFF2-40B4-BE49-F238E27FC236}">
                  <a16:creationId xmlns:a16="http://schemas.microsoft.com/office/drawing/2014/main" id="{7EC51629-C2A0-811B-CF6B-2C39E3B94454}"/>
                </a:ext>
              </a:extLst>
            </p:cNvPr>
            <p:cNvGrpSpPr/>
            <p:nvPr/>
          </p:nvGrpSpPr>
          <p:grpSpPr>
            <a:xfrm>
              <a:off x="9258373" y="2822482"/>
              <a:ext cx="63517" cy="103555"/>
              <a:chOff x="9258373" y="2822482"/>
              <a:chExt cx="63517" cy="103555"/>
            </a:xfrm>
          </p:grpSpPr>
          <p:sp>
            <p:nvSpPr>
              <p:cNvPr id="1255" name="Freeform: Shape 1254">
                <a:extLst>
                  <a:ext uri="{FF2B5EF4-FFF2-40B4-BE49-F238E27FC236}">
                    <a16:creationId xmlns:a16="http://schemas.microsoft.com/office/drawing/2014/main" id="{382641B7-DEEF-98D1-68D8-E2B6C5E758F3}"/>
                  </a:ext>
                </a:extLst>
              </p:cNvPr>
              <p:cNvSpPr/>
              <p:nvPr/>
            </p:nvSpPr>
            <p:spPr>
              <a:xfrm>
                <a:off x="9290132" y="282248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56" name="Freeform: Shape 1255">
                <a:extLst>
                  <a:ext uri="{FF2B5EF4-FFF2-40B4-BE49-F238E27FC236}">
                    <a16:creationId xmlns:a16="http://schemas.microsoft.com/office/drawing/2014/main" id="{EA5A0835-6B90-5390-9965-369E9CCC7DF3}"/>
                  </a:ext>
                </a:extLst>
              </p:cNvPr>
              <p:cNvSpPr/>
              <p:nvPr/>
            </p:nvSpPr>
            <p:spPr>
              <a:xfrm>
                <a:off x="9258373" y="287425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grpSp>
          <p:nvGrpSpPr>
            <p:cNvPr id="1216" name="Graphic 316">
              <a:extLst>
                <a:ext uri="{FF2B5EF4-FFF2-40B4-BE49-F238E27FC236}">
                  <a16:creationId xmlns:a16="http://schemas.microsoft.com/office/drawing/2014/main" id="{D0F98154-0658-7135-A605-24D9FEF27771}"/>
                </a:ext>
              </a:extLst>
            </p:cNvPr>
            <p:cNvGrpSpPr/>
            <p:nvPr/>
          </p:nvGrpSpPr>
          <p:grpSpPr>
            <a:xfrm>
              <a:off x="9151922" y="2822482"/>
              <a:ext cx="63517" cy="103555"/>
              <a:chOff x="9151922" y="2822482"/>
              <a:chExt cx="63517" cy="103555"/>
            </a:xfrm>
          </p:grpSpPr>
          <p:sp>
            <p:nvSpPr>
              <p:cNvPr id="1253" name="Freeform: Shape 1252">
                <a:extLst>
                  <a:ext uri="{FF2B5EF4-FFF2-40B4-BE49-F238E27FC236}">
                    <a16:creationId xmlns:a16="http://schemas.microsoft.com/office/drawing/2014/main" id="{CF551A6F-37FC-F77B-73D1-1ABBB314A459}"/>
                  </a:ext>
                </a:extLst>
              </p:cNvPr>
              <p:cNvSpPr/>
              <p:nvPr/>
            </p:nvSpPr>
            <p:spPr>
              <a:xfrm>
                <a:off x="9183681" y="282248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54" name="Freeform: Shape 1253">
                <a:extLst>
                  <a:ext uri="{FF2B5EF4-FFF2-40B4-BE49-F238E27FC236}">
                    <a16:creationId xmlns:a16="http://schemas.microsoft.com/office/drawing/2014/main" id="{FC6BA700-01CF-53CD-511B-18E287FFB48A}"/>
                  </a:ext>
                </a:extLst>
              </p:cNvPr>
              <p:cNvSpPr/>
              <p:nvPr/>
            </p:nvSpPr>
            <p:spPr>
              <a:xfrm>
                <a:off x="9151922" y="2874259"/>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grpSp>
          <p:nvGrpSpPr>
            <p:cNvPr id="1217" name="Graphic 316">
              <a:extLst>
                <a:ext uri="{FF2B5EF4-FFF2-40B4-BE49-F238E27FC236}">
                  <a16:creationId xmlns:a16="http://schemas.microsoft.com/office/drawing/2014/main" id="{461A8F3A-BB99-C8AF-46E5-0E1BB51FF5A9}"/>
                </a:ext>
              </a:extLst>
            </p:cNvPr>
            <p:cNvGrpSpPr/>
            <p:nvPr/>
          </p:nvGrpSpPr>
          <p:grpSpPr>
            <a:xfrm>
              <a:off x="9124953" y="2822482"/>
              <a:ext cx="63517" cy="103555"/>
              <a:chOff x="9124953" y="2822482"/>
              <a:chExt cx="63517" cy="103555"/>
            </a:xfrm>
          </p:grpSpPr>
          <p:sp>
            <p:nvSpPr>
              <p:cNvPr id="1251" name="Freeform: Shape 1250">
                <a:extLst>
                  <a:ext uri="{FF2B5EF4-FFF2-40B4-BE49-F238E27FC236}">
                    <a16:creationId xmlns:a16="http://schemas.microsoft.com/office/drawing/2014/main" id="{0DCF0772-BE27-E060-4D0F-BC84C2966926}"/>
                  </a:ext>
                </a:extLst>
              </p:cNvPr>
              <p:cNvSpPr/>
              <p:nvPr/>
            </p:nvSpPr>
            <p:spPr>
              <a:xfrm>
                <a:off x="9156711" y="282248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52" name="Freeform: Shape 1251">
                <a:extLst>
                  <a:ext uri="{FF2B5EF4-FFF2-40B4-BE49-F238E27FC236}">
                    <a16:creationId xmlns:a16="http://schemas.microsoft.com/office/drawing/2014/main" id="{AB5E8546-DB9D-D568-F3FC-D0D316F38EB8}"/>
                  </a:ext>
                </a:extLst>
              </p:cNvPr>
              <p:cNvSpPr/>
              <p:nvPr/>
            </p:nvSpPr>
            <p:spPr>
              <a:xfrm>
                <a:off x="9124953" y="2874259"/>
                <a:ext cx="63517" cy="13697"/>
              </a:xfrm>
              <a:custGeom>
                <a:avLst/>
                <a:gdLst>
                  <a:gd name="connsiteX0" fmla="*/ 0 w 63517"/>
                  <a:gd name="connsiteY0" fmla="*/ 0 h 13697"/>
                  <a:gd name="connsiteX1" fmla="*/ 63517 w 63517"/>
                  <a:gd name="connsiteY1" fmla="*/ 0 h 13697"/>
                </a:gdLst>
                <a:ahLst/>
                <a:cxnLst>
                  <a:cxn ang="0">
                    <a:pos x="connsiteX0" y="connsiteY0"/>
                  </a:cxn>
                  <a:cxn ang="0">
                    <a:pos x="connsiteX1" y="connsiteY1"/>
                  </a:cxn>
                </a:cxnLst>
                <a:rect l="l" t="t" r="r" b="b"/>
                <a:pathLst>
                  <a:path w="63517" h="13697">
                    <a:moveTo>
                      <a:pt x="0" y="0"/>
                    </a:moveTo>
                    <a:lnTo>
                      <a:pt x="63517" y="0"/>
                    </a:lnTo>
                  </a:path>
                </a:pathLst>
              </a:custGeom>
              <a:ln w="12700" cap="flat">
                <a:solidFill>
                  <a:srgbClr val="782A28"/>
                </a:solidFill>
                <a:prstDash val="solid"/>
                <a:miter/>
              </a:ln>
            </p:spPr>
            <p:txBody>
              <a:bodyPr rtlCol="0" anchor="ctr"/>
              <a:lstStyle/>
              <a:p>
                <a:endParaRPr lang="en-US" dirty="0"/>
              </a:p>
            </p:txBody>
          </p:sp>
        </p:grpSp>
        <p:grpSp>
          <p:nvGrpSpPr>
            <p:cNvPr id="1218" name="Graphic 316">
              <a:extLst>
                <a:ext uri="{FF2B5EF4-FFF2-40B4-BE49-F238E27FC236}">
                  <a16:creationId xmlns:a16="http://schemas.microsoft.com/office/drawing/2014/main" id="{D776330E-3F86-6C9D-3DC7-F95012055AB3}"/>
                </a:ext>
              </a:extLst>
            </p:cNvPr>
            <p:cNvGrpSpPr/>
            <p:nvPr/>
          </p:nvGrpSpPr>
          <p:grpSpPr>
            <a:xfrm>
              <a:off x="8959269" y="2579073"/>
              <a:ext cx="63517" cy="103554"/>
              <a:chOff x="8959269" y="2579073"/>
              <a:chExt cx="63517" cy="103554"/>
            </a:xfrm>
          </p:grpSpPr>
          <p:sp>
            <p:nvSpPr>
              <p:cNvPr id="1249" name="Freeform: Shape 1248">
                <a:extLst>
                  <a:ext uri="{FF2B5EF4-FFF2-40B4-BE49-F238E27FC236}">
                    <a16:creationId xmlns:a16="http://schemas.microsoft.com/office/drawing/2014/main" id="{D66B4E83-8073-75C2-F6E1-274B312EDDA1}"/>
                  </a:ext>
                </a:extLst>
              </p:cNvPr>
              <p:cNvSpPr/>
              <p:nvPr/>
            </p:nvSpPr>
            <p:spPr>
              <a:xfrm>
                <a:off x="8991028" y="2579073"/>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50" name="Freeform: Shape 1249">
                <a:extLst>
                  <a:ext uri="{FF2B5EF4-FFF2-40B4-BE49-F238E27FC236}">
                    <a16:creationId xmlns:a16="http://schemas.microsoft.com/office/drawing/2014/main" id="{7CE11655-D392-D576-6B54-EA03A5BCEB2A}"/>
                  </a:ext>
                </a:extLst>
              </p:cNvPr>
              <p:cNvSpPr/>
              <p:nvPr/>
            </p:nvSpPr>
            <p:spPr>
              <a:xfrm>
                <a:off x="8959269" y="2630850"/>
                <a:ext cx="63517" cy="13697"/>
              </a:xfrm>
              <a:custGeom>
                <a:avLst/>
                <a:gdLst>
                  <a:gd name="connsiteX0" fmla="*/ 0 w 63517"/>
                  <a:gd name="connsiteY0" fmla="*/ 0 h 13697"/>
                  <a:gd name="connsiteX1" fmla="*/ 63517 w 63517"/>
                  <a:gd name="connsiteY1" fmla="*/ 0 h 13697"/>
                </a:gdLst>
                <a:ahLst/>
                <a:cxnLst>
                  <a:cxn ang="0">
                    <a:pos x="connsiteX0" y="connsiteY0"/>
                  </a:cxn>
                  <a:cxn ang="0">
                    <a:pos x="connsiteX1" y="connsiteY1"/>
                  </a:cxn>
                </a:cxnLst>
                <a:rect l="l" t="t" r="r" b="b"/>
                <a:pathLst>
                  <a:path w="63517" h="13697">
                    <a:moveTo>
                      <a:pt x="0" y="0"/>
                    </a:moveTo>
                    <a:lnTo>
                      <a:pt x="63517" y="0"/>
                    </a:lnTo>
                  </a:path>
                </a:pathLst>
              </a:custGeom>
              <a:ln w="12700" cap="flat">
                <a:solidFill>
                  <a:srgbClr val="782A28"/>
                </a:solidFill>
                <a:prstDash val="solid"/>
                <a:miter/>
              </a:ln>
            </p:spPr>
            <p:txBody>
              <a:bodyPr rtlCol="0" anchor="ctr"/>
              <a:lstStyle/>
              <a:p>
                <a:endParaRPr lang="en-US" dirty="0"/>
              </a:p>
            </p:txBody>
          </p:sp>
        </p:grpSp>
        <p:grpSp>
          <p:nvGrpSpPr>
            <p:cNvPr id="1219" name="Graphic 316">
              <a:extLst>
                <a:ext uri="{FF2B5EF4-FFF2-40B4-BE49-F238E27FC236}">
                  <a16:creationId xmlns:a16="http://schemas.microsoft.com/office/drawing/2014/main" id="{F2291294-3A3C-A670-46C2-0B0E90C11008}"/>
                </a:ext>
              </a:extLst>
            </p:cNvPr>
            <p:cNvGrpSpPr/>
            <p:nvPr/>
          </p:nvGrpSpPr>
          <p:grpSpPr>
            <a:xfrm>
              <a:off x="8819547" y="2579073"/>
              <a:ext cx="63517" cy="103554"/>
              <a:chOff x="8819547" y="2579073"/>
              <a:chExt cx="63517" cy="103554"/>
            </a:xfrm>
          </p:grpSpPr>
          <p:sp>
            <p:nvSpPr>
              <p:cNvPr id="1247" name="Freeform: Shape 1246">
                <a:extLst>
                  <a:ext uri="{FF2B5EF4-FFF2-40B4-BE49-F238E27FC236}">
                    <a16:creationId xmlns:a16="http://schemas.microsoft.com/office/drawing/2014/main" id="{6A81F7BD-7218-2893-18BB-DDF017F6B1CD}"/>
                  </a:ext>
                </a:extLst>
              </p:cNvPr>
              <p:cNvSpPr/>
              <p:nvPr/>
            </p:nvSpPr>
            <p:spPr>
              <a:xfrm>
                <a:off x="8851306" y="2579073"/>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48" name="Freeform: Shape 1247">
                <a:extLst>
                  <a:ext uri="{FF2B5EF4-FFF2-40B4-BE49-F238E27FC236}">
                    <a16:creationId xmlns:a16="http://schemas.microsoft.com/office/drawing/2014/main" id="{9F1E520A-C9FD-BBF8-8C10-1D7CFD8938C1}"/>
                  </a:ext>
                </a:extLst>
              </p:cNvPr>
              <p:cNvSpPr/>
              <p:nvPr/>
            </p:nvSpPr>
            <p:spPr>
              <a:xfrm>
                <a:off x="8819547" y="2630850"/>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grpSp>
          <p:nvGrpSpPr>
            <p:cNvPr id="1220" name="Graphic 316">
              <a:extLst>
                <a:ext uri="{FF2B5EF4-FFF2-40B4-BE49-F238E27FC236}">
                  <a16:creationId xmlns:a16="http://schemas.microsoft.com/office/drawing/2014/main" id="{074F5C9C-9860-B359-24C7-915A7E807FC2}"/>
                </a:ext>
              </a:extLst>
            </p:cNvPr>
            <p:cNvGrpSpPr/>
            <p:nvPr/>
          </p:nvGrpSpPr>
          <p:grpSpPr>
            <a:xfrm>
              <a:off x="8648066" y="2579073"/>
              <a:ext cx="63517" cy="103554"/>
              <a:chOff x="8648066" y="2579073"/>
              <a:chExt cx="63517" cy="103554"/>
            </a:xfrm>
          </p:grpSpPr>
          <p:sp>
            <p:nvSpPr>
              <p:cNvPr id="1245" name="Freeform: Shape 1244">
                <a:extLst>
                  <a:ext uri="{FF2B5EF4-FFF2-40B4-BE49-F238E27FC236}">
                    <a16:creationId xmlns:a16="http://schemas.microsoft.com/office/drawing/2014/main" id="{D8214E07-863E-BFC5-36C8-1CF17E244C0B}"/>
                  </a:ext>
                </a:extLst>
              </p:cNvPr>
              <p:cNvSpPr/>
              <p:nvPr/>
            </p:nvSpPr>
            <p:spPr>
              <a:xfrm>
                <a:off x="8679825" y="2579073"/>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46" name="Freeform: Shape 1245">
                <a:extLst>
                  <a:ext uri="{FF2B5EF4-FFF2-40B4-BE49-F238E27FC236}">
                    <a16:creationId xmlns:a16="http://schemas.microsoft.com/office/drawing/2014/main" id="{F6B239B6-3A10-D7EA-7AEC-3E11E38F4420}"/>
                  </a:ext>
                </a:extLst>
              </p:cNvPr>
              <p:cNvSpPr/>
              <p:nvPr/>
            </p:nvSpPr>
            <p:spPr>
              <a:xfrm>
                <a:off x="8648066" y="2630850"/>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grpSp>
          <p:nvGrpSpPr>
            <p:cNvPr id="1221" name="Graphic 316">
              <a:extLst>
                <a:ext uri="{FF2B5EF4-FFF2-40B4-BE49-F238E27FC236}">
                  <a16:creationId xmlns:a16="http://schemas.microsoft.com/office/drawing/2014/main" id="{67B279A2-EDB8-1114-7FDE-2EFEB4E7B6BC}"/>
                </a:ext>
              </a:extLst>
            </p:cNvPr>
            <p:cNvGrpSpPr/>
            <p:nvPr/>
          </p:nvGrpSpPr>
          <p:grpSpPr>
            <a:xfrm>
              <a:off x="8583120" y="2579073"/>
              <a:ext cx="63517" cy="103554"/>
              <a:chOff x="8583120" y="2579073"/>
              <a:chExt cx="63517" cy="103554"/>
            </a:xfrm>
          </p:grpSpPr>
          <p:sp>
            <p:nvSpPr>
              <p:cNvPr id="1243" name="Freeform: Shape 1242">
                <a:extLst>
                  <a:ext uri="{FF2B5EF4-FFF2-40B4-BE49-F238E27FC236}">
                    <a16:creationId xmlns:a16="http://schemas.microsoft.com/office/drawing/2014/main" id="{CC4E2692-790F-205F-DF1C-80BB41BA2BEB}"/>
                  </a:ext>
                </a:extLst>
              </p:cNvPr>
              <p:cNvSpPr/>
              <p:nvPr/>
            </p:nvSpPr>
            <p:spPr>
              <a:xfrm>
                <a:off x="8614879" y="2579073"/>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44" name="Freeform: Shape 1243">
                <a:extLst>
                  <a:ext uri="{FF2B5EF4-FFF2-40B4-BE49-F238E27FC236}">
                    <a16:creationId xmlns:a16="http://schemas.microsoft.com/office/drawing/2014/main" id="{351D2D0B-A0F1-AED7-1B28-55E6495858B6}"/>
                  </a:ext>
                </a:extLst>
              </p:cNvPr>
              <p:cNvSpPr/>
              <p:nvPr/>
            </p:nvSpPr>
            <p:spPr>
              <a:xfrm>
                <a:off x="8583120" y="2630850"/>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grpSp>
          <p:nvGrpSpPr>
            <p:cNvPr id="1222" name="Graphic 316">
              <a:extLst>
                <a:ext uri="{FF2B5EF4-FFF2-40B4-BE49-F238E27FC236}">
                  <a16:creationId xmlns:a16="http://schemas.microsoft.com/office/drawing/2014/main" id="{23E9411C-0172-E5E2-6166-3E3AF46CC43A}"/>
                </a:ext>
              </a:extLst>
            </p:cNvPr>
            <p:cNvGrpSpPr/>
            <p:nvPr/>
          </p:nvGrpSpPr>
          <p:grpSpPr>
            <a:xfrm>
              <a:off x="8574383" y="2579073"/>
              <a:ext cx="63517" cy="103554"/>
              <a:chOff x="8574383" y="2579073"/>
              <a:chExt cx="63517" cy="103554"/>
            </a:xfrm>
          </p:grpSpPr>
          <p:sp>
            <p:nvSpPr>
              <p:cNvPr id="1241" name="Freeform: Shape 1240">
                <a:extLst>
                  <a:ext uri="{FF2B5EF4-FFF2-40B4-BE49-F238E27FC236}">
                    <a16:creationId xmlns:a16="http://schemas.microsoft.com/office/drawing/2014/main" id="{0F16D491-D993-4BEF-6C14-EEECCC3F6195}"/>
                  </a:ext>
                </a:extLst>
              </p:cNvPr>
              <p:cNvSpPr/>
              <p:nvPr/>
            </p:nvSpPr>
            <p:spPr>
              <a:xfrm>
                <a:off x="8606141" y="2579073"/>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42" name="Freeform: Shape 1241">
                <a:extLst>
                  <a:ext uri="{FF2B5EF4-FFF2-40B4-BE49-F238E27FC236}">
                    <a16:creationId xmlns:a16="http://schemas.microsoft.com/office/drawing/2014/main" id="{4781C587-F604-9936-9F3D-51A6E7901D7E}"/>
                  </a:ext>
                </a:extLst>
              </p:cNvPr>
              <p:cNvSpPr/>
              <p:nvPr/>
            </p:nvSpPr>
            <p:spPr>
              <a:xfrm>
                <a:off x="8574383" y="2630850"/>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grpSp>
          <p:nvGrpSpPr>
            <p:cNvPr id="1223" name="Graphic 316">
              <a:extLst>
                <a:ext uri="{FF2B5EF4-FFF2-40B4-BE49-F238E27FC236}">
                  <a16:creationId xmlns:a16="http://schemas.microsoft.com/office/drawing/2014/main" id="{3BF87C60-D9AD-B230-3546-CB3DB9255E82}"/>
                </a:ext>
              </a:extLst>
            </p:cNvPr>
            <p:cNvGrpSpPr/>
            <p:nvPr/>
          </p:nvGrpSpPr>
          <p:grpSpPr>
            <a:xfrm>
              <a:off x="8356272" y="2579073"/>
              <a:ext cx="63517" cy="103554"/>
              <a:chOff x="8356272" y="2579073"/>
              <a:chExt cx="63517" cy="103554"/>
            </a:xfrm>
          </p:grpSpPr>
          <p:sp>
            <p:nvSpPr>
              <p:cNvPr id="1239" name="Freeform: Shape 1238">
                <a:extLst>
                  <a:ext uri="{FF2B5EF4-FFF2-40B4-BE49-F238E27FC236}">
                    <a16:creationId xmlns:a16="http://schemas.microsoft.com/office/drawing/2014/main" id="{514D20C5-F4E2-5F5E-08CE-68ECD34999BD}"/>
                  </a:ext>
                </a:extLst>
              </p:cNvPr>
              <p:cNvSpPr/>
              <p:nvPr/>
            </p:nvSpPr>
            <p:spPr>
              <a:xfrm>
                <a:off x="8388031" y="2579073"/>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40" name="Freeform: Shape 1239">
                <a:extLst>
                  <a:ext uri="{FF2B5EF4-FFF2-40B4-BE49-F238E27FC236}">
                    <a16:creationId xmlns:a16="http://schemas.microsoft.com/office/drawing/2014/main" id="{917E3A1A-2482-4C77-E34E-B8400903A13C}"/>
                  </a:ext>
                </a:extLst>
              </p:cNvPr>
              <p:cNvSpPr/>
              <p:nvPr/>
            </p:nvSpPr>
            <p:spPr>
              <a:xfrm>
                <a:off x="8356272" y="2630850"/>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grpSp>
          <p:nvGrpSpPr>
            <p:cNvPr id="1224" name="Graphic 316">
              <a:extLst>
                <a:ext uri="{FF2B5EF4-FFF2-40B4-BE49-F238E27FC236}">
                  <a16:creationId xmlns:a16="http://schemas.microsoft.com/office/drawing/2014/main" id="{EC3F1EEE-AAC6-C844-23B1-2209120EF749}"/>
                </a:ext>
              </a:extLst>
            </p:cNvPr>
            <p:cNvGrpSpPr/>
            <p:nvPr/>
          </p:nvGrpSpPr>
          <p:grpSpPr>
            <a:xfrm>
              <a:off x="8267633" y="2579073"/>
              <a:ext cx="63517" cy="103554"/>
              <a:chOff x="8267633" y="2579073"/>
              <a:chExt cx="63517" cy="103554"/>
            </a:xfrm>
          </p:grpSpPr>
          <p:sp>
            <p:nvSpPr>
              <p:cNvPr id="1237" name="Freeform: Shape 1236">
                <a:extLst>
                  <a:ext uri="{FF2B5EF4-FFF2-40B4-BE49-F238E27FC236}">
                    <a16:creationId xmlns:a16="http://schemas.microsoft.com/office/drawing/2014/main" id="{95C7AD81-BCC1-B7D1-1A17-1AC8ADB04008}"/>
                  </a:ext>
                </a:extLst>
              </p:cNvPr>
              <p:cNvSpPr/>
              <p:nvPr/>
            </p:nvSpPr>
            <p:spPr>
              <a:xfrm>
                <a:off x="8299392" y="2579073"/>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38" name="Freeform: Shape 1237">
                <a:extLst>
                  <a:ext uri="{FF2B5EF4-FFF2-40B4-BE49-F238E27FC236}">
                    <a16:creationId xmlns:a16="http://schemas.microsoft.com/office/drawing/2014/main" id="{50A2FDAA-F10D-BDC8-3EA2-7020E6379EDF}"/>
                  </a:ext>
                </a:extLst>
              </p:cNvPr>
              <p:cNvSpPr/>
              <p:nvPr/>
            </p:nvSpPr>
            <p:spPr>
              <a:xfrm>
                <a:off x="8267633" y="2630850"/>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sp>
          <p:nvSpPr>
            <p:cNvPr id="1225" name="Freeform: Shape 1224">
              <a:extLst>
                <a:ext uri="{FF2B5EF4-FFF2-40B4-BE49-F238E27FC236}">
                  <a16:creationId xmlns:a16="http://schemas.microsoft.com/office/drawing/2014/main" id="{1C099EAC-10C7-356A-2877-B328AF68BAC8}"/>
                </a:ext>
              </a:extLst>
            </p:cNvPr>
            <p:cNvSpPr/>
            <p:nvPr/>
          </p:nvSpPr>
          <p:spPr>
            <a:xfrm>
              <a:off x="8060024" y="2630850"/>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sp>
          <p:nvSpPr>
            <p:cNvPr id="1226" name="Freeform: Shape 1225">
              <a:extLst>
                <a:ext uri="{FF2B5EF4-FFF2-40B4-BE49-F238E27FC236}">
                  <a16:creationId xmlns:a16="http://schemas.microsoft.com/office/drawing/2014/main" id="{B8533B12-F8DB-1C35-02CE-77C43986F891}"/>
                </a:ext>
              </a:extLst>
            </p:cNvPr>
            <p:cNvSpPr/>
            <p:nvPr/>
          </p:nvSpPr>
          <p:spPr>
            <a:xfrm>
              <a:off x="7845695" y="2508392"/>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sp>
          <p:nvSpPr>
            <p:cNvPr id="1227" name="Freeform: Shape 1226">
              <a:extLst>
                <a:ext uri="{FF2B5EF4-FFF2-40B4-BE49-F238E27FC236}">
                  <a16:creationId xmlns:a16="http://schemas.microsoft.com/office/drawing/2014/main" id="{D210CD8F-D8E0-787F-5BF0-6FD7ED0FC763}"/>
                </a:ext>
              </a:extLst>
            </p:cNvPr>
            <p:cNvSpPr/>
            <p:nvPr/>
          </p:nvSpPr>
          <p:spPr>
            <a:xfrm>
              <a:off x="7780245" y="2508392"/>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grpSp>
          <p:nvGrpSpPr>
            <p:cNvPr id="1228" name="Graphic 316">
              <a:extLst>
                <a:ext uri="{FF2B5EF4-FFF2-40B4-BE49-F238E27FC236}">
                  <a16:creationId xmlns:a16="http://schemas.microsoft.com/office/drawing/2014/main" id="{2BE541F3-5D2D-1314-04C6-DAFD2CE9A7E6}"/>
                </a:ext>
              </a:extLst>
            </p:cNvPr>
            <p:cNvGrpSpPr/>
            <p:nvPr/>
          </p:nvGrpSpPr>
          <p:grpSpPr>
            <a:xfrm>
              <a:off x="6990811" y="2160607"/>
              <a:ext cx="633952" cy="293245"/>
              <a:chOff x="6990811" y="2160607"/>
              <a:chExt cx="633952" cy="293245"/>
            </a:xfrm>
          </p:grpSpPr>
          <p:sp>
            <p:nvSpPr>
              <p:cNvPr id="1229" name="Freeform: Shape 1228">
                <a:extLst>
                  <a:ext uri="{FF2B5EF4-FFF2-40B4-BE49-F238E27FC236}">
                    <a16:creationId xmlns:a16="http://schemas.microsoft.com/office/drawing/2014/main" id="{99E67BB1-16E6-64B1-D151-D494244EDBA9}"/>
                  </a:ext>
                </a:extLst>
              </p:cNvPr>
              <p:cNvSpPr/>
              <p:nvPr/>
            </p:nvSpPr>
            <p:spPr>
              <a:xfrm>
                <a:off x="7022570" y="2160607"/>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30" name="Freeform: Shape 1229">
                <a:extLst>
                  <a:ext uri="{FF2B5EF4-FFF2-40B4-BE49-F238E27FC236}">
                    <a16:creationId xmlns:a16="http://schemas.microsoft.com/office/drawing/2014/main" id="{8988D1CF-00D2-2638-E281-B328BE1F3485}"/>
                  </a:ext>
                </a:extLst>
              </p:cNvPr>
              <p:cNvSpPr/>
              <p:nvPr/>
            </p:nvSpPr>
            <p:spPr>
              <a:xfrm>
                <a:off x="6990811" y="2212384"/>
                <a:ext cx="63517" cy="13697"/>
              </a:xfrm>
              <a:custGeom>
                <a:avLst/>
                <a:gdLst>
                  <a:gd name="connsiteX0" fmla="*/ 0 w 63517"/>
                  <a:gd name="connsiteY0" fmla="*/ 0 h 13697"/>
                  <a:gd name="connsiteX1" fmla="*/ 63518 w 63517"/>
                  <a:gd name="connsiteY1" fmla="*/ 0 h 13697"/>
                </a:gdLst>
                <a:ahLst/>
                <a:cxnLst>
                  <a:cxn ang="0">
                    <a:pos x="connsiteX0" y="connsiteY0"/>
                  </a:cxn>
                  <a:cxn ang="0">
                    <a:pos x="connsiteX1" y="connsiteY1"/>
                  </a:cxn>
                </a:cxnLst>
                <a:rect l="l" t="t" r="r" b="b"/>
                <a:pathLst>
                  <a:path w="63517" h="13697">
                    <a:moveTo>
                      <a:pt x="0" y="0"/>
                    </a:moveTo>
                    <a:lnTo>
                      <a:pt x="63518" y="0"/>
                    </a:lnTo>
                  </a:path>
                </a:pathLst>
              </a:custGeom>
              <a:ln w="12700" cap="flat">
                <a:solidFill>
                  <a:srgbClr val="782A28"/>
                </a:solidFill>
                <a:prstDash val="solid"/>
                <a:miter/>
              </a:ln>
            </p:spPr>
            <p:txBody>
              <a:bodyPr rtlCol="0" anchor="ctr"/>
              <a:lstStyle/>
              <a:p>
                <a:endParaRPr lang="en-US" dirty="0"/>
              </a:p>
            </p:txBody>
          </p:sp>
          <p:sp>
            <p:nvSpPr>
              <p:cNvPr id="1231" name="Freeform: Shape 1230">
                <a:extLst>
                  <a:ext uri="{FF2B5EF4-FFF2-40B4-BE49-F238E27FC236}">
                    <a16:creationId xmlns:a16="http://schemas.microsoft.com/office/drawing/2014/main" id="{E43F4E84-2557-80F8-1168-B2E58CA2AB21}"/>
                  </a:ext>
                </a:extLst>
              </p:cNvPr>
              <p:cNvSpPr/>
              <p:nvPr/>
            </p:nvSpPr>
            <p:spPr>
              <a:xfrm>
                <a:off x="7039416" y="2160607"/>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32" name="Freeform: Shape 1231">
                <a:extLst>
                  <a:ext uri="{FF2B5EF4-FFF2-40B4-BE49-F238E27FC236}">
                    <a16:creationId xmlns:a16="http://schemas.microsoft.com/office/drawing/2014/main" id="{5CCB6FB9-853F-1355-F36C-9DF504B9D257}"/>
                  </a:ext>
                </a:extLst>
              </p:cNvPr>
              <p:cNvSpPr/>
              <p:nvPr/>
            </p:nvSpPr>
            <p:spPr>
              <a:xfrm>
                <a:off x="7092487" y="2160607"/>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33" name="Freeform: Shape 1232">
                <a:extLst>
                  <a:ext uri="{FF2B5EF4-FFF2-40B4-BE49-F238E27FC236}">
                    <a16:creationId xmlns:a16="http://schemas.microsoft.com/office/drawing/2014/main" id="{EBE6F999-0FF0-67E3-594B-2C0F97F39467}"/>
                  </a:ext>
                </a:extLst>
              </p:cNvPr>
              <p:cNvSpPr/>
              <p:nvPr/>
            </p:nvSpPr>
            <p:spPr>
              <a:xfrm>
                <a:off x="7242982" y="224933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34" name="Freeform: Shape 1233">
                <a:extLst>
                  <a:ext uri="{FF2B5EF4-FFF2-40B4-BE49-F238E27FC236}">
                    <a16:creationId xmlns:a16="http://schemas.microsoft.com/office/drawing/2014/main" id="{7B21C3D0-6E57-92E1-0317-B1E29C0422C3}"/>
                  </a:ext>
                </a:extLst>
              </p:cNvPr>
              <p:cNvSpPr/>
              <p:nvPr/>
            </p:nvSpPr>
            <p:spPr>
              <a:xfrm>
                <a:off x="7288702" y="224933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35" name="Freeform: Shape 1234">
                <a:extLst>
                  <a:ext uri="{FF2B5EF4-FFF2-40B4-BE49-F238E27FC236}">
                    <a16:creationId xmlns:a16="http://schemas.microsoft.com/office/drawing/2014/main" id="{7692A2CA-4440-C599-67FC-67F41276FCCE}"/>
                  </a:ext>
                </a:extLst>
              </p:cNvPr>
              <p:cNvSpPr/>
              <p:nvPr/>
            </p:nvSpPr>
            <p:spPr>
              <a:xfrm>
                <a:off x="7309657" y="2249332"/>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36" name="Freeform: Shape 1235">
                <a:extLst>
                  <a:ext uri="{FF2B5EF4-FFF2-40B4-BE49-F238E27FC236}">
                    <a16:creationId xmlns:a16="http://schemas.microsoft.com/office/drawing/2014/main" id="{24AB2790-0807-506F-5A9A-6A4A5FFF9442}"/>
                  </a:ext>
                </a:extLst>
              </p:cNvPr>
              <p:cNvSpPr/>
              <p:nvPr/>
            </p:nvSpPr>
            <p:spPr>
              <a:xfrm>
                <a:off x="7616362" y="2350297"/>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grpSp>
      </p:grpSp>
      <p:sp>
        <p:nvSpPr>
          <p:cNvPr id="1265" name="Freeform: Shape 1264">
            <a:extLst>
              <a:ext uri="{FF2B5EF4-FFF2-40B4-BE49-F238E27FC236}">
                <a16:creationId xmlns:a16="http://schemas.microsoft.com/office/drawing/2014/main" id="{075D2FBC-8467-77B6-4600-642DA3709C20}"/>
              </a:ext>
            </a:extLst>
          </p:cNvPr>
          <p:cNvSpPr/>
          <p:nvPr/>
        </p:nvSpPr>
        <p:spPr>
          <a:xfrm>
            <a:off x="6787992" y="1818823"/>
            <a:ext cx="4434889" cy="663793"/>
          </a:xfrm>
          <a:custGeom>
            <a:avLst/>
            <a:gdLst>
              <a:gd name="connsiteX0" fmla="*/ 4434890 w 4434889"/>
              <a:gd name="connsiteY0" fmla="*/ 663793 h 663793"/>
              <a:gd name="connsiteX1" fmla="*/ 2214210 w 4434889"/>
              <a:gd name="connsiteY1" fmla="*/ 663793 h 663793"/>
              <a:gd name="connsiteX2" fmla="*/ 2214210 w 4434889"/>
              <a:gd name="connsiteY2" fmla="*/ 420932 h 663793"/>
              <a:gd name="connsiteX3" fmla="*/ 1100720 w 4434889"/>
              <a:gd name="connsiteY3" fmla="*/ 420932 h 663793"/>
              <a:gd name="connsiteX4" fmla="*/ 1100720 w 4434889"/>
              <a:gd name="connsiteY4" fmla="*/ 299433 h 663793"/>
              <a:gd name="connsiteX5" fmla="*/ 877232 w 4434889"/>
              <a:gd name="connsiteY5" fmla="*/ 299433 h 663793"/>
              <a:gd name="connsiteX6" fmla="*/ 877232 w 4434889"/>
              <a:gd name="connsiteY6" fmla="*/ 192590 h 663793"/>
              <a:gd name="connsiteX7" fmla="*/ 725663 w 4434889"/>
              <a:gd name="connsiteY7" fmla="*/ 192590 h 663793"/>
              <a:gd name="connsiteX8" fmla="*/ 725663 w 4434889"/>
              <a:gd name="connsiteY8" fmla="*/ 89994 h 663793"/>
              <a:gd name="connsiteX9" fmla="*/ 308262 w 4434889"/>
              <a:gd name="connsiteY9" fmla="*/ 89994 h 663793"/>
              <a:gd name="connsiteX10" fmla="*/ 308262 w 4434889"/>
              <a:gd name="connsiteY10" fmla="*/ 0 h 663793"/>
              <a:gd name="connsiteX11" fmla="*/ 0 w 4434889"/>
              <a:gd name="connsiteY11" fmla="*/ 0 h 663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434889" h="663793">
                <a:moveTo>
                  <a:pt x="4434890" y="663793"/>
                </a:moveTo>
                <a:lnTo>
                  <a:pt x="2214210" y="663793"/>
                </a:lnTo>
                <a:lnTo>
                  <a:pt x="2214210" y="420932"/>
                </a:lnTo>
                <a:lnTo>
                  <a:pt x="1100720" y="420932"/>
                </a:lnTo>
                <a:lnTo>
                  <a:pt x="1100720" y="299433"/>
                </a:lnTo>
                <a:lnTo>
                  <a:pt x="877232" y="299433"/>
                </a:lnTo>
                <a:lnTo>
                  <a:pt x="877232" y="192590"/>
                </a:lnTo>
                <a:lnTo>
                  <a:pt x="725663" y="192590"/>
                </a:lnTo>
                <a:lnTo>
                  <a:pt x="725663" y="89994"/>
                </a:lnTo>
                <a:lnTo>
                  <a:pt x="308262" y="89994"/>
                </a:lnTo>
                <a:lnTo>
                  <a:pt x="308262" y="0"/>
                </a:lnTo>
                <a:lnTo>
                  <a:pt x="0" y="0"/>
                </a:lnTo>
              </a:path>
            </a:pathLst>
          </a:custGeom>
          <a:noFill/>
          <a:ln w="19050" cap="flat">
            <a:solidFill>
              <a:srgbClr val="782A28"/>
            </a:solidFill>
            <a:prstDash val="solid"/>
            <a:miter/>
          </a:ln>
        </p:spPr>
        <p:txBody>
          <a:bodyPr rtlCol="0" anchor="ctr"/>
          <a:lstStyle/>
          <a:p>
            <a:endParaRPr lang="en-US" dirty="0"/>
          </a:p>
        </p:txBody>
      </p:sp>
      <p:sp>
        <p:nvSpPr>
          <p:cNvPr id="1266" name="Freeform: Shape 1265">
            <a:extLst>
              <a:ext uri="{FF2B5EF4-FFF2-40B4-BE49-F238E27FC236}">
                <a16:creationId xmlns:a16="http://schemas.microsoft.com/office/drawing/2014/main" id="{BE6AB87E-F9D2-C743-9C50-1535BC134AF9}"/>
              </a:ext>
            </a:extLst>
          </p:cNvPr>
          <p:cNvSpPr/>
          <p:nvPr/>
        </p:nvSpPr>
        <p:spPr>
          <a:xfrm>
            <a:off x="7812003" y="2062780"/>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67" name="Freeform: Shape 1266">
            <a:extLst>
              <a:ext uri="{FF2B5EF4-FFF2-40B4-BE49-F238E27FC236}">
                <a16:creationId xmlns:a16="http://schemas.microsoft.com/office/drawing/2014/main" id="{CE77BE68-E930-ED27-A29F-8B4F36643E42}"/>
              </a:ext>
            </a:extLst>
          </p:cNvPr>
          <p:cNvSpPr/>
          <p:nvPr/>
        </p:nvSpPr>
        <p:spPr>
          <a:xfrm>
            <a:off x="7877453" y="2062780"/>
            <a:ext cx="8401" cy="103555"/>
          </a:xfrm>
          <a:custGeom>
            <a:avLst/>
            <a:gdLst>
              <a:gd name="connsiteX0" fmla="*/ 0 w 8401"/>
              <a:gd name="connsiteY0" fmla="*/ 0 h 103555"/>
              <a:gd name="connsiteX1" fmla="*/ 0 w 8401"/>
              <a:gd name="connsiteY1" fmla="*/ 103555 h 103555"/>
            </a:gdLst>
            <a:ahLst/>
            <a:cxnLst>
              <a:cxn ang="0">
                <a:pos x="connsiteX0" y="connsiteY0"/>
              </a:cxn>
              <a:cxn ang="0">
                <a:pos x="connsiteX1" y="connsiteY1"/>
              </a:cxn>
            </a:cxnLst>
            <a:rect l="l" t="t" r="r" b="b"/>
            <a:pathLst>
              <a:path w="8401" h="103555">
                <a:moveTo>
                  <a:pt x="0" y="0"/>
                </a:moveTo>
                <a:lnTo>
                  <a:pt x="0" y="103555"/>
                </a:lnTo>
              </a:path>
            </a:pathLst>
          </a:custGeom>
          <a:ln w="12700" cap="flat">
            <a:solidFill>
              <a:srgbClr val="782A28"/>
            </a:solidFill>
            <a:prstDash val="solid"/>
            <a:miter/>
          </a:ln>
        </p:spPr>
        <p:txBody>
          <a:bodyPr rtlCol="0" anchor="ctr"/>
          <a:lstStyle/>
          <a:p>
            <a:endParaRPr lang="en-US" dirty="0"/>
          </a:p>
        </p:txBody>
      </p:sp>
      <p:sp>
        <p:nvSpPr>
          <p:cNvPr id="1268" name="Freeform: Shape 1267">
            <a:extLst>
              <a:ext uri="{FF2B5EF4-FFF2-40B4-BE49-F238E27FC236}">
                <a16:creationId xmlns:a16="http://schemas.microsoft.com/office/drawing/2014/main" id="{E23BC706-A512-552C-C0A7-D34C17AA3DDE}"/>
              </a:ext>
            </a:extLst>
          </p:cNvPr>
          <p:cNvSpPr/>
          <p:nvPr/>
        </p:nvSpPr>
        <p:spPr>
          <a:xfrm>
            <a:off x="8091783" y="2185238"/>
            <a:ext cx="8401" cy="103554"/>
          </a:xfrm>
          <a:custGeom>
            <a:avLst/>
            <a:gdLst>
              <a:gd name="connsiteX0" fmla="*/ 0 w 8401"/>
              <a:gd name="connsiteY0" fmla="*/ 0 h 103554"/>
              <a:gd name="connsiteX1" fmla="*/ 0 w 8401"/>
              <a:gd name="connsiteY1" fmla="*/ 103555 h 103554"/>
            </a:gdLst>
            <a:ahLst/>
            <a:cxnLst>
              <a:cxn ang="0">
                <a:pos x="connsiteX0" y="connsiteY0"/>
              </a:cxn>
              <a:cxn ang="0">
                <a:pos x="connsiteX1" y="connsiteY1"/>
              </a:cxn>
            </a:cxnLst>
            <a:rect l="l" t="t" r="r" b="b"/>
            <a:pathLst>
              <a:path w="8401" h="103554">
                <a:moveTo>
                  <a:pt x="0" y="0"/>
                </a:moveTo>
                <a:lnTo>
                  <a:pt x="0" y="103555"/>
                </a:lnTo>
              </a:path>
            </a:pathLst>
          </a:custGeom>
          <a:ln w="12700" cap="flat">
            <a:solidFill>
              <a:srgbClr val="782A28"/>
            </a:solidFill>
            <a:prstDash val="solid"/>
            <a:miter/>
          </a:ln>
        </p:spPr>
        <p:txBody>
          <a:bodyPr rtlCol="0" anchor="ctr"/>
          <a:lstStyle/>
          <a:p>
            <a:endParaRPr lang="en-US" dirty="0"/>
          </a:p>
        </p:txBody>
      </p:sp>
      <p:graphicFrame>
        <p:nvGraphicFramePr>
          <p:cNvPr id="4" name="Table 3">
            <a:extLst>
              <a:ext uri="{FF2B5EF4-FFF2-40B4-BE49-F238E27FC236}">
                <a16:creationId xmlns:a16="http://schemas.microsoft.com/office/drawing/2014/main" id="{F60B8065-31CB-B83A-1525-89F52B3F40F5}"/>
              </a:ext>
            </a:extLst>
          </p:cNvPr>
          <p:cNvGraphicFramePr>
            <a:graphicFrameLocks noGrp="1"/>
          </p:cNvGraphicFramePr>
          <p:nvPr>
            <p:extLst>
              <p:ext uri="{D42A27DB-BD31-4B8C-83A1-F6EECF244321}">
                <p14:modId xmlns:p14="http://schemas.microsoft.com/office/powerpoint/2010/main" val="2626689068"/>
              </p:ext>
            </p:extLst>
          </p:nvPr>
        </p:nvGraphicFramePr>
        <p:xfrm>
          <a:off x="1457879" y="5142777"/>
          <a:ext cx="9276243" cy="850392"/>
        </p:xfrm>
        <a:graphic>
          <a:graphicData uri="http://schemas.openxmlformats.org/drawingml/2006/table">
            <a:tbl>
              <a:tblPr firstRow="1"/>
              <a:tblGrid>
                <a:gridCol w="3132000">
                  <a:extLst>
                    <a:ext uri="{9D8B030D-6E8A-4147-A177-3AD203B41FA5}">
                      <a16:colId xmlns:a16="http://schemas.microsoft.com/office/drawing/2014/main" val="3130900676"/>
                    </a:ext>
                  </a:extLst>
                </a:gridCol>
                <a:gridCol w="2048081">
                  <a:extLst>
                    <a:ext uri="{9D8B030D-6E8A-4147-A177-3AD203B41FA5}">
                      <a16:colId xmlns:a16="http://schemas.microsoft.com/office/drawing/2014/main" val="1302172202"/>
                    </a:ext>
                  </a:extLst>
                </a:gridCol>
                <a:gridCol w="2048081">
                  <a:extLst>
                    <a:ext uri="{9D8B030D-6E8A-4147-A177-3AD203B41FA5}">
                      <a16:colId xmlns:a16="http://schemas.microsoft.com/office/drawing/2014/main" val="3837107568"/>
                    </a:ext>
                  </a:extLst>
                </a:gridCol>
                <a:gridCol w="2048081">
                  <a:extLst>
                    <a:ext uri="{9D8B030D-6E8A-4147-A177-3AD203B41FA5}">
                      <a16:colId xmlns:a16="http://schemas.microsoft.com/office/drawing/2014/main" val="1181932598"/>
                    </a:ext>
                  </a:extLst>
                </a:gridCol>
              </a:tblGrid>
              <a:tr h="25200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fontAlgn="auto">
                        <a:lnSpc>
                          <a:spcPct val="90000"/>
                        </a:lnSpc>
                        <a:spcBef>
                          <a:spcPts val="0"/>
                        </a:spcBef>
                        <a:spcAft>
                          <a:spcPts val="200"/>
                        </a:spcAft>
                      </a:pPr>
                      <a:r>
                        <a:rPr lang="en-US" sz="1400" b="1" dirty="0">
                          <a:solidFill>
                            <a:schemeClr val="tx1"/>
                          </a:solidFill>
                          <a:latin typeface="+mj-lt"/>
                          <a:ea typeface="MS Mincho"/>
                          <a:cs typeface="Times New Roman"/>
                        </a:rPr>
                        <a:t>Median (95% CI) duration,</a:t>
                      </a:r>
                      <a:r>
                        <a:rPr lang="en-US" sz="1400" b="1" baseline="30000" dirty="0">
                          <a:solidFill>
                            <a:schemeClr val="tx1"/>
                          </a:solidFill>
                          <a:latin typeface="+mj-lt"/>
                          <a:ea typeface="MS Mincho"/>
                          <a:cs typeface="Times New Roman"/>
                        </a:rPr>
                        <a:t>b</a:t>
                      </a:r>
                      <a:r>
                        <a:rPr lang="en-US" sz="1400" b="1" dirty="0">
                          <a:solidFill>
                            <a:schemeClr val="tx1"/>
                          </a:solidFill>
                          <a:latin typeface="+mj-lt"/>
                          <a:ea typeface="MS Mincho"/>
                          <a:cs typeface="Times New Roman"/>
                        </a:rPr>
                        <a:t> weeks</a:t>
                      </a:r>
                    </a:p>
                  </a:txBody>
                  <a:tcPr marL="121920" marR="121920" anchor="b">
                    <a:lnL w="19050" cap="flat" cmpd="sng" algn="ctr">
                      <a:solidFill>
                        <a:srgbClr val="5E5E5E"/>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Luspatercept </a:t>
                      </a:r>
                      <a:endParaRPr lang="en-US" sz="1400" b="1" kern="1200" dirty="0">
                        <a:solidFill>
                          <a:schemeClr val="bg1"/>
                        </a:solidFill>
                        <a:latin typeface="+mj-lt"/>
                        <a:ea typeface="MS Mincho"/>
                        <a:cs typeface="ArialMT"/>
                      </a:endParaRPr>
                    </a:p>
                  </a:txBody>
                  <a:tcPr marL="121920" marR="12192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772A28"/>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Epoetin alfa </a:t>
                      </a:r>
                      <a:endParaRPr lang="en-US" sz="1400" b="1" kern="1200" dirty="0">
                        <a:solidFill>
                          <a:schemeClr val="bg1"/>
                        </a:solidFill>
                        <a:latin typeface="+mj-lt"/>
                        <a:ea typeface="MS Mincho"/>
                        <a:cs typeface="ArialMT"/>
                      </a:endParaRPr>
                    </a:p>
                  </a:txBody>
                  <a:tcPr marL="121920" marR="12192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A69F9F"/>
                    </a:solidFill>
                  </a:tcPr>
                </a:tc>
                <a:tc>
                  <a:txBody>
                    <a:bodyPr/>
                    <a:lstStyle/>
                    <a:p>
                      <a:pPr marL="0" indent="0" algn="ctr" defTabSz="914400" rtl="0" eaLnBrk="1" latinLnBrk="0" hangingPunct="1">
                        <a:lnSpc>
                          <a:spcPct val="90000"/>
                        </a:lnSpc>
                        <a:spcBef>
                          <a:spcPts val="0"/>
                        </a:spcBef>
                        <a:spcAft>
                          <a:spcPts val="200"/>
                        </a:spcAft>
                        <a:tabLst/>
                      </a:pPr>
                      <a:r>
                        <a:rPr lang="en-US" sz="1400" b="1" kern="1200" dirty="0">
                          <a:solidFill>
                            <a:schemeClr val="tx1"/>
                          </a:solidFill>
                          <a:latin typeface="+mj-lt"/>
                          <a:ea typeface="MS Mincho"/>
                          <a:cs typeface="ArialMT"/>
                        </a:rPr>
                        <a:t>HR (95% CI)</a:t>
                      </a:r>
                      <a:r>
                        <a:rPr lang="en-US" sz="1400" b="1" kern="1200" baseline="30000" dirty="0">
                          <a:solidFill>
                            <a:schemeClr val="tx1"/>
                          </a:solidFill>
                          <a:latin typeface="+mj-lt"/>
                          <a:ea typeface="MS Mincho"/>
                          <a:cs typeface="ArialMT"/>
                        </a:rPr>
                        <a:t>c</a:t>
                      </a:r>
                    </a:p>
                  </a:txBody>
                  <a:tcPr marL="121920" marR="121920" anchor="b">
                    <a:lnL w="12700" cap="flat" cmpd="sng" algn="ctr">
                      <a:solidFill>
                        <a:schemeClr val="bg1"/>
                      </a:solidFill>
                      <a:prstDash val="solid"/>
                      <a:round/>
                      <a:headEnd type="none" w="med" len="med"/>
                      <a:tailEnd type="none" w="med" len="med"/>
                    </a:lnL>
                    <a:lnR w="19050" cap="flat" cmpd="sng" algn="ctr">
                      <a:solidFill>
                        <a:srgbClr val="5E5E5E"/>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extLst>
                  <a:ext uri="{0D108BD9-81ED-4DB2-BD59-A6C34878D82A}">
                    <a16:rowId xmlns:a16="http://schemas.microsoft.com/office/drawing/2014/main" val="2677856105"/>
                  </a:ext>
                </a:extLst>
              </a:tr>
              <a:tr h="252000">
                <a:tc>
                  <a:txBody>
                    <a:bodyPr/>
                    <a:lstStyle/>
                    <a:p>
                      <a:pPr marL="0" lvl="0" indent="-379260">
                        <a:lnSpc>
                          <a:spcPct val="90000"/>
                        </a:lnSpc>
                        <a:spcBef>
                          <a:spcPts val="0"/>
                        </a:spcBef>
                        <a:spcAft>
                          <a:spcPts val="200"/>
                        </a:spcAft>
                        <a:tabLst/>
                      </a:pPr>
                      <a:r>
                        <a:rPr lang="en-US" sz="1400" b="1" baseline="0" dirty="0">
                          <a:solidFill>
                            <a:schemeClr val="tx1"/>
                          </a:solidFill>
                          <a:latin typeface="+mj-lt"/>
                          <a:ea typeface="MS Mincho"/>
                          <a:cs typeface="ArialMT"/>
                        </a:rPr>
                        <a:t>RS+</a:t>
                      </a:r>
                    </a:p>
                  </a:txBody>
                  <a:tcPr marL="121920" marR="121920" anchor="ctr">
                    <a:lnL w="19050" cap="flat" cmpd="sng" algn="ctr">
                      <a:solidFill>
                        <a:srgbClr val="5E5E5E"/>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ctr">
                        <a:spcBef>
                          <a:spcPts val="0"/>
                        </a:spcBef>
                        <a:spcAft>
                          <a:spcPts val="0"/>
                        </a:spcAft>
                      </a:pPr>
                      <a:r>
                        <a:rPr lang="en-US" sz="1400" b="0" dirty="0">
                          <a:solidFill>
                            <a:schemeClr val="tx1"/>
                          </a:solidFill>
                          <a:effectLst/>
                          <a:latin typeface="+mj-lt"/>
                          <a:ea typeface="Times New Roman"/>
                          <a:cs typeface="Palatino Linotype"/>
                        </a:rPr>
                        <a:t>126.6 (93.0</a:t>
                      </a:r>
                      <a:r>
                        <a:rPr lang="en-US" sz="1400" b="0" kern="1200" dirty="0">
                          <a:solidFill>
                            <a:schemeClr val="tx1"/>
                          </a:solidFill>
                          <a:effectLst/>
                          <a:latin typeface="+mn-lt"/>
                          <a:ea typeface="Times New Roman"/>
                          <a:cs typeface="Palatino Linotype"/>
                        </a:rPr>
                        <a:t>–235.9</a:t>
                      </a:r>
                      <a:r>
                        <a:rPr lang="en-US" sz="1400" b="0" dirty="0">
                          <a:solidFill>
                            <a:schemeClr val="tx1"/>
                          </a:solidFill>
                          <a:effectLst/>
                          <a:latin typeface="+mj-lt"/>
                          <a:ea typeface="Times New Roman"/>
                          <a:cs typeface="Palatino Linotype"/>
                        </a:rPr>
                        <a:t>)</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ctr">
                        <a:spcBef>
                          <a:spcPts val="0"/>
                        </a:spcBef>
                        <a:spcAft>
                          <a:spcPts val="0"/>
                        </a:spcAft>
                      </a:pPr>
                      <a:r>
                        <a:rPr lang="en-US" sz="1400" b="0" kern="1200" dirty="0">
                          <a:solidFill>
                            <a:schemeClr val="tx1"/>
                          </a:solidFill>
                          <a:effectLst/>
                          <a:latin typeface="+mn-lt"/>
                          <a:ea typeface="Times New Roman"/>
                          <a:cs typeface="Palatino Linotype"/>
                        </a:rPr>
                        <a:t>73.1 (41.6–110.9)</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rPr>
                        <a:t>0.614 (0.413</a:t>
                      </a:r>
                      <a:r>
                        <a:rPr lang="en-US" sz="1400" b="0" kern="1200" dirty="0">
                          <a:solidFill>
                            <a:schemeClr val="tx1"/>
                          </a:solidFill>
                          <a:effectLst/>
                          <a:latin typeface="+mn-lt"/>
                          <a:ea typeface="Times New Roman"/>
                          <a:cs typeface="Palatino Linotype"/>
                        </a:rPr>
                        <a:t>–0.914)</a:t>
                      </a:r>
                      <a:endPar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9050" cap="flat" cmpd="sng" algn="ctr">
                      <a:solidFill>
                        <a:srgbClr val="5E5E5E"/>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837439939"/>
                  </a:ext>
                </a:extLst>
              </a:tr>
              <a:tr h="252000">
                <a:tc>
                  <a:txBody>
                    <a:bodyPr/>
                    <a:lstStyle/>
                    <a:p>
                      <a:pPr marL="0" lvl="0" indent="-379260">
                        <a:lnSpc>
                          <a:spcPct val="90000"/>
                        </a:lnSpc>
                        <a:spcBef>
                          <a:spcPts val="0"/>
                        </a:spcBef>
                        <a:spcAft>
                          <a:spcPts val="200"/>
                        </a:spcAft>
                        <a:tabLst/>
                      </a:pPr>
                      <a:r>
                        <a:rPr lang="en-US" sz="1400" b="1" dirty="0">
                          <a:solidFill>
                            <a:schemeClr val="tx1"/>
                          </a:solidFill>
                          <a:latin typeface="+mj-lt"/>
                          <a:ea typeface="MS Mincho"/>
                          <a:cs typeface="ArialMT"/>
                        </a:rPr>
                        <a:t>RS-</a:t>
                      </a:r>
                    </a:p>
                  </a:txBody>
                  <a:tcPr marL="121920" marR="121920" anchor="ctr">
                    <a:lnL w="19050" cap="flat" cmpd="sng" algn="ctr">
                      <a:solidFill>
                        <a:srgbClr val="5E5E5E"/>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ctr">
                        <a:spcBef>
                          <a:spcPts val="0"/>
                        </a:spcBef>
                        <a:spcAft>
                          <a:spcPts val="0"/>
                        </a:spcAft>
                      </a:pPr>
                      <a:r>
                        <a:rPr lang="en-US" sz="1400" b="0" dirty="0">
                          <a:solidFill>
                            <a:schemeClr val="tx1"/>
                          </a:solidFill>
                          <a:effectLst/>
                          <a:latin typeface="+mj-lt"/>
                          <a:ea typeface="Times New Roman"/>
                          <a:cs typeface="Palatino Linotype"/>
                        </a:rPr>
                        <a:t>NE (135.9</a:t>
                      </a:r>
                      <a:r>
                        <a:rPr lang="en-US" sz="1400" b="0" kern="1200" dirty="0">
                          <a:solidFill>
                            <a:schemeClr val="tx1"/>
                          </a:solidFill>
                          <a:effectLst/>
                          <a:latin typeface="+mn-lt"/>
                          <a:ea typeface="Times New Roman"/>
                          <a:cs typeface="Palatino Linotype"/>
                        </a:rPr>
                        <a:t>–NE)</a:t>
                      </a:r>
                      <a:endParaRPr lang="en-US" sz="1400" b="0" dirty="0">
                        <a:solidFill>
                          <a:schemeClr val="tx1"/>
                        </a:solidFill>
                        <a:effectLst/>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rPr>
                        <a:t>205.1 (95.1</a:t>
                      </a:r>
                      <a:r>
                        <a:rPr lang="en-US" sz="1400" b="0" kern="1200" dirty="0">
                          <a:solidFill>
                            <a:schemeClr val="tx1"/>
                          </a:solidFill>
                          <a:effectLst/>
                          <a:latin typeface="+mn-lt"/>
                          <a:ea typeface="Times New Roman"/>
                          <a:cs typeface="Palatino Linotype"/>
                        </a:rPr>
                        <a:t>–NE)</a:t>
                      </a:r>
                      <a:endPar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rPr>
                        <a:t>0.531 (0.184</a:t>
                      </a:r>
                      <a:r>
                        <a:rPr lang="en-US" sz="1400" b="0" kern="1200" dirty="0">
                          <a:solidFill>
                            <a:schemeClr val="tx1"/>
                          </a:solidFill>
                          <a:effectLst/>
                          <a:latin typeface="+mn-lt"/>
                          <a:ea typeface="Times New Roman"/>
                          <a:cs typeface="Palatino Linotype"/>
                        </a:rPr>
                        <a:t>–1.530)</a:t>
                      </a:r>
                      <a:endPar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9050" cap="flat" cmpd="sng" algn="ctr">
                      <a:solidFill>
                        <a:srgbClr val="5E5E5E"/>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50343827"/>
                  </a:ext>
                </a:extLst>
              </a:tr>
            </a:tbl>
          </a:graphicData>
        </a:graphic>
      </p:graphicFrame>
      <p:sp>
        <p:nvSpPr>
          <p:cNvPr id="2" name="Title 1">
            <a:extLst>
              <a:ext uri="{FF2B5EF4-FFF2-40B4-BE49-F238E27FC236}">
                <a16:creationId xmlns:a16="http://schemas.microsoft.com/office/drawing/2014/main" id="{AD0B11A5-2085-F91B-9A08-FBCCBD59E4DE}"/>
              </a:ext>
            </a:extLst>
          </p:cNvPr>
          <p:cNvSpPr>
            <a:spLocks noGrp="1"/>
          </p:cNvSpPr>
          <p:nvPr>
            <p:ph type="title"/>
          </p:nvPr>
        </p:nvSpPr>
        <p:spPr/>
        <p:txBody>
          <a:bodyPr/>
          <a:lstStyle/>
          <a:p>
            <a:r>
              <a:rPr lang="en-US" sz="2800" dirty="0">
                <a:solidFill>
                  <a:schemeClr val="tx1"/>
                </a:solidFill>
              </a:rPr>
              <a:t>COMMANDS: cumulative duration of RBC-TI ≥ 12 weeks (Week 1-EOT) </a:t>
            </a:r>
            <a:br>
              <a:rPr lang="en-US" sz="2800" dirty="0">
                <a:solidFill>
                  <a:schemeClr val="tx1"/>
                </a:solidFill>
              </a:rPr>
            </a:br>
            <a:r>
              <a:rPr lang="en-US" sz="2800" dirty="0">
                <a:solidFill>
                  <a:schemeClr val="tx1"/>
                </a:solidFill>
              </a:rPr>
              <a:t>by RS status (&gt; 2.5 years of follow-up)</a:t>
            </a:r>
          </a:p>
        </p:txBody>
      </p:sp>
      <p:sp>
        <p:nvSpPr>
          <p:cNvPr id="9" name="TextBox 8">
            <a:extLst>
              <a:ext uri="{FF2B5EF4-FFF2-40B4-BE49-F238E27FC236}">
                <a16:creationId xmlns:a16="http://schemas.microsoft.com/office/drawing/2014/main" id="{680B609A-377F-BBDD-D9D8-C167D8068810}"/>
              </a:ext>
            </a:extLst>
          </p:cNvPr>
          <p:cNvSpPr txBox="1"/>
          <p:nvPr>
            <p:custDataLst>
              <p:tags r:id="rId2"/>
            </p:custDataLst>
          </p:nvPr>
        </p:nvSpPr>
        <p:spPr>
          <a:xfrm>
            <a:off x="379951" y="6041111"/>
            <a:ext cx="10953128" cy="615553"/>
          </a:xfrm>
          <a:prstGeom prst="rect">
            <a:avLst/>
          </a:prstGeom>
          <a:noFill/>
        </p:spPr>
        <p:txBody>
          <a:bodyPr vert="horz" wrap="square" lIns="0" tIns="0" rIns="0" bIns="0" rtlCol="0" anchor="b" anchorCtr="0">
            <a:spAutoFit/>
          </a:bodyPr>
          <a:lstStyle/>
          <a:p>
            <a:pPr defTabSz="1625519">
              <a:defRPr/>
            </a:pPr>
            <a:r>
              <a:rPr lang="en-US" altLang="en-US" sz="1000" kern="0" dirty="0">
                <a:solidFill>
                  <a:schemeClr val="tx2"/>
                </a:solidFill>
                <a:ea typeface="MS Mincho" panose="02020609040205080304" pitchFamily="49" charset="-128"/>
                <a:cs typeface="Arial" panose="020B0604020202020204" pitchFamily="34" charset="0"/>
              </a:rPr>
              <a:t>Data </a:t>
            </a:r>
            <a:r>
              <a:rPr lang="en-US" altLang="en-US" sz="1000" kern="0" dirty="0">
                <a:ea typeface="MS Mincho" panose="02020609040205080304" pitchFamily="49" charset="-128"/>
                <a:cs typeface="Arial" panose="020B0604020202020204" pitchFamily="34" charset="0"/>
              </a:rPr>
              <a:t>cutoff: February 7, 2025</a:t>
            </a:r>
            <a:r>
              <a:rPr lang="en-US" altLang="en-US" sz="1000" kern="0" dirty="0">
                <a:latin typeface="Trebuchet MS" panose="020B0603020202020204"/>
                <a:ea typeface="MS Mincho" panose="02020609040205080304" pitchFamily="49" charset="-128"/>
                <a:cs typeface="Arial" panose="020B0604020202020204" pitchFamily="34" charset="0"/>
              </a:rPr>
              <a:t>. </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Median (range) follow-up</a:t>
            </a:r>
            <a:r>
              <a:rPr lang="en-US" altLang="en-US" sz="1000" kern="0" dirty="0">
                <a:latin typeface="Trebuchet MS" panose="020B0603020202020204"/>
                <a:ea typeface="MS Mincho" panose="02020609040205080304" pitchFamily="49" charset="-128"/>
                <a:cs typeface="Arial" panose="020B0604020202020204" pitchFamily="34" charset="0"/>
              </a:rPr>
              <a:t> was 30.6 (1-65) months for luspatercept and 28.8 (0-69) months for epoetin alfa.</a:t>
            </a:r>
          </a:p>
          <a:p>
            <a:pPr defTabSz="1625519">
              <a:defRPr/>
            </a:pPr>
            <a:r>
              <a:rPr lang="en-US" altLang="en-US" sz="1000" kern="0" dirty="0">
                <a:latin typeface="Trebuchet MS" panose="020B0603020202020204"/>
                <a:ea typeface="MS Mincho" panose="02020609040205080304" pitchFamily="49" charset="-128"/>
                <a:cs typeface="Arial" panose="020B0604020202020204" pitchFamily="34" charset="0"/>
              </a:rPr>
              <a:t>RS, ring sideroblast.</a:t>
            </a:r>
          </a:p>
          <a:p>
            <a:pPr defTabSz="1625519">
              <a:defRPr/>
            </a:pPr>
            <a:r>
              <a:rPr lang="en-US" altLang="en-US" sz="1000" kern="0" baseline="30000" dirty="0">
                <a:latin typeface="Trebuchet MS" panose="020B0603020202020204"/>
                <a:ea typeface="MS Mincho" panose="02020609040205080304" pitchFamily="49" charset="-128"/>
                <a:cs typeface="Arial" panose="020B0604020202020204" pitchFamily="34" charset="0"/>
              </a:rPr>
              <a:t>a</a:t>
            </a:r>
            <a:r>
              <a:rPr lang="en-US" altLang="en-US" sz="1000" kern="0" dirty="0">
                <a:latin typeface="Trebuchet MS" panose="020B0603020202020204"/>
                <a:ea typeface="MS Mincho" panose="02020609040205080304" pitchFamily="49" charset="-128"/>
                <a:cs typeface="Arial" panose="020B0604020202020204" pitchFamily="34" charset="0"/>
              </a:rPr>
              <a:t>Cumulative duration was defined as the sum of all durations of RBC-TI ≥ 12 weeks episodes from Week 1 through EOT. </a:t>
            </a:r>
            <a:r>
              <a:rPr lang="en-US" altLang="en-US" sz="1000" kern="0" baseline="30000" dirty="0">
                <a:latin typeface="Trebuchet MS" panose="020B0603020202020204"/>
                <a:ea typeface="MS Mincho" panose="02020609040205080304" pitchFamily="49" charset="-128"/>
                <a:cs typeface="Arial" panose="020B0604020202020204" pitchFamily="34" charset="0"/>
              </a:rPr>
              <a:t>b</a:t>
            </a:r>
            <a:r>
              <a:rPr lang="en-US" altLang="en-US" sz="1000" kern="0" dirty="0">
                <a:latin typeface="Trebuchet MS" panose="020B0603020202020204"/>
                <a:ea typeface="MS Mincho" panose="02020609040205080304" pitchFamily="49" charset="-128"/>
                <a:cs typeface="Arial" panose="020B0604020202020204" pitchFamily="34" charset="0"/>
              </a:rPr>
              <a:t>Median was from unstratified Kaplan-Meier method. </a:t>
            </a:r>
            <a:br>
              <a:rPr lang="en-US" altLang="en-US" sz="1000" kern="0" dirty="0">
                <a:latin typeface="Trebuchet MS" panose="020B0603020202020204"/>
                <a:ea typeface="MS Mincho" panose="02020609040205080304" pitchFamily="49" charset="-128"/>
                <a:cs typeface="Arial" panose="020B0604020202020204" pitchFamily="34" charset="0"/>
              </a:rPr>
            </a:br>
            <a:r>
              <a:rPr lang="en-US" altLang="en-US" sz="1000" kern="0" baseline="30000" dirty="0">
                <a:latin typeface="Trebuchet MS" panose="020B0603020202020204"/>
                <a:ea typeface="MS Mincho" panose="02020609040205080304" pitchFamily="49" charset="-128"/>
                <a:cs typeface="Arial" panose="020B0604020202020204" pitchFamily="34" charset="0"/>
              </a:rPr>
              <a:t>c</a:t>
            </a:r>
            <a:r>
              <a:rPr lang="en-US" altLang="en-US" sz="1000" kern="0" dirty="0">
                <a:latin typeface="Trebuchet MS" panose="020B0603020202020204"/>
                <a:ea typeface="MS Mincho" panose="02020609040205080304" pitchFamily="49" charset="-128"/>
                <a:cs typeface="Arial" panose="020B0604020202020204" pitchFamily="34" charset="0"/>
              </a:rPr>
              <a:t>HR was calculated by unstratified Cox proportional hazard model. </a:t>
            </a:r>
          </a:p>
        </p:txBody>
      </p:sp>
      <p:sp>
        <p:nvSpPr>
          <p:cNvPr id="6" name="TextBox 5">
            <a:extLst>
              <a:ext uri="{FF2B5EF4-FFF2-40B4-BE49-F238E27FC236}">
                <a16:creationId xmlns:a16="http://schemas.microsoft.com/office/drawing/2014/main" id="{D41B9815-7C55-7078-B4D6-2D0DEEE754C3}"/>
              </a:ext>
            </a:extLst>
          </p:cNvPr>
          <p:cNvSpPr txBox="1"/>
          <p:nvPr/>
        </p:nvSpPr>
        <p:spPr>
          <a:xfrm>
            <a:off x="1684551" y="940200"/>
            <a:ext cx="8822899" cy="369332"/>
          </a:xfrm>
          <a:prstGeom prst="rect">
            <a:avLst/>
          </a:prstGeom>
          <a:noFill/>
        </p:spPr>
        <p:txBody>
          <a:bodyPr wrap="square">
            <a:spAutoFit/>
          </a:bodyPr>
          <a:lstStyle/>
          <a:p>
            <a:pPr algn="ctr"/>
            <a:r>
              <a:rPr lang="en-US" sz="1800" b="1" dirty="0"/>
              <a:t>Cumulative duration of RBC-TI ≥ 12 weeks (ITT population)</a:t>
            </a:r>
            <a:r>
              <a:rPr lang="en-US" sz="1800" b="1" baseline="30000" dirty="0"/>
              <a:t>a</a:t>
            </a:r>
            <a:endParaRPr lang="en-US" sz="1800" b="1" dirty="0"/>
          </a:p>
        </p:txBody>
      </p:sp>
      <p:sp>
        <p:nvSpPr>
          <p:cNvPr id="8" name="TextBox 7">
            <a:extLst>
              <a:ext uri="{FF2B5EF4-FFF2-40B4-BE49-F238E27FC236}">
                <a16:creationId xmlns:a16="http://schemas.microsoft.com/office/drawing/2014/main" id="{D57302D0-04FE-4A0F-2D3A-1AFB2148EF79}"/>
              </a:ext>
            </a:extLst>
          </p:cNvPr>
          <p:cNvSpPr txBox="1"/>
          <p:nvPr/>
        </p:nvSpPr>
        <p:spPr>
          <a:xfrm>
            <a:off x="903249" y="1384652"/>
            <a:ext cx="4850780" cy="338554"/>
          </a:xfrm>
          <a:prstGeom prst="rect">
            <a:avLst/>
          </a:prstGeom>
          <a:noFill/>
        </p:spPr>
        <p:txBody>
          <a:bodyPr wrap="square">
            <a:spAutoFit/>
          </a:bodyPr>
          <a:lstStyle/>
          <a:p>
            <a:pPr algn="ctr"/>
            <a:r>
              <a:rPr lang="en-US" sz="1600" b="1" dirty="0"/>
              <a:t>RS+</a:t>
            </a:r>
            <a:endParaRPr lang="en-US" sz="1600" b="1" baseline="30000" dirty="0"/>
          </a:p>
        </p:txBody>
      </p:sp>
      <p:sp>
        <p:nvSpPr>
          <p:cNvPr id="10" name="TextBox 9">
            <a:extLst>
              <a:ext uri="{FF2B5EF4-FFF2-40B4-BE49-F238E27FC236}">
                <a16:creationId xmlns:a16="http://schemas.microsoft.com/office/drawing/2014/main" id="{7E752AD9-BE6A-AD3D-A0F9-B5DBBE96BFF6}"/>
              </a:ext>
            </a:extLst>
          </p:cNvPr>
          <p:cNvSpPr txBox="1"/>
          <p:nvPr/>
        </p:nvSpPr>
        <p:spPr>
          <a:xfrm>
            <a:off x="6779941" y="1384652"/>
            <a:ext cx="4917688" cy="338554"/>
          </a:xfrm>
          <a:prstGeom prst="rect">
            <a:avLst/>
          </a:prstGeom>
          <a:noFill/>
        </p:spPr>
        <p:txBody>
          <a:bodyPr wrap="square">
            <a:spAutoFit/>
          </a:bodyPr>
          <a:lstStyle/>
          <a:p>
            <a:pPr algn="ctr"/>
            <a:r>
              <a:rPr lang="en-US" sz="1600" b="1" dirty="0"/>
              <a:t>RS–</a:t>
            </a:r>
            <a:r>
              <a:rPr lang="en-US" sz="1600" dirty="0">
                <a:solidFill>
                  <a:schemeClr val="tx1"/>
                </a:solidFill>
              </a:rPr>
              <a:t> </a:t>
            </a:r>
            <a:endParaRPr lang="en-US" sz="1600" b="1" baseline="30000" dirty="0"/>
          </a:p>
        </p:txBody>
      </p:sp>
      <p:graphicFrame>
        <p:nvGraphicFramePr>
          <p:cNvPr id="1273" name="Table 1272">
            <a:extLst>
              <a:ext uri="{FF2B5EF4-FFF2-40B4-BE49-F238E27FC236}">
                <a16:creationId xmlns:a16="http://schemas.microsoft.com/office/drawing/2014/main" id="{F97E5DFF-6DDB-92E1-FE53-B1258895A171}"/>
              </a:ext>
            </a:extLst>
          </p:cNvPr>
          <p:cNvGraphicFramePr>
            <a:graphicFrameLocks noGrp="1"/>
          </p:cNvGraphicFramePr>
          <p:nvPr>
            <p:extLst>
              <p:ext uri="{D42A27DB-BD31-4B8C-83A1-F6EECF244321}">
                <p14:modId xmlns:p14="http://schemas.microsoft.com/office/powerpoint/2010/main" val="202464743"/>
              </p:ext>
            </p:extLst>
          </p:nvPr>
        </p:nvGraphicFramePr>
        <p:xfrm>
          <a:off x="5004420" y="1746045"/>
          <a:ext cx="822960" cy="457200"/>
        </p:xfrm>
        <a:graphic>
          <a:graphicData uri="http://schemas.openxmlformats.org/drawingml/2006/table">
            <a:tbl>
              <a:tblPr firstRow="1" bandRow="1">
                <a:tableStyleId>{2D5ABB26-0587-4C30-8999-92F81FD0307C}</a:tableStyleId>
              </a:tblPr>
              <a:tblGrid>
                <a:gridCol w="822960">
                  <a:extLst>
                    <a:ext uri="{9D8B030D-6E8A-4147-A177-3AD203B41FA5}">
                      <a16:colId xmlns:a16="http://schemas.microsoft.com/office/drawing/2014/main" val="1772540755"/>
                    </a:ext>
                  </a:extLst>
                </a:gridCol>
              </a:tblGrid>
              <a:tr h="145833">
                <a:tc>
                  <a:txBody>
                    <a:bodyPr/>
                    <a:lstStyle/>
                    <a:p>
                      <a:r>
                        <a:rPr lang="en-US" sz="1000" b="1" dirty="0"/>
                        <a:t>Luspatercept</a:t>
                      </a:r>
                    </a:p>
                  </a:txBody>
                  <a:tcPr marL="0" marR="0" marT="0" marB="0">
                    <a:noFill/>
                  </a:tcPr>
                </a:tc>
                <a:extLst>
                  <a:ext uri="{0D108BD9-81ED-4DB2-BD59-A6C34878D82A}">
                    <a16:rowId xmlns:a16="http://schemas.microsoft.com/office/drawing/2014/main" val="1126419098"/>
                  </a:ext>
                </a:extLst>
              </a:tr>
              <a:tr h="145833">
                <a:tc>
                  <a:txBody>
                    <a:bodyPr/>
                    <a:lstStyle/>
                    <a:p>
                      <a:r>
                        <a:rPr lang="en-US" sz="1000" b="1" dirty="0"/>
                        <a:t>Epoetin alfa</a:t>
                      </a:r>
                    </a:p>
                  </a:txBody>
                  <a:tcPr marL="0" marR="0" marT="0" marB="0">
                    <a:noFill/>
                  </a:tcPr>
                </a:tc>
                <a:extLst>
                  <a:ext uri="{0D108BD9-81ED-4DB2-BD59-A6C34878D82A}">
                    <a16:rowId xmlns:a16="http://schemas.microsoft.com/office/drawing/2014/main" val="1038700432"/>
                  </a:ext>
                </a:extLst>
              </a:tr>
              <a:tr h="145833">
                <a:tc>
                  <a:txBody>
                    <a:bodyPr/>
                    <a:lstStyle/>
                    <a:p>
                      <a:r>
                        <a:rPr lang="en-US" sz="1000" b="1" dirty="0"/>
                        <a:t>Censored</a:t>
                      </a:r>
                    </a:p>
                  </a:txBody>
                  <a:tcPr marL="0" marR="0" marT="0" marB="0">
                    <a:noFill/>
                  </a:tcPr>
                </a:tc>
                <a:extLst>
                  <a:ext uri="{0D108BD9-81ED-4DB2-BD59-A6C34878D82A}">
                    <a16:rowId xmlns:a16="http://schemas.microsoft.com/office/drawing/2014/main" val="3943756239"/>
                  </a:ext>
                </a:extLst>
              </a:tr>
            </a:tbl>
          </a:graphicData>
        </a:graphic>
      </p:graphicFrame>
      <p:cxnSp>
        <p:nvCxnSpPr>
          <p:cNvPr id="1274" name="Straight Connector 1273">
            <a:extLst>
              <a:ext uri="{FF2B5EF4-FFF2-40B4-BE49-F238E27FC236}">
                <a16:creationId xmlns:a16="http://schemas.microsoft.com/office/drawing/2014/main" id="{1C90622E-9C54-5C8E-9835-73C8E2E182C5}"/>
              </a:ext>
            </a:extLst>
          </p:cNvPr>
          <p:cNvCxnSpPr>
            <a:cxnSpLocks/>
          </p:cNvCxnSpPr>
          <p:nvPr/>
        </p:nvCxnSpPr>
        <p:spPr>
          <a:xfrm>
            <a:off x="4719901" y="1820135"/>
            <a:ext cx="204848" cy="0"/>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1275" name="Straight Connector 1274">
            <a:extLst>
              <a:ext uri="{FF2B5EF4-FFF2-40B4-BE49-F238E27FC236}">
                <a16:creationId xmlns:a16="http://schemas.microsoft.com/office/drawing/2014/main" id="{8370F2EB-A86D-478F-0465-4F2D469C1458}"/>
              </a:ext>
            </a:extLst>
          </p:cNvPr>
          <p:cNvCxnSpPr>
            <a:cxnSpLocks/>
          </p:cNvCxnSpPr>
          <p:nvPr/>
        </p:nvCxnSpPr>
        <p:spPr>
          <a:xfrm>
            <a:off x="4719901" y="1972950"/>
            <a:ext cx="204848" cy="0"/>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sp>
        <p:nvSpPr>
          <p:cNvPr id="1276" name="TextBox 1275">
            <a:extLst>
              <a:ext uri="{FF2B5EF4-FFF2-40B4-BE49-F238E27FC236}">
                <a16:creationId xmlns:a16="http://schemas.microsoft.com/office/drawing/2014/main" id="{A6E3DA60-5B52-0E9C-FB60-F46B24994945}"/>
              </a:ext>
            </a:extLst>
          </p:cNvPr>
          <p:cNvSpPr txBox="1"/>
          <p:nvPr/>
        </p:nvSpPr>
        <p:spPr>
          <a:xfrm>
            <a:off x="4702457" y="2036920"/>
            <a:ext cx="247106" cy="173732"/>
          </a:xfrm>
          <a:prstGeom prst="rect">
            <a:avLst/>
          </a:prstGeom>
          <a:noFill/>
          <a:ln>
            <a:noFill/>
          </a:ln>
        </p:spPr>
        <p:txBody>
          <a:bodyPr wrap="square" lIns="0" tIns="0" rIns="0" bIns="0" rtlCol="0" anchor="ctr">
            <a:noAutofit/>
          </a:bodyPr>
          <a:lstStyle/>
          <a:p>
            <a:pPr algn="ctr"/>
            <a:r>
              <a:rPr lang="en-US" sz="1400" dirty="0"/>
              <a:t>+</a:t>
            </a:r>
            <a:endParaRPr lang="en-US" sz="1100" dirty="0"/>
          </a:p>
        </p:txBody>
      </p:sp>
      <p:graphicFrame>
        <p:nvGraphicFramePr>
          <p:cNvPr id="1277" name="Table 1276">
            <a:extLst>
              <a:ext uri="{FF2B5EF4-FFF2-40B4-BE49-F238E27FC236}">
                <a16:creationId xmlns:a16="http://schemas.microsoft.com/office/drawing/2014/main" id="{72DA77B0-B59B-F80B-7A88-46AE6B27A9DA}"/>
              </a:ext>
            </a:extLst>
          </p:cNvPr>
          <p:cNvGraphicFramePr>
            <a:graphicFrameLocks noGrp="1"/>
          </p:cNvGraphicFramePr>
          <p:nvPr>
            <p:extLst>
              <p:ext uri="{D42A27DB-BD31-4B8C-83A1-F6EECF244321}">
                <p14:modId xmlns:p14="http://schemas.microsoft.com/office/powerpoint/2010/main" val="1551759304"/>
              </p:ext>
            </p:extLst>
          </p:nvPr>
        </p:nvGraphicFramePr>
        <p:xfrm>
          <a:off x="10809413" y="1814721"/>
          <a:ext cx="822960" cy="457200"/>
        </p:xfrm>
        <a:graphic>
          <a:graphicData uri="http://schemas.openxmlformats.org/drawingml/2006/table">
            <a:tbl>
              <a:tblPr firstRow="1" bandRow="1">
                <a:tableStyleId>{2D5ABB26-0587-4C30-8999-92F81FD0307C}</a:tableStyleId>
              </a:tblPr>
              <a:tblGrid>
                <a:gridCol w="822960">
                  <a:extLst>
                    <a:ext uri="{9D8B030D-6E8A-4147-A177-3AD203B41FA5}">
                      <a16:colId xmlns:a16="http://schemas.microsoft.com/office/drawing/2014/main" val="1772540755"/>
                    </a:ext>
                  </a:extLst>
                </a:gridCol>
              </a:tblGrid>
              <a:tr h="145833">
                <a:tc>
                  <a:txBody>
                    <a:bodyPr/>
                    <a:lstStyle/>
                    <a:p>
                      <a:r>
                        <a:rPr lang="en-US" sz="1000" b="1" dirty="0"/>
                        <a:t>Luspatercept</a:t>
                      </a:r>
                    </a:p>
                  </a:txBody>
                  <a:tcPr marL="0" marR="0" marT="0" marB="0">
                    <a:noFill/>
                  </a:tcPr>
                </a:tc>
                <a:extLst>
                  <a:ext uri="{0D108BD9-81ED-4DB2-BD59-A6C34878D82A}">
                    <a16:rowId xmlns:a16="http://schemas.microsoft.com/office/drawing/2014/main" val="1126419098"/>
                  </a:ext>
                </a:extLst>
              </a:tr>
              <a:tr h="145833">
                <a:tc>
                  <a:txBody>
                    <a:bodyPr/>
                    <a:lstStyle/>
                    <a:p>
                      <a:r>
                        <a:rPr lang="en-US" sz="1000" b="1" dirty="0"/>
                        <a:t>Epoetin alfa</a:t>
                      </a:r>
                    </a:p>
                  </a:txBody>
                  <a:tcPr marL="0" marR="0" marT="0" marB="0">
                    <a:noFill/>
                  </a:tcPr>
                </a:tc>
                <a:extLst>
                  <a:ext uri="{0D108BD9-81ED-4DB2-BD59-A6C34878D82A}">
                    <a16:rowId xmlns:a16="http://schemas.microsoft.com/office/drawing/2014/main" val="1038700432"/>
                  </a:ext>
                </a:extLst>
              </a:tr>
              <a:tr h="145833">
                <a:tc>
                  <a:txBody>
                    <a:bodyPr/>
                    <a:lstStyle/>
                    <a:p>
                      <a:r>
                        <a:rPr lang="en-US" sz="1000" b="1" dirty="0"/>
                        <a:t>Censored</a:t>
                      </a:r>
                    </a:p>
                  </a:txBody>
                  <a:tcPr marL="0" marR="0" marT="0" marB="0">
                    <a:noFill/>
                  </a:tcPr>
                </a:tc>
                <a:extLst>
                  <a:ext uri="{0D108BD9-81ED-4DB2-BD59-A6C34878D82A}">
                    <a16:rowId xmlns:a16="http://schemas.microsoft.com/office/drawing/2014/main" val="3943756239"/>
                  </a:ext>
                </a:extLst>
              </a:tr>
            </a:tbl>
          </a:graphicData>
        </a:graphic>
      </p:graphicFrame>
      <p:cxnSp>
        <p:nvCxnSpPr>
          <p:cNvPr id="1278" name="Straight Connector 1277">
            <a:extLst>
              <a:ext uri="{FF2B5EF4-FFF2-40B4-BE49-F238E27FC236}">
                <a16:creationId xmlns:a16="http://schemas.microsoft.com/office/drawing/2014/main" id="{07FA8F07-074D-FAA7-7670-1753E151AA48}"/>
              </a:ext>
            </a:extLst>
          </p:cNvPr>
          <p:cNvCxnSpPr>
            <a:cxnSpLocks/>
          </p:cNvCxnSpPr>
          <p:nvPr/>
        </p:nvCxnSpPr>
        <p:spPr>
          <a:xfrm>
            <a:off x="10524894" y="1888811"/>
            <a:ext cx="204848" cy="0"/>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sp>
        <p:nvSpPr>
          <p:cNvPr id="1279" name="TextBox 1278">
            <a:extLst>
              <a:ext uri="{FF2B5EF4-FFF2-40B4-BE49-F238E27FC236}">
                <a16:creationId xmlns:a16="http://schemas.microsoft.com/office/drawing/2014/main" id="{A9D3D90A-32FC-6520-8460-D1DD21D929BC}"/>
              </a:ext>
            </a:extLst>
          </p:cNvPr>
          <p:cNvSpPr txBox="1"/>
          <p:nvPr/>
        </p:nvSpPr>
        <p:spPr>
          <a:xfrm>
            <a:off x="10507450" y="2105596"/>
            <a:ext cx="247106" cy="173732"/>
          </a:xfrm>
          <a:prstGeom prst="rect">
            <a:avLst/>
          </a:prstGeom>
          <a:noFill/>
          <a:ln>
            <a:noFill/>
          </a:ln>
        </p:spPr>
        <p:txBody>
          <a:bodyPr wrap="square" lIns="0" tIns="0" rIns="0" bIns="0" rtlCol="0" anchor="ctr">
            <a:noAutofit/>
          </a:bodyPr>
          <a:lstStyle/>
          <a:p>
            <a:pPr algn="ctr"/>
            <a:r>
              <a:rPr lang="en-US" sz="1400" dirty="0"/>
              <a:t>+</a:t>
            </a:r>
            <a:endParaRPr lang="en-US" sz="1100" dirty="0"/>
          </a:p>
        </p:txBody>
      </p:sp>
      <p:cxnSp>
        <p:nvCxnSpPr>
          <p:cNvPr id="1280" name="Straight Connector 1279">
            <a:extLst>
              <a:ext uri="{FF2B5EF4-FFF2-40B4-BE49-F238E27FC236}">
                <a16:creationId xmlns:a16="http://schemas.microsoft.com/office/drawing/2014/main" id="{3FE133E8-8F39-A0BF-7CF6-76C920ED1EE4}"/>
              </a:ext>
            </a:extLst>
          </p:cNvPr>
          <p:cNvCxnSpPr>
            <a:cxnSpLocks/>
          </p:cNvCxnSpPr>
          <p:nvPr/>
        </p:nvCxnSpPr>
        <p:spPr>
          <a:xfrm>
            <a:off x="10524894" y="2041626"/>
            <a:ext cx="204848" cy="0"/>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sp>
        <p:nvSpPr>
          <p:cNvPr id="3" name="Slide Number Placeholder 1">
            <a:extLst>
              <a:ext uri="{FF2B5EF4-FFF2-40B4-BE49-F238E27FC236}">
                <a16:creationId xmlns:a16="http://schemas.microsoft.com/office/drawing/2014/main" id="{3588389F-EA9D-AEA0-B64A-55C78BC4BF17}"/>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12</a:t>
            </a:fld>
            <a:endParaRPr lang="en-US" dirty="0"/>
          </a:p>
        </p:txBody>
      </p:sp>
    </p:spTree>
    <p:custDataLst>
      <p:tags r:id="rId1"/>
    </p:custDataLst>
    <p:extLst>
      <p:ext uri="{BB962C8B-B14F-4D97-AF65-F5344CB8AC3E}">
        <p14:creationId xmlns:p14="http://schemas.microsoft.com/office/powerpoint/2010/main" val="491183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485D2-03DF-098F-388C-4380BA463A41}"/>
            </a:ext>
          </a:extLst>
        </p:cNvPr>
        <p:cNvGrpSpPr/>
        <p:nvPr/>
      </p:nvGrpSpPr>
      <p:grpSpPr>
        <a:xfrm>
          <a:off x="0" y="0"/>
          <a:ext cx="0" cy="0"/>
          <a:chOff x="0" y="0"/>
          <a:chExt cx="0" cy="0"/>
        </a:xfrm>
      </p:grpSpPr>
      <p:grpSp>
        <p:nvGrpSpPr>
          <p:cNvPr id="884" name="Group 883">
            <a:extLst>
              <a:ext uri="{FF2B5EF4-FFF2-40B4-BE49-F238E27FC236}">
                <a16:creationId xmlns:a16="http://schemas.microsoft.com/office/drawing/2014/main" id="{66D11B9C-7A6E-DDA5-B7CE-885055E786A9}"/>
              </a:ext>
            </a:extLst>
          </p:cNvPr>
          <p:cNvGrpSpPr/>
          <p:nvPr/>
        </p:nvGrpSpPr>
        <p:grpSpPr>
          <a:xfrm>
            <a:off x="129206" y="1633998"/>
            <a:ext cx="11692907" cy="4043363"/>
            <a:chOff x="129206" y="2022475"/>
            <a:chExt cx="11692907" cy="4043363"/>
          </a:xfrm>
        </p:grpSpPr>
        <p:graphicFrame>
          <p:nvGraphicFramePr>
            <p:cNvPr id="450" name="Content Placeholder 25">
              <a:extLst>
                <a:ext uri="{FF2B5EF4-FFF2-40B4-BE49-F238E27FC236}">
                  <a16:creationId xmlns:a16="http://schemas.microsoft.com/office/drawing/2014/main" id="{22D27A61-B9BD-CF25-2C6D-A20A379379B6}"/>
                </a:ext>
              </a:extLst>
            </p:cNvPr>
            <p:cNvGraphicFramePr>
              <a:graphicFrameLocks/>
            </p:cNvGraphicFramePr>
            <p:nvPr>
              <p:extLst>
                <p:ext uri="{D42A27DB-BD31-4B8C-83A1-F6EECF244321}">
                  <p14:modId xmlns:p14="http://schemas.microsoft.com/office/powerpoint/2010/main" val="1053667276"/>
                </p:ext>
              </p:extLst>
            </p:nvPr>
          </p:nvGraphicFramePr>
          <p:xfrm>
            <a:off x="379413" y="2022475"/>
            <a:ext cx="5553075" cy="404336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51" name="Content Placeholder 25">
              <a:extLst>
                <a:ext uri="{FF2B5EF4-FFF2-40B4-BE49-F238E27FC236}">
                  <a16:creationId xmlns:a16="http://schemas.microsoft.com/office/drawing/2014/main" id="{7651041E-6EF2-CD63-CFFC-127739AB4647}"/>
                </a:ext>
              </a:extLst>
            </p:cNvPr>
            <p:cNvGraphicFramePr>
              <a:graphicFrameLocks/>
            </p:cNvGraphicFramePr>
            <p:nvPr>
              <p:extLst>
                <p:ext uri="{D42A27DB-BD31-4B8C-83A1-F6EECF244321}">
                  <p14:modId xmlns:p14="http://schemas.microsoft.com/office/powerpoint/2010/main" val="3241499334"/>
                </p:ext>
              </p:extLst>
            </p:nvPr>
          </p:nvGraphicFramePr>
          <p:xfrm>
            <a:off x="6269038" y="2022475"/>
            <a:ext cx="5553075" cy="4043363"/>
          </p:xfrm>
          <a:graphic>
            <a:graphicData uri="http://schemas.openxmlformats.org/drawingml/2006/chart">
              <c:chart xmlns:c="http://schemas.openxmlformats.org/drawingml/2006/chart" xmlns:r="http://schemas.openxmlformats.org/officeDocument/2006/relationships" r:id="rId6"/>
            </a:graphicData>
          </a:graphic>
        </p:graphicFrame>
        <p:sp>
          <p:nvSpPr>
            <p:cNvPr id="452" name="TextBox 451">
              <a:extLst>
                <a:ext uri="{FF2B5EF4-FFF2-40B4-BE49-F238E27FC236}">
                  <a16:creationId xmlns:a16="http://schemas.microsoft.com/office/drawing/2014/main" id="{51B32EB1-6EE8-94AD-9804-6D910F486278}"/>
                </a:ext>
              </a:extLst>
            </p:cNvPr>
            <p:cNvSpPr txBox="1"/>
            <p:nvPr/>
          </p:nvSpPr>
          <p:spPr>
            <a:xfrm>
              <a:off x="3398285"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29</a:t>
              </a:r>
            </a:p>
            <a:p>
              <a:pPr algn="ctr"/>
              <a:r>
                <a:rPr lang="en-US" sz="600" b="1" dirty="0">
                  <a:solidFill>
                    <a:srgbClr val="A69F9F"/>
                  </a:solidFill>
                </a:rPr>
                <a:t>16</a:t>
              </a:r>
            </a:p>
          </p:txBody>
        </p:sp>
        <p:sp>
          <p:nvSpPr>
            <p:cNvPr id="453" name="TextBox 452">
              <a:extLst>
                <a:ext uri="{FF2B5EF4-FFF2-40B4-BE49-F238E27FC236}">
                  <a16:creationId xmlns:a16="http://schemas.microsoft.com/office/drawing/2014/main" id="{1E37CD6F-0B18-F85E-582C-0FAB04CA6A97}"/>
                </a:ext>
              </a:extLst>
            </p:cNvPr>
            <p:cNvSpPr txBox="1"/>
            <p:nvPr/>
          </p:nvSpPr>
          <p:spPr>
            <a:xfrm>
              <a:off x="129206" y="4966573"/>
              <a:ext cx="612871" cy="369332"/>
            </a:xfrm>
            <a:prstGeom prst="rect">
              <a:avLst/>
            </a:prstGeom>
            <a:noFill/>
          </p:spPr>
          <p:txBody>
            <a:bodyPr wrap="square" lIns="0" tIns="0" rIns="0" bIns="0" rtlCol="0" anchor="b">
              <a:noAutofit/>
            </a:bodyPr>
            <a:lstStyle/>
            <a:p>
              <a:pPr algn="r">
                <a:spcAft>
                  <a:spcPts val="200"/>
                </a:spcAft>
              </a:pPr>
              <a:r>
                <a:rPr lang="en-US" sz="600" b="1" dirty="0"/>
                <a:t>No. at risk</a:t>
              </a:r>
            </a:p>
            <a:p>
              <a:pPr algn="r"/>
              <a:r>
                <a:rPr lang="en-US" sz="600" b="1" dirty="0">
                  <a:solidFill>
                    <a:srgbClr val="772A28"/>
                  </a:solidFill>
                </a:rPr>
                <a:t>Luspatercept</a:t>
              </a:r>
            </a:p>
            <a:p>
              <a:pPr algn="r"/>
              <a:r>
                <a:rPr lang="en-US" sz="600" b="1" dirty="0">
                  <a:solidFill>
                    <a:srgbClr val="A69F9F"/>
                  </a:solidFill>
                </a:rPr>
                <a:t>Epoetin alfa</a:t>
              </a:r>
            </a:p>
          </p:txBody>
        </p:sp>
        <p:sp>
          <p:nvSpPr>
            <p:cNvPr id="454" name="TextBox 453">
              <a:extLst>
                <a:ext uri="{FF2B5EF4-FFF2-40B4-BE49-F238E27FC236}">
                  <a16:creationId xmlns:a16="http://schemas.microsoft.com/office/drawing/2014/main" id="{0700DAC2-25CD-BB71-8B0F-B347F89C1E3A}"/>
                </a:ext>
              </a:extLst>
            </p:cNvPr>
            <p:cNvSpPr txBox="1"/>
            <p:nvPr/>
          </p:nvSpPr>
          <p:spPr>
            <a:xfrm>
              <a:off x="791268"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119</a:t>
              </a:r>
            </a:p>
            <a:p>
              <a:pPr algn="ctr"/>
              <a:r>
                <a:rPr lang="en-US" sz="600" b="1" dirty="0">
                  <a:solidFill>
                    <a:srgbClr val="A69F9F"/>
                  </a:solidFill>
                </a:rPr>
                <a:t>94</a:t>
              </a:r>
            </a:p>
          </p:txBody>
        </p:sp>
        <p:sp>
          <p:nvSpPr>
            <p:cNvPr id="455" name="TextBox 454">
              <a:extLst>
                <a:ext uri="{FF2B5EF4-FFF2-40B4-BE49-F238E27FC236}">
                  <a16:creationId xmlns:a16="http://schemas.microsoft.com/office/drawing/2014/main" id="{25CA7B15-FAB9-FB77-5741-DEE72521D687}"/>
                </a:ext>
              </a:extLst>
            </p:cNvPr>
            <p:cNvSpPr txBox="1"/>
            <p:nvPr/>
          </p:nvSpPr>
          <p:spPr>
            <a:xfrm>
              <a:off x="958510" y="4968025"/>
              <a:ext cx="201168" cy="369332"/>
            </a:xfrm>
            <a:prstGeom prst="rect">
              <a:avLst/>
            </a:prstGeom>
            <a:noFill/>
          </p:spPr>
          <p:txBody>
            <a:bodyPr wrap="square" lIns="0" tIns="0" rIns="0" bIns="0" rtlCol="0" anchor="b">
              <a:noAutofit/>
            </a:bodyPr>
            <a:lstStyle/>
            <a:p>
              <a:pPr algn="ctr"/>
              <a:r>
                <a:rPr lang="en-US" sz="600" b="1" dirty="0">
                  <a:solidFill>
                    <a:srgbClr val="772A28"/>
                  </a:solidFill>
                </a:rPr>
                <a:t>119</a:t>
              </a:r>
            </a:p>
            <a:p>
              <a:pPr algn="ctr"/>
              <a:r>
                <a:rPr lang="en-US" sz="600" b="1" dirty="0">
                  <a:solidFill>
                    <a:srgbClr val="A69F9F"/>
                  </a:solidFill>
                </a:rPr>
                <a:t>94</a:t>
              </a:r>
            </a:p>
          </p:txBody>
        </p:sp>
        <p:sp>
          <p:nvSpPr>
            <p:cNvPr id="456" name="TextBox 455">
              <a:extLst>
                <a:ext uri="{FF2B5EF4-FFF2-40B4-BE49-F238E27FC236}">
                  <a16:creationId xmlns:a16="http://schemas.microsoft.com/office/drawing/2014/main" id="{3531E98A-D6B8-DB46-8B81-05D1516830D0}"/>
                </a:ext>
              </a:extLst>
            </p:cNvPr>
            <p:cNvSpPr txBox="1"/>
            <p:nvPr/>
          </p:nvSpPr>
          <p:spPr>
            <a:xfrm>
              <a:off x="1121042"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111</a:t>
              </a:r>
            </a:p>
            <a:p>
              <a:pPr algn="ctr"/>
              <a:r>
                <a:rPr lang="en-US" sz="600" b="1" dirty="0">
                  <a:solidFill>
                    <a:srgbClr val="A69F9F"/>
                  </a:solidFill>
                </a:rPr>
                <a:t>81</a:t>
              </a:r>
            </a:p>
          </p:txBody>
        </p:sp>
        <p:sp>
          <p:nvSpPr>
            <p:cNvPr id="457" name="TextBox 456">
              <a:extLst>
                <a:ext uri="{FF2B5EF4-FFF2-40B4-BE49-F238E27FC236}">
                  <a16:creationId xmlns:a16="http://schemas.microsoft.com/office/drawing/2014/main" id="{E0BCCFB6-C242-2872-77BB-2C078E6AEB52}"/>
                </a:ext>
              </a:extLst>
            </p:cNvPr>
            <p:cNvSpPr txBox="1"/>
            <p:nvPr/>
          </p:nvSpPr>
          <p:spPr>
            <a:xfrm>
              <a:off x="1282652"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101</a:t>
              </a:r>
            </a:p>
            <a:p>
              <a:pPr algn="ctr"/>
              <a:r>
                <a:rPr lang="en-US" sz="600" b="1" dirty="0">
                  <a:solidFill>
                    <a:srgbClr val="A69F9F"/>
                  </a:solidFill>
                </a:rPr>
                <a:t>73</a:t>
              </a:r>
            </a:p>
          </p:txBody>
        </p:sp>
        <p:sp>
          <p:nvSpPr>
            <p:cNvPr id="458" name="TextBox 457">
              <a:extLst>
                <a:ext uri="{FF2B5EF4-FFF2-40B4-BE49-F238E27FC236}">
                  <a16:creationId xmlns:a16="http://schemas.microsoft.com/office/drawing/2014/main" id="{97C94433-DD38-2E8D-7072-463028E5B526}"/>
                </a:ext>
              </a:extLst>
            </p:cNvPr>
            <p:cNvSpPr txBox="1"/>
            <p:nvPr/>
          </p:nvSpPr>
          <p:spPr>
            <a:xfrm>
              <a:off x="1447715"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91</a:t>
              </a:r>
            </a:p>
            <a:p>
              <a:pPr algn="ctr"/>
              <a:r>
                <a:rPr lang="en-US" sz="600" b="1" dirty="0">
                  <a:solidFill>
                    <a:srgbClr val="A69F9F"/>
                  </a:solidFill>
                </a:rPr>
                <a:t>63</a:t>
              </a:r>
            </a:p>
          </p:txBody>
        </p:sp>
        <p:sp>
          <p:nvSpPr>
            <p:cNvPr id="459" name="TextBox 458">
              <a:extLst>
                <a:ext uri="{FF2B5EF4-FFF2-40B4-BE49-F238E27FC236}">
                  <a16:creationId xmlns:a16="http://schemas.microsoft.com/office/drawing/2014/main" id="{8E8C409C-79E8-C1CD-23D3-5BD43D2105DA}"/>
                </a:ext>
              </a:extLst>
            </p:cNvPr>
            <p:cNvSpPr txBox="1"/>
            <p:nvPr/>
          </p:nvSpPr>
          <p:spPr>
            <a:xfrm>
              <a:off x="1607847"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85</a:t>
              </a:r>
            </a:p>
            <a:p>
              <a:pPr algn="ctr"/>
              <a:r>
                <a:rPr lang="en-US" sz="600" b="1" dirty="0">
                  <a:solidFill>
                    <a:srgbClr val="A69F9F"/>
                  </a:solidFill>
                </a:rPr>
                <a:t>54</a:t>
              </a:r>
            </a:p>
          </p:txBody>
        </p:sp>
        <p:sp>
          <p:nvSpPr>
            <p:cNvPr id="460" name="TextBox 459">
              <a:extLst>
                <a:ext uri="{FF2B5EF4-FFF2-40B4-BE49-F238E27FC236}">
                  <a16:creationId xmlns:a16="http://schemas.microsoft.com/office/drawing/2014/main" id="{B171EB62-37D5-FB9F-5728-0D394CF13C4F}"/>
                </a:ext>
              </a:extLst>
            </p:cNvPr>
            <p:cNvSpPr txBox="1"/>
            <p:nvPr/>
          </p:nvSpPr>
          <p:spPr>
            <a:xfrm>
              <a:off x="1774684"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81</a:t>
              </a:r>
            </a:p>
            <a:p>
              <a:pPr algn="ctr"/>
              <a:r>
                <a:rPr lang="en-US" sz="600" b="1" dirty="0">
                  <a:solidFill>
                    <a:srgbClr val="A69F9F"/>
                  </a:solidFill>
                </a:rPr>
                <a:t>49</a:t>
              </a:r>
            </a:p>
          </p:txBody>
        </p:sp>
        <p:sp>
          <p:nvSpPr>
            <p:cNvPr id="461" name="TextBox 460">
              <a:extLst>
                <a:ext uri="{FF2B5EF4-FFF2-40B4-BE49-F238E27FC236}">
                  <a16:creationId xmlns:a16="http://schemas.microsoft.com/office/drawing/2014/main" id="{22E72DE7-0E41-4FDF-658B-6EB8D307B6F1}"/>
                </a:ext>
              </a:extLst>
            </p:cNvPr>
            <p:cNvSpPr txBox="1"/>
            <p:nvPr/>
          </p:nvSpPr>
          <p:spPr>
            <a:xfrm>
              <a:off x="1932828"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75</a:t>
              </a:r>
            </a:p>
            <a:p>
              <a:pPr algn="ctr"/>
              <a:r>
                <a:rPr lang="en-US" sz="600" b="1" dirty="0">
                  <a:solidFill>
                    <a:srgbClr val="A69F9F"/>
                  </a:solidFill>
                </a:rPr>
                <a:t>43</a:t>
              </a:r>
            </a:p>
          </p:txBody>
        </p:sp>
        <p:sp>
          <p:nvSpPr>
            <p:cNvPr id="462" name="TextBox 461">
              <a:extLst>
                <a:ext uri="{FF2B5EF4-FFF2-40B4-BE49-F238E27FC236}">
                  <a16:creationId xmlns:a16="http://schemas.microsoft.com/office/drawing/2014/main" id="{559B0504-24D0-A85B-849E-DB2091166E84}"/>
                </a:ext>
              </a:extLst>
            </p:cNvPr>
            <p:cNvSpPr txBox="1"/>
            <p:nvPr/>
          </p:nvSpPr>
          <p:spPr>
            <a:xfrm>
              <a:off x="2096280"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71</a:t>
              </a:r>
            </a:p>
            <a:p>
              <a:pPr algn="ctr"/>
              <a:r>
                <a:rPr lang="en-US" sz="600" b="1" dirty="0">
                  <a:solidFill>
                    <a:srgbClr val="A69F9F"/>
                  </a:solidFill>
                </a:rPr>
                <a:t>36</a:t>
              </a:r>
            </a:p>
          </p:txBody>
        </p:sp>
        <p:sp>
          <p:nvSpPr>
            <p:cNvPr id="463" name="TextBox 462">
              <a:extLst>
                <a:ext uri="{FF2B5EF4-FFF2-40B4-BE49-F238E27FC236}">
                  <a16:creationId xmlns:a16="http://schemas.microsoft.com/office/drawing/2014/main" id="{4154D5B8-7EBC-0DC7-8986-90348DE762D4}"/>
                </a:ext>
              </a:extLst>
            </p:cNvPr>
            <p:cNvSpPr txBox="1"/>
            <p:nvPr/>
          </p:nvSpPr>
          <p:spPr>
            <a:xfrm>
              <a:off x="2256186"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66</a:t>
              </a:r>
            </a:p>
            <a:p>
              <a:pPr algn="ctr"/>
              <a:r>
                <a:rPr lang="en-US" sz="600" b="1" dirty="0">
                  <a:solidFill>
                    <a:srgbClr val="A69F9F"/>
                  </a:solidFill>
                </a:rPr>
                <a:t>34</a:t>
              </a:r>
            </a:p>
          </p:txBody>
        </p:sp>
        <p:sp>
          <p:nvSpPr>
            <p:cNvPr id="464" name="TextBox 463">
              <a:extLst>
                <a:ext uri="{FF2B5EF4-FFF2-40B4-BE49-F238E27FC236}">
                  <a16:creationId xmlns:a16="http://schemas.microsoft.com/office/drawing/2014/main" id="{16F43261-5541-006A-564A-AD36EB1E345C}"/>
                </a:ext>
              </a:extLst>
            </p:cNvPr>
            <p:cNvSpPr txBox="1"/>
            <p:nvPr/>
          </p:nvSpPr>
          <p:spPr>
            <a:xfrm>
              <a:off x="2422088"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59</a:t>
              </a:r>
            </a:p>
            <a:p>
              <a:pPr algn="ctr"/>
              <a:r>
                <a:rPr lang="en-US" sz="600" b="1" dirty="0">
                  <a:solidFill>
                    <a:srgbClr val="A69F9F"/>
                  </a:solidFill>
                </a:rPr>
                <a:t>30</a:t>
              </a:r>
            </a:p>
          </p:txBody>
        </p:sp>
        <p:sp>
          <p:nvSpPr>
            <p:cNvPr id="465" name="TextBox 464">
              <a:extLst>
                <a:ext uri="{FF2B5EF4-FFF2-40B4-BE49-F238E27FC236}">
                  <a16:creationId xmlns:a16="http://schemas.microsoft.com/office/drawing/2014/main" id="{256B4FBB-19BD-0D0F-3420-0B8041E735EC}"/>
                </a:ext>
              </a:extLst>
            </p:cNvPr>
            <p:cNvSpPr txBox="1"/>
            <p:nvPr/>
          </p:nvSpPr>
          <p:spPr>
            <a:xfrm>
              <a:off x="2585314"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57</a:t>
              </a:r>
            </a:p>
            <a:p>
              <a:pPr algn="ctr"/>
              <a:r>
                <a:rPr lang="en-US" sz="600" b="1" dirty="0">
                  <a:solidFill>
                    <a:srgbClr val="A69F9F"/>
                  </a:solidFill>
                </a:rPr>
                <a:t>26</a:t>
              </a:r>
            </a:p>
          </p:txBody>
        </p:sp>
        <p:sp>
          <p:nvSpPr>
            <p:cNvPr id="466" name="TextBox 465">
              <a:extLst>
                <a:ext uri="{FF2B5EF4-FFF2-40B4-BE49-F238E27FC236}">
                  <a16:creationId xmlns:a16="http://schemas.microsoft.com/office/drawing/2014/main" id="{B8E66DCE-7BF5-8C97-8A3C-35F9E4CB89CC}"/>
                </a:ext>
              </a:extLst>
            </p:cNvPr>
            <p:cNvSpPr txBox="1"/>
            <p:nvPr/>
          </p:nvSpPr>
          <p:spPr>
            <a:xfrm>
              <a:off x="2747394"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51</a:t>
              </a:r>
            </a:p>
            <a:p>
              <a:pPr algn="ctr"/>
              <a:r>
                <a:rPr lang="en-US" sz="600" b="1" dirty="0">
                  <a:solidFill>
                    <a:srgbClr val="A69F9F"/>
                  </a:solidFill>
                </a:rPr>
                <a:t>25</a:t>
              </a:r>
            </a:p>
          </p:txBody>
        </p:sp>
        <p:sp>
          <p:nvSpPr>
            <p:cNvPr id="467" name="TextBox 466">
              <a:extLst>
                <a:ext uri="{FF2B5EF4-FFF2-40B4-BE49-F238E27FC236}">
                  <a16:creationId xmlns:a16="http://schemas.microsoft.com/office/drawing/2014/main" id="{F6AEDF41-D8CB-2618-1018-2272C4F7B99E}"/>
                </a:ext>
              </a:extLst>
            </p:cNvPr>
            <p:cNvSpPr txBox="1"/>
            <p:nvPr/>
          </p:nvSpPr>
          <p:spPr>
            <a:xfrm>
              <a:off x="3074678"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39</a:t>
              </a:r>
            </a:p>
            <a:p>
              <a:pPr algn="ctr"/>
              <a:r>
                <a:rPr lang="en-US" sz="600" b="1" dirty="0">
                  <a:solidFill>
                    <a:srgbClr val="A69F9F"/>
                  </a:solidFill>
                </a:rPr>
                <a:t>19</a:t>
              </a:r>
            </a:p>
          </p:txBody>
        </p:sp>
        <p:sp>
          <p:nvSpPr>
            <p:cNvPr id="468" name="TextBox 467">
              <a:extLst>
                <a:ext uri="{FF2B5EF4-FFF2-40B4-BE49-F238E27FC236}">
                  <a16:creationId xmlns:a16="http://schemas.microsoft.com/office/drawing/2014/main" id="{A5EEABE0-2E09-E84C-C377-11BFF869B597}"/>
                </a:ext>
              </a:extLst>
            </p:cNvPr>
            <p:cNvSpPr txBox="1"/>
            <p:nvPr/>
          </p:nvSpPr>
          <p:spPr>
            <a:xfrm>
              <a:off x="3236779"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31</a:t>
              </a:r>
            </a:p>
            <a:p>
              <a:pPr algn="ctr"/>
              <a:r>
                <a:rPr lang="en-US" sz="600" b="1" dirty="0">
                  <a:solidFill>
                    <a:srgbClr val="A69F9F"/>
                  </a:solidFill>
                </a:rPr>
                <a:t>16</a:t>
              </a:r>
            </a:p>
          </p:txBody>
        </p:sp>
        <p:sp>
          <p:nvSpPr>
            <p:cNvPr id="469" name="TextBox 468">
              <a:extLst>
                <a:ext uri="{FF2B5EF4-FFF2-40B4-BE49-F238E27FC236}">
                  <a16:creationId xmlns:a16="http://schemas.microsoft.com/office/drawing/2014/main" id="{AC064BFF-80C5-CCC3-8BE8-1685CDA11D0C}"/>
                </a:ext>
              </a:extLst>
            </p:cNvPr>
            <p:cNvSpPr txBox="1"/>
            <p:nvPr/>
          </p:nvSpPr>
          <p:spPr>
            <a:xfrm>
              <a:off x="3558286"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27</a:t>
              </a:r>
            </a:p>
            <a:p>
              <a:pPr algn="ctr"/>
              <a:r>
                <a:rPr lang="en-US" sz="600" b="1" dirty="0">
                  <a:solidFill>
                    <a:srgbClr val="A69F9F"/>
                  </a:solidFill>
                </a:rPr>
                <a:t>15</a:t>
              </a:r>
            </a:p>
          </p:txBody>
        </p:sp>
        <p:sp>
          <p:nvSpPr>
            <p:cNvPr id="470" name="TextBox 469">
              <a:extLst>
                <a:ext uri="{FF2B5EF4-FFF2-40B4-BE49-F238E27FC236}">
                  <a16:creationId xmlns:a16="http://schemas.microsoft.com/office/drawing/2014/main" id="{7DE2215E-7AE0-4287-FCEE-E928CEC2B23C}"/>
                </a:ext>
              </a:extLst>
            </p:cNvPr>
            <p:cNvSpPr txBox="1"/>
            <p:nvPr/>
          </p:nvSpPr>
          <p:spPr>
            <a:xfrm>
              <a:off x="3719755"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23</a:t>
              </a:r>
            </a:p>
            <a:p>
              <a:pPr algn="ctr"/>
              <a:r>
                <a:rPr lang="en-US" sz="600" b="1" dirty="0">
                  <a:solidFill>
                    <a:srgbClr val="A69F9F"/>
                  </a:solidFill>
                </a:rPr>
                <a:t>15</a:t>
              </a:r>
            </a:p>
          </p:txBody>
        </p:sp>
        <p:sp>
          <p:nvSpPr>
            <p:cNvPr id="471" name="TextBox 470">
              <a:extLst>
                <a:ext uri="{FF2B5EF4-FFF2-40B4-BE49-F238E27FC236}">
                  <a16:creationId xmlns:a16="http://schemas.microsoft.com/office/drawing/2014/main" id="{0266E5C6-D7C6-5D91-9B69-A9E2E1C797C9}"/>
                </a:ext>
              </a:extLst>
            </p:cNvPr>
            <p:cNvSpPr txBox="1"/>
            <p:nvPr/>
          </p:nvSpPr>
          <p:spPr>
            <a:xfrm>
              <a:off x="3878922"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17</a:t>
              </a:r>
            </a:p>
            <a:p>
              <a:pPr algn="ctr"/>
              <a:r>
                <a:rPr lang="en-US" sz="600" b="1" dirty="0">
                  <a:solidFill>
                    <a:srgbClr val="A69F9F"/>
                  </a:solidFill>
                </a:rPr>
                <a:t>12</a:t>
              </a:r>
            </a:p>
          </p:txBody>
        </p:sp>
        <p:sp>
          <p:nvSpPr>
            <p:cNvPr id="472" name="TextBox 471">
              <a:extLst>
                <a:ext uri="{FF2B5EF4-FFF2-40B4-BE49-F238E27FC236}">
                  <a16:creationId xmlns:a16="http://schemas.microsoft.com/office/drawing/2014/main" id="{9A5E9832-0E6A-EB82-2DF4-A9554746C0E1}"/>
                </a:ext>
              </a:extLst>
            </p:cNvPr>
            <p:cNvSpPr txBox="1"/>
            <p:nvPr/>
          </p:nvSpPr>
          <p:spPr>
            <a:xfrm>
              <a:off x="4052191"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13</a:t>
              </a:r>
            </a:p>
            <a:p>
              <a:pPr algn="ctr"/>
              <a:r>
                <a:rPr lang="en-US" sz="600" b="1" dirty="0">
                  <a:solidFill>
                    <a:srgbClr val="A69F9F"/>
                  </a:solidFill>
                </a:rPr>
                <a:t>10</a:t>
              </a:r>
            </a:p>
          </p:txBody>
        </p:sp>
        <p:sp>
          <p:nvSpPr>
            <p:cNvPr id="473" name="TextBox 472">
              <a:extLst>
                <a:ext uri="{FF2B5EF4-FFF2-40B4-BE49-F238E27FC236}">
                  <a16:creationId xmlns:a16="http://schemas.microsoft.com/office/drawing/2014/main" id="{CDF2E1F6-222D-B4EB-F8C8-20DCB2633F32}"/>
                </a:ext>
              </a:extLst>
            </p:cNvPr>
            <p:cNvSpPr txBox="1"/>
            <p:nvPr/>
          </p:nvSpPr>
          <p:spPr>
            <a:xfrm>
              <a:off x="4210191"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13</a:t>
              </a:r>
            </a:p>
            <a:p>
              <a:pPr algn="ctr"/>
              <a:r>
                <a:rPr lang="en-US" sz="600" b="1" dirty="0">
                  <a:solidFill>
                    <a:srgbClr val="A69F9F"/>
                  </a:solidFill>
                </a:rPr>
                <a:t>7</a:t>
              </a:r>
            </a:p>
          </p:txBody>
        </p:sp>
        <p:sp>
          <p:nvSpPr>
            <p:cNvPr id="474" name="TextBox 473">
              <a:extLst>
                <a:ext uri="{FF2B5EF4-FFF2-40B4-BE49-F238E27FC236}">
                  <a16:creationId xmlns:a16="http://schemas.microsoft.com/office/drawing/2014/main" id="{5DE1204D-CC12-AB1B-2FEB-5F407AE92BEE}"/>
                </a:ext>
              </a:extLst>
            </p:cNvPr>
            <p:cNvSpPr txBox="1"/>
            <p:nvPr/>
          </p:nvSpPr>
          <p:spPr>
            <a:xfrm>
              <a:off x="4371808"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13</a:t>
              </a:r>
            </a:p>
            <a:p>
              <a:pPr algn="ctr"/>
              <a:r>
                <a:rPr lang="en-US" sz="600" b="1" dirty="0">
                  <a:solidFill>
                    <a:srgbClr val="A69F9F"/>
                  </a:solidFill>
                </a:rPr>
                <a:t>5</a:t>
              </a:r>
            </a:p>
          </p:txBody>
        </p:sp>
        <p:sp>
          <p:nvSpPr>
            <p:cNvPr id="475" name="TextBox 474">
              <a:extLst>
                <a:ext uri="{FF2B5EF4-FFF2-40B4-BE49-F238E27FC236}">
                  <a16:creationId xmlns:a16="http://schemas.microsoft.com/office/drawing/2014/main" id="{BFAF7AF1-6D34-E6F6-C4AC-9CA61DC1182F}"/>
                </a:ext>
              </a:extLst>
            </p:cNvPr>
            <p:cNvSpPr txBox="1"/>
            <p:nvPr/>
          </p:nvSpPr>
          <p:spPr>
            <a:xfrm>
              <a:off x="4540074"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12</a:t>
              </a:r>
            </a:p>
            <a:p>
              <a:pPr algn="ctr"/>
              <a:r>
                <a:rPr lang="en-US" sz="600" b="1" dirty="0">
                  <a:solidFill>
                    <a:srgbClr val="A69F9F"/>
                  </a:solidFill>
                </a:rPr>
                <a:t>4</a:t>
              </a:r>
            </a:p>
          </p:txBody>
        </p:sp>
        <p:sp>
          <p:nvSpPr>
            <p:cNvPr id="476" name="TextBox 475">
              <a:extLst>
                <a:ext uri="{FF2B5EF4-FFF2-40B4-BE49-F238E27FC236}">
                  <a16:creationId xmlns:a16="http://schemas.microsoft.com/office/drawing/2014/main" id="{5D4C0684-72C3-DBC4-C5BB-01181545EDA9}"/>
                </a:ext>
              </a:extLst>
            </p:cNvPr>
            <p:cNvSpPr txBox="1"/>
            <p:nvPr/>
          </p:nvSpPr>
          <p:spPr>
            <a:xfrm>
              <a:off x="4696279"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7</a:t>
              </a:r>
            </a:p>
            <a:p>
              <a:pPr algn="ctr"/>
              <a:r>
                <a:rPr lang="en-US" sz="600" b="1" dirty="0">
                  <a:solidFill>
                    <a:srgbClr val="A69F9F"/>
                  </a:solidFill>
                </a:rPr>
                <a:t>4</a:t>
              </a:r>
            </a:p>
          </p:txBody>
        </p:sp>
        <p:sp>
          <p:nvSpPr>
            <p:cNvPr id="477" name="TextBox 476">
              <a:extLst>
                <a:ext uri="{FF2B5EF4-FFF2-40B4-BE49-F238E27FC236}">
                  <a16:creationId xmlns:a16="http://schemas.microsoft.com/office/drawing/2014/main" id="{DAB6019F-608B-2E83-94FC-2684C26465EE}"/>
                </a:ext>
              </a:extLst>
            </p:cNvPr>
            <p:cNvSpPr txBox="1"/>
            <p:nvPr/>
          </p:nvSpPr>
          <p:spPr>
            <a:xfrm>
              <a:off x="4865910"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6</a:t>
              </a:r>
            </a:p>
            <a:p>
              <a:pPr algn="ctr"/>
              <a:r>
                <a:rPr lang="en-US" sz="600" b="1" dirty="0">
                  <a:solidFill>
                    <a:srgbClr val="A69F9F"/>
                  </a:solidFill>
                </a:rPr>
                <a:t>3</a:t>
              </a:r>
            </a:p>
          </p:txBody>
        </p:sp>
        <p:sp>
          <p:nvSpPr>
            <p:cNvPr id="478" name="TextBox 477">
              <a:extLst>
                <a:ext uri="{FF2B5EF4-FFF2-40B4-BE49-F238E27FC236}">
                  <a16:creationId xmlns:a16="http://schemas.microsoft.com/office/drawing/2014/main" id="{5BB26D1B-A753-AAC3-BA2C-9B0435BE050E}"/>
                </a:ext>
              </a:extLst>
            </p:cNvPr>
            <p:cNvSpPr txBox="1"/>
            <p:nvPr/>
          </p:nvSpPr>
          <p:spPr>
            <a:xfrm>
              <a:off x="5024546"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3</a:t>
              </a:r>
            </a:p>
          </p:txBody>
        </p:sp>
        <p:sp>
          <p:nvSpPr>
            <p:cNvPr id="479" name="TextBox 478">
              <a:extLst>
                <a:ext uri="{FF2B5EF4-FFF2-40B4-BE49-F238E27FC236}">
                  <a16:creationId xmlns:a16="http://schemas.microsoft.com/office/drawing/2014/main" id="{DF0AAA5C-D52C-A548-508A-1D676191D547}"/>
                </a:ext>
              </a:extLst>
            </p:cNvPr>
            <p:cNvSpPr txBox="1"/>
            <p:nvPr/>
          </p:nvSpPr>
          <p:spPr>
            <a:xfrm>
              <a:off x="2908660"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45</a:t>
              </a:r>
            </a:p>
            <a:p>
              <a:pPr algn="ctr"/>
              <a:r>
                <a:rPr lang="en-US" sz="600" b="1" dirty="0">
                  <a:solidFill>
                    <a:srgbClr val="A69F9F"/>
                  </a:solidFill>
                </a:rPr>
                <a:t>20</a:t>
              </a:r>
            </a:p>
          </p:txBody>
        </p:sp>
        <p:sp>
          <p:nvSpPr>
            <p:cNvPr id="480" name="TextBox 479">
              <a:extLst>
                <a:ext uri="{FF2B5EF4-FFF2-40B4-BE49-F238E27FC236}">
                  <a16:creationId xmlns:a16="http://schemas.microsoft.com/office/drawing/2014/main" id="{EE6B83A1-D04B-ED94-0C56-BF44F0975529}"/>
                </a:ext>
              </a:extLst>
            </p:cNvPr>
            <p:cNvSpPr txBox="1"/>
            <p:nvPr/>
          </p:nvSpPr>
          <p:spPr>
            <a:xfrm>
              <a:off x="5188700"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2</a:t>
              </a:r>
            </a:p>
            <a:p>
              <a:pPr algn="ctr"/>
              <a:r>
                <a:rPr lang="en-US" sz="600" b="1" dirty="0">
                  <a:solidFill>
                    <a:srgbClr val="A69F9F"/>
                  </a:solidFill>
                </a:rPr>
                <a:t>1</a:t>
              </a:r>
            </a:p>
          </p:txBody>
        </p:sp>
        <p:sp>
          <p:nvSpPr>
            <p:cNvPr id="481" name="TextBox 480">
              <a:extLst>
                <a:ext uri="{FF2B5EF4-FFF2-40B4-BE49-F238E27FC236}">
                  <a16:creationId xmlns:a16="http://schemas.microsoft.com/office/drawing/2014/main" id="{504F64DA-CC02-9B05-4DC0-C7B74841877E}"/>
                </a:ext>
              </a:extLst>
            </p:cNvPr>
            <p:cNvSpPr txBox="1"/>
            <p:nvPr/>
          </p:nvSpPr>
          <p:spPr>
            <a:xfrm>
              <a:off x="5346253"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0</a:t>
              </a:r>
            </a:p>
            <a:p>
              <a:pPr algn="ctr"/>
              <a:r>
                <a:rPr lang="en-US" sz="600" b="1" dirty="0">
                  <a:solidFill>
                    <a:srgbClr val="A69F9F"/>
                  </a:solidFill>
                </a:rPr>
                <a:t>1</a:t>
              </a:r>
            </a:p>
          </p:txBody>
        </p:sp>
        <p:sp>
          <p:nvSpPr>
            <p:cNvPr id="482" name="TextBox 481">
              <a:extLst>
                <a:ext uri="{FF2B5EF4-FFF2-40B4-BE49-F238E27FC236}">
                  <a16:creationId xmlns:a16="http://schemas.microsoft.com/office/drawing/2014/main" id="{DC8165BD-32CA-E02B-ECC4-879284FD1604}"/>
                </a:ext>
              </a:extLst>
            </p:cNvPr>
            <p:cNvSpPr txBox="1"/>
            <p:nvPr/>
          </p:nvSpPr>
          <p:spPr>
            <a:xfrm>
              <a:off x="5511148" y="4966573"/>
              <a:ext cx="201168" cy="369332"/>
            </a:xfrm>
            <a:prstGeom prst="rect">
              <a:avLst/>
            </a:prstGeom>
            <a:noFill/>
          </p:spPr>
          <p:txBody>
            <a:bodyPr wrap="square" lIns="0" tIns="0" rIns="0" bIns="0" rtlCol="0" anchor="b">
              <a:noAutofit/>
            </a:bodyPr>
            <a:lstStyle/>
            <a:p>
              <a:pPr algn="ctr"/>
              <a:r>
                <a:rPr lang="en-US" sz="600" b="1" dirty="0">
                  <a:solidFill>
                    <a:srgbClr val="A69F9F"/>
                  </a:solidFill>
                </a:rPr>
                <a:t>1</a:t>
              </a:r>
            </a:p>
          </p:txBody>
        </p:sp>
        <p:sp>
          <p:nvSpPr>
            <p:cNvPr id="483" name="TextBox 482">
              <a:extLst>
                <a:ext uri="{FF2B5EF4-FFF2-40B4-BE49-F238E27FC236}">
                  <a16:creationId xmlns:a16="http://schemas.microsoft.com/office/drawing/2014/main" id="{D238D617-6ADF-D0E9-B898-78DAD1C64E71}"/>
                </a:ext>
              </a:extLst>
            </p:cNvPr>
            <p:cNvSpPr txBox="1"/>
            <p:nvPr/>
          </p:nvSpPr>
          <p:spPr>
            <a:xfrm>
              <a:off x="5669897"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 </a:t>
              </a:r>
            </a:p>
          </p:txBody>
        </p:sp>
        <p:sp>
          <p:nvSpPr>
            <p:cNvPr id="484" name="TextBox 483">
              <a:extLst>
                <a:ext uri="{FF2B5EF4-FFF2-40B4-BE49-F238E27FC236}">
                  <a16:creationId xmlns:a16="http://schemas.microsoft.com/office/drawing/2014/main" id="{E5E8BB32-685A-6590-0599-32331296A9CF}"/>
                </a:ext>
              </a:extLst>
            </p:cNvPr>
            <p:cNvSpPr txBox="1"/>
            <p:nvPr/>
          </p:nvSpPr>
          <p:spPr>
            <a:xfrm>
              <a:off x="9288548"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2</a:t>
              </a:r>
            </a:p>
            <a:p>
              <a:pPr algn="ctr"/>
              <a:r>
                <a:rPr lang="en-US" sz="600" b="1" dirty="0">
                  <a:solidFill>
                    <a:srgbClr val="A69F9F"/>
                  </a:solidFill>
                </a:rPr>
                <a:t>1</a:t>
              </a:r>
            </a:p>
          </p:txBody>
        </p:sp>
        <p:sp>
          <p:nvSpPr>
            <p:cNvPr id="485" name="TextBox 484">
              <a:extLst>
                <a:ext uri="{FF2B5EF4-FFF2-40B4-BE49-F238E27FC236}">
                  <a16:creationId xmlns:a16="http://schemas.microsoft.com/office/drawing/2014/main" id="{1640AB6C-D657-5A33-3795-A365668A2A95}"/>
                </a:ext>
              </a:extLst>
            </p:cNvPr>
            <p:cNvSpPr txBox="1"/>
            <p:nvPr/>
          </p:nvSpPr>
          <p:spPr>
            <a:xfrm>
              <a:off x="6019469" y="4966573"/>
              <a:ext cx="612871" cy="369332"/>
            </a:xfrm>
            <a:prstGeom prst="rect">
              <a:avLst/>
            </a:prstGeom>
            <a:noFill/>
          </p:spPr>
          <p:txBody>
            <a:bodyPr wrap="square" lIns="0" tIns="0" rIns="0" bIns="0" rtlCol="0" anchor="b">
              <a:noAutofit/>
            </a:bodyPr>
            <a:lstStyle/>
            <a:p>
              <a:pPr algn="r">
                <a:spcAft>
                  <a:spcPts val="200"/>
                </a:spcAft>
              </a:pPr>
              <a:r>
                <a:rPr lang="en-US" sz="600" b="1" dirty="0"/>
                <a:t>No. at risk</a:t>
              </a:r>
            </a:p>
            <a:p>
              <a:pPr algn="r"/>
              <a:r>
                <a:rPr lang="en-US" sz="600" b="1" dirty="0">
                  <a:solidFill>
                    <a:srgbClr val="772A28"/>
                  </a:solidFill>
                </a:rPr>
                <a:t>Luspatercept</a:t>
              </a:r>
            </a:p>
            <a:p>
              <a:pPr algn="r"/>
              <a:r>
                <a:rPr lang="en-US" sz="600" b="1" dirty="0">
                  <a:solidFill>
                    <a:srgbClr val="A69F9F"/>
                  </a:solidFill>
                </a:rPr>
                <a:t>Epoetin alfa</a:t>
              </a:r>
            </a:p>
          </p:txBody>
        </p:sp>
        <p:sp>
          <p:nvSpPr>
            <p:cNvPr id="486" name="TextBox 485">
              <a:extLst>
                <a:ext uri="{FF2B5EF4-FFF2-40B4-BE49-F238E27FC236}">
                  <a16:creationId xmlns:a16="http://schemas.microsoft.com/office/drawing/2014/main" id="{E9CE9F51-D237-04F7-1345-8F53B0D60E3B}"/>
                </a:ext>
              </a:extLst>
            </p:cNvPr>
            <p:cNvSpPr txBox="1"/>
            <p:nvPr/>
          </p:nvSpPr>
          <p:spPr>
            <a:xfrm>
              <a:off x="6681531"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20</a:t>
              </a:r>
            </a:p>
            <a:p>
              <a:pPr algn="ctr"/>
              <a:r>
                <a:rPr lang="en-US" sz="600" b="1" dirty="0">
                  <a:solidFill>
                    <a:srgbClr val="A69F9F"/>
                  </a:solidFill>
                </a:rPr>
                <a:t>7</a:t>
              </a:r>
            </a:p>
          </p:txBody>
        </p:sp>
        <p:sp>
          <p:nvSpPr>
            <p:cNvPr id="487" name="TextBox 486">
              <a:extLst>
                <a:ext uri="{FF2B5EF4-FFF2-40B4-BE49-F238E27FC236}">
                  <a16:creationId xmlns:a16="http://schemas.microsoft.com/office/drawing/2014/main" id="{9044D6ED-7DE5-1569-DAFD-08E36F3ED853}"/>
                </a:ext>
              </a:extLst>
            </p:cNvPr>
            <p:cNvSpPr txBox="1"/>
            <p:nvPr/>
          </p:nvSpPr>
          <p:spPr>
            <a:xfrm>
              <a:off x="6848773" y="4968025"/>
              <a:ext cx="201168" cy="369332"/>
            </a:xfrm>
            <a:prstGeom prst="rect">
              <a:avLst/>
            </a:prstGeom>
            <a:noFill/>
          </p:spPr>
          <p:txBody>
            <a:bodyPr wrap="square" lIns="0" tIns="0" rIns="0" bIns="0" rtlCol="0" anchor="b">
              <a:noAutofit/>
            </a:bodyPr>
            <a:lstStyle/>
            <a:p>
              <a:pPr algn="ctr"/>
              <a:r>
                <a:rPr lang="en-US" sz="600" b="1" dirty="0">
                  <a:solidFill>
                    <a:srgbClr val="772A28"/>
                  </a:solidFill>
                </a:rPr>
                <a:t>20</a:t>
              </a:r>
            </a:p>
            <a:p>
              <a:pPr algn="ctr"/>
              <a:r>
                <a:rPr lang="en-US" sz="600" b="1" dirty="0">
                  <a:solidFill>
                    <a:srgbClr val="A69F9F"/>
                  </a:solidFill>
                </a:rPr>
                <a:t>7</a:t>
              </a:r>
            </a:p>
          </p:txBody>
        </p:sp>
        <p:sp>
          <p:nvSpPr>
            <p:cNvPr id="488" name="TextBox 487">
              <a:extLst>
                <a:ext uri="{FF2B5EF4-FFF2-40B4-BE49-F238E27FC236}">
                  <a16:creationId xmlns:a16="http://schemas.microsoft.com/office/drawing/2014/main" id="{BB2A29FD-3771-9D9D-BCEC-197E0B37A7C2}"/>
                </a:ext>
              </a:extLst>
            </p:cNvPr>
            <p:cNvSpPr txBox="1"/>
            <p:nvPr/>
          </p:nvSpPr>
          <p:spPr>
            <a:xfrm>
              <a:off x="7011305"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17</a:t>
              </a:r>
            </a:p>
            <a:p>
              <a:pPr algn="ctr"/>
              <a:r>
                <a:rPr lang="en-US" sz="600" b="1" dirty="0">
                  <a:solidFill>
                    <a:srgbClr val="A69F9F"/>
                  </a:solidFill>
                </a:rPr>
                <a:t>5</a:t>
              </a:r>
            </a:p>
          </p:txBody>
        </p:sp>
        <p:sp>
          <p:nvSpPr>
            <p:cNvPr id="489" name="TextBox 488">
              <a:extLst>
                <a:ext uri="{FF2B5EF4-FFF2-40B4-BE49-F238E27FC236}">
                  <a16:creationId xmlns:a16="http://schemas.microsoft.com/office/drawing/2014/main" id="{235E6ACB-BEEC-4754-BE06-A536132D62D5}"/>
                </a:ext>
              </a:extLst>
            </p:cNvPr>
            <p:cNvSpPr txBox="1"/>
            <p:nvPr/>
          </p:nvSpPr>
          <p:spPr>
            <a:xfrm>
              <a:off x="7172915"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11</a:t>
              </a:r>
            </a:p>
            <a:p>
              <a:pPr algn="ctr"/>
              <a:r>
                <a:rPr lang="en-US" sz="600" b="1" dirty="0">
                  <a:solidFill>
                    <a:srgbClr val="A69F9F"/>
                  </a:solidFill>
                </a:rPr>
                <a:t>3</a:t>
              </a:r>
            </a:p>
          </p:txBody>
        </p:sp>
        <p:sp>
          <p:nvSpPr>
            <p:cNvPr id="490" name="TextBox 489">
              <a:extLst>
                <a:ext uri="{FF2B5EF4-FFF2-40B4-BE49-F238E27FC236}">
                  <a16:creationId xmlns:a16="http://schemas.microsoft.com/office/drawing/2014/main" id="{DF13CAEB-115B-DA53-7FC9-C3970332FE2F}"/>
                </a:ext>
              </a:extLst>
            </p:cNvPr>
            <p:cNvSpPr txBox="1"/>
            <p:nvPr/>
          </p:nvSpPr>
          <p:spPr>
            <a:xfrm>
              <a:off x="7337978"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10</a:t>
              </a:r>
            </a:p>
            <a:p>
              <a:pPr algn="ctr"/>
              <a:r>
                <a:rPr lang="en-US" sz="600" b="1" dirty="0">
                  <a:solidFill>
                    <a:srgbClr val="A69F9F"/>
                  </a:solidFill>
                </a:rPr>
                <a:t>3</a:t>
              </a:r>
            </a:p>
          </p:txBody>
        </p:sp>
        <p:sp>
          <p:nvSpPr>
            <p:cNvPr id="491" name="TextBox 490">
              <a:extLst>
                <a:ext uri="{FF2B5EF4-FFF2-40B4-BE49-F238E27FC236}">
                  <a16:creationId xmlns:a16="http://schemas.microsoft.com/office/drawing/2014/main" id="{D37399C0-10A3-FB51-A544-6FCFC19945BA}"/>
                </a:ext>
              </a:extLst>
            </p:cNvPr>
            <p:cNvSpPr txBox="1"/>
            <p:nvPr/>
          </p:nvSpPr>
          <p:spPr>
            <a:xfrm>
              <a:off x="7498110"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8</a:t>
              </a:r>
            </a:p>
            <a:p>
              <a:pPr algn="ctr"/>
              <a:r>
                <a:rPr lang="en-US" sz="600" b="1" dirty="0">
                  <a:solidFill>
                    <a:srgbClr val="A69F9F"/>
                  </a:solidFill>
                </a:rPr>
                <a:t>3</a:t>
              </a:r>
            </a:p>
          </p:txBody>
        </p:sp>
        <p:sp>
          <p:nvSpPr>
            <p:cNvPr id="492" name="TextBox 491">
              <a:extLst>
                <a:ext uri="{FF2B5EF4-FFF2-40B4-BE49-F238E27FC236}">
                  <a16:creationId xmlns:a16="http://schemas.microsoft.com/office/drawing/2014/main" id="{8BABBA0F-D1D9-03A6-1E1F-75DDA5A42A3C}"/>
                </a:ext>
              </a:extLst>
            </p:cNvPr>
            <p:cNvSpPr txBox="1"/>
            <p:nvPr/>
          </p:nvSpPr>
          <p:spPr>
            <a:xfrm>
              <a:off x="7664947"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8</a:t>
              </a:r>
            </a:p>
            <a:p>
              <a:pPr algn="ctr"/>
              <a:r>
                <a:rPr lang="en-US" sz="600" b="1" dirty="0">
                  <a:solidFill>
                    <a:srgbClr val="A69F9F"/>
                  </a:solidFill>
                </a:rPr>
                <a:t>3</a:t>
              </a:r>
            </a:p>
          </p:txBody>
        </p:sp>
        <p:sp>
          <p:nvSpPr>
            <p:cNvPr id="493" name="TextBox 492">
              <a:extLst>
                <a:ext uri="{FF2B5EF4-FFF2-40B4-BE49-F238E27FC236}">
                  <a16:creationId xmlns:a16="http://schemas.microsoft.com/office/drawing/2014/main" id="{11D5CD46-A6E6-B36E-40CD-2A208FCBCDC1}"/>
                </a:ext>
              </a:extLst>
            </p:cNvPr>
            <p:cNvSpPr txBox="1"/>
            <p:nvPr/>
          </p:nvSpPr>
          <p:spPr>
            <a:xfrm>
              <a:off x="7823091"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8</a:t>
              </a:r>
            </a:p>
            <a:p>
              <a:pPr algn="ctr"/>
              <a:r>
                <a:rPr lang="en-US" sz="600" b="1" dirty="0">
                  <a:solidFill>
                    <a:srgbClr val="A69F9F"/>
                  </a:solidFill>
                </a:rPr>
                <a:t>3</a:t>
              </a:r>
            </a:p>
          </p:txBody>
        </p:sp>
        <p:sp>
          <p:nvSpPr>
            <p:cNvPr id="494" name="TextBox 493">
              <a:extLst>
                <a:ext uri="{FF2B5EF4-FFF2-40B4-BE49-F238E27FC236}">
                  <a16:creationId xmlns:a16="http://schemas.microsoft.com/office/drawing/2014/main" id="{B9BB147B-FC58-E3C2-9236-B81F8BCDB469}"/>
                </a:ext>
              </a:extLst>
            </p:cNvPr>
            <p:cNvSpPr txBox="1"/>
            <p:nvPr/>
          </p:nvSpPr>
          <p:spPr>
            <a:xfrm>
              <a:off x="7986543"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7</a:t>
              </a:r>
            </a:p>
            <a:p>
              <a:pPr algn="ctr"/>
              <a:r>
                <a:rPr lang="en-US" sz="600" b="1" dirty="0">
                  <a:solidFill>
                    <a:srgbClr val="A69F9F"/>
                  </a:solidFill>
                </a:rPr>
                <a:t>3</a:t>
              </a:r>
            </a:p>
          </p:txBody>
        </p:sp>
        <p:sp>
          <p:nvSpPr>
            <p:cNvPr id="495" name="TextBox 494">
              <a:extLst>
                <a:ext uri="{FF2B5EF4-FFF2-40B4-BE49-F238E27FC236}">
                  <a16:creationId xmlns:a16="http://schemas.microsoft.com/office/drawing/2014/main" id="{E7A69C61-7681-85B7-8B70-BADE4486DC31}"/>
                </a:ext>
              </a:extLst>
            </p:cNvPr>
            <p:cNvSpPr txBox="1"/>
            <p:nvPr/>
          </p:nvSpPr>
          <p:spPr>
            <a:xfrm>
              <a:off x="8146449"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6</a:t>
              </a:r>
            </a:p>
            <a:p>
              <a:pPr algn="ctr"/>
              <a:r>
                <a:rPr lang="en-US" sz="600" b="1" dirty="0">
                  <a:solidFill>
                    <a:srgbClr val="A69F9F"/>
                  </a:solidFill>
                </a:rPr>
                <a:t>2</a:t>
              </a:r>
            </a:p>
          </p:txBody>
        </p:sp>
        <p:sp>
          <p:nvSpPr>
            <p:cNvPr id="496" name="TextBox 495">
              <a:extLst>
                <a:ext uri="{FF2B5EF4-FFF2-40B4-BE49-F238E27FC236}">
                  <a16:creationId xmlns:a16="http://schemas.microsoft.com/office/drawing/2014/main" id="{5AA03872-AEF6-C2F3-42A0-48B54E4B1DD9}"/>
                </a:ext>
              </a:extLst>
            </p:cNvPr>
            <p:cNvSpPr txBox="1"/>
            <p:nvPr/>
          </p:nvSpPr>
          <p:spPr>
            <a:xfrm>
              <a:off x="8312351"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5</a:t>
              </a:r>
            </a:p>
            <a:p>
              <a:pPr algn="ctr"/>
              <a:r>
                <a:rPr lang="en-US" sz="600" b="1" dirty="0">
                  <a:solidFill>
                    <a:srgbClr val="A69F9F"/>
                  </a:solidFill>
                </a:rPr>
                <a:t>2</a:t>
              </a:r>
            </a:p>
          </p:txBody>
        </p:sp>
        <p:sp>
          <p:nvSpPr>
            <p:cNvPr id="497" name="TextBox 496">
              <a:extLst>
                <a:ext uri="{FF2B5EF4-FFF2-40B4-BE49-F238E27FC236}">
                  <a16:creationId xmlns:a16="http://schemas.microsoft.com/office/drawing/2014/main" id="{EC495693-E0B7-CE0B-2052-8ACDE701626F}"/>
                </a:ext>
              </a:extLst>
            </p:cNvPr>
            <p:cNvSpPr txBox="1"/>
            <p:nvPr/>
          </p:nvSpPr>
          <p:spPr>
            <a:xfrm>
              <a:off x="8475577"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5</a:t>
              </a:r>
            </a:p>
            <a:p>
              <a:pPr algn="ctr"/>
              <a:r>
                <a:rPr lang="en-US" sz="600" b="1" dirty="0">
                  <a:solidFill>
                    <a:srgbClr val="A69F9F"/>
                  </a:solidFill>
                </a:rPr>
                <a:t>2</a:t>
              </a:r>
            </a:p>
          </p:txBody>
        </p:sp>
        <p:sp>
          <p:nvSpPr>
            <p:cNvPr id="498" name="TextBox 497">
              <a:extLst>
                <a:ext uri="{FF2B5EF4-FFF2-40B4-BE49-F238E27FC236}">
                  <a16:creationId xmlns:a16="http://schemas.microsoft.com/office/drawing/2014/main" id="{67D3FC96-2763-FB6D-99D0-6A63D8C973E8}"/>
                </a:ext>
              </a:extLst>
            </p:cNvPr>
            <p:cNvSpPr txBox="1"/>
            <p:nvPr/>
          </p:nvSpPr>
          <p:spPr>
            <a:xfrm>
              <a:off x="8637657"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2</a:t>
              </a:r>
            </a:p>
          </p:txBody>
        </p:sp>
        <p:sp>
          <p:nvSpPr>
            <p:cNvPr id="499" name="TextBox 498">
              <a:extLst>
                <a:ext uri="{FF2B5EF4-FFF2-40B4-BE49-F238E27FC236}">
                  <a16:creationId xmlns:a16="http://schemas.microsoft.com/office/drawing/2014/main" id="{8035F84F-CD4F-B7DA-04BD-9A8099630D3E}"/>
                </a:ext>
              </a:extLst>
            </p:cNvPr>
            <p:cNvSpPr txBox="1"/>
            <p:nvPr/>
          </p:nvSpPr>
          <p:spPr>
            <a:xfrm>
              <a:off x="8964941"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3</a:t>
              </a:r>
            </a:p>
            <a:p>
              <a:pPr algn="ctr"/>
              <a:r>
                <a:rPr lang="en-US" sz="600" b="1" dirty="0">
                  <a:solidFill>
                    <a:srgbClr val="A69F9F"/>
                  </a:solidFill>
                </a:rPr>
                <a:t>1</a:t>
              </a:r>
            </a:p>
          </p:txBody>
        </p:sp>
        <p:sp>
          <p:nvSpPr>
            <p:cNvPr id="500" name="TextBox 499">
              <a:extLst>
                <a:ext uri="{FF2B5EF4-FFF2-40B4-BE49-F238E27FC236}">
                  <a16:creationId xmlns:a16="http://schemas.microsoft.com/office/drawing/2014/main" id="{1E9E7AF7-C5A6-C164-A593-D97D9458889B}"/>
                </a:ext>
              </a:extLst>
            </p:cNvPr>
            <p:cNvSpPr txBox="1"/>
            <p:nvPr/>
          </p:nvSpPr>
          <p:spPr>
            <a:xfrm>
              <a:off x="9127042"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2</a:t>
              </a:r>
            </a:p>
            <a:p>
              <a:pPr algn="ctr"/>
              <a:r>
                <a:rPr lang="en-US" sz="600" b="1" dirty="0">
                  <a:solidFill>
                    <a:srgbClr val="A69F9F"/>
                  </a:solidFill>
                </a:rPr>
                <a:t>1</a:t>
              </a:r>
            </a:p>
          </p:txBody>
        </p:sp>
        <p:sp>
          <p:nvSpPr>
            <p:cNvPr id="501" name="TextBox 500">
              <a:extLst>
                <a:ext uri="{FF2B5EF4-FFF2-40B4-BE49-F238E27FC236}">
                  <a16:creationId xmlns:a16="http://schemas.microsoft.com/office/drawing/2014/main" id="{1BE813EE-0C10-8096-7B90-1AB18DE5E5C5}"/>
                </a:ext>
              </a:extLst>
            </p:cNvPr>
            <p:cNvSpPr txBox="1"/>
            <p:nvPr/>
          </p:nvSpPr>
          <p:spPr>
            <a:xfrm>
              <a:off x="9448549"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r>
                <a:rPr lang="en-US" sz="600" b="1" dirty="0">
                  <a:solidFill>
                    <a:srgbClr val="A69F9F"/>
                  </a:solidFill>
                </a:rPr>
                <a:t>0</a:t>
              </a:r>
            </a:p>
          </p:txBody>
        </p:sp>
        <p:sp>
          <p:nvSpPr>
            <p:cNvPr id="502" name="TextBox 501">
              <a:extLst>
                <a:ext uri="{FF2B5EF4-FFF2-40B4-BE49-F238E27FC236}">
                  <a16:creationId xmlns:a16="http://schemas.microsoft.com/office/drawing/2014/main" id="{4C4A46E5-42A7-C019-BA2C-58D7AF7F73E6}"/>
                </a:ext>
              </a:extLst>
            </p:cNvPr>
            <p:cNvSpPr txBox="1"/>
            <p:nvPr/>
          </p:nvSpPr>
          <p:spPr>
            <a:xfrm>
              <a:off x="9610018"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503" name="TextBox 502">
              <a:extLst>
                <a:ext uri="{FF2B5EF4-FFF2-40B4-BE49-F238E27FC236}">
                  <a16:creationId xmlns:a16="http://schemas.microsoft.com/office/drawing/2014/main" id="{BDC13D88-6611-0A09-8736-C2969108B792}"/>
                </a:ext>
              </a:extLst>
            </p:cNvPr>
            <p:cNvSpPr txBox="1"/>
            <p:nvPr/>
          </p:nvSpPr>
          <p:spPr>
            <a:xfrm>
              <a:off x="9769185"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504" name="TextBox 503">
              <a:extLst>
                <a:ext uri="{FF2B5EF4-FFF2-40B4-BE49-F238E27FC236}">
                  <a16:creationId xmlns:a16="http://schemas.microsoft.com/office/drawing/2014/main" id="{F206BEC3-FF6E-17B8-F4CB-6696D76E6673}"/>
                </a:ext>
              </a:extLst>
            </p:cNvPr>
            <p:cNvSpPr txBox="1"/>
            <p:nvPr/>
          </p:nvSpPr>
          <p:spPr>
            <a:xfrm>
              <a:off x="9942454"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505" name="TextBox 504">
              <a:extLst>
                <a:ext uri="{FF2B5EF4-FFF2-40B4-BE49-F238E27FC236}">
                  <a16:creationId xmlns:a16="http://schemas.microsoft.com/office/drawing/2014/main" id="{1ADB0123-ACE2-F652-95FB-19C42FF97F76}"/>
                </a:ext>
              </a:extLst>
            </p:cNvPr>
            <p:cNvSpPr txBox="1"/>
            <p:nvPr/>
          </p:nvSpPr>
          <p:spPr>
            <a:xfrm>
              <a:off x="10100454"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506" name="TextBox 505">
              <a:extLst>
                <a:ext uri="{FF2B5EF4-FFF2-40B4-BE49-F238E27FC236}">
                  <a16:creationId xmlns:a16="http://schemas.microsoft.com/office/drawing/2014/main" id="{47A15760-B320-14A8-FB0C-0FC58FE9DBD2}"/>
                </a:ext>
              </a:extLst>
            </p:cNvPr>
            <p:cNvSpPr txBox="1"/>
            <p:nvPr/>
          </p:nvSpPr>
          <p:spPr>
            <a:xfrm>
              <a:off x="10262071"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507" name="TextBox 506">
              <a:extLst>
                <a:ext uri="{FF2B5EF4-FFF2-40B4-BE49-F238E27FC236}">
                  <a16:creationId xmlns:a16="http://schemas.microsoft.com/office/drawing/2014/main" id="{67E54F93-C9CA-3A83-653E-FC13E1A570F1}"/>
                </a:ext>
              </a:extLst>
            </p:cNvPr>
            <p:cNvSpPr txBox="1"/>
            <p:nvPr/>
          </p:nvSpPr>
          <p:spPr>
            <a:xfrm>
              <a:off x="10430337"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508" name="TextBox 507">
              <a:extLst>
                <a:ext uri="{FF2B5EF4-FFF2-40B4-BE49-F238E27FC236}">
                  <a16:creationId xmlns:a16="http://schemas.microsoft.com/office/drawing/2014/main" id="{F6566257-3C95-A1EA-34E7-9E760E5469F3}"/>
                </a:ext>
              </a:extLst>
            </p:cNvPr>
            <p:cNvSpPr txBox="1"/>
            <p:nvPr/>
          </p:nvSpPr>
          <p:spPr>
            <a:xfrm>
              <a:off x="10586542"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509" name="TextBox 508">
              <a:extLst>
                <a:ext uri="{FF2B5EF4-FFF2-40B4-BE49-F238E27FC236}">
                  <a16:creationId xmlns:a16="http://schemas.microsoft.com/office/drawing/2014/main" id="{FA5C5969-5CB7-2FF2-ABF0-3E68B7DF2CD0}"/>
                </a:ext>
              </a:extLst>
            </p:cNvPr>
            <p:cNvSpPr txBox="1"/>
            <p:nvPr/>
          </p:nvSpPr>
          <p:spPr>
            <a:xfrm>
              <a:off x="10756173"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510" name="TextBox 509">
              <a:extLst>
                <a:ext uri="{FF2B5EF4-FFF2-40B4-BE49-F238E27FC236}">
                  <a16:creationId xmlns:a16="http://schemas.microsoft.com/office/drawing/2014/main" id="{F4AF6F91-8848-A70F-B1B1-64DF538AB293}"/>
                </a:ext>
              </a:extLst>
            </p:cNvPr>
            <p:cNvSpPr txBox="1"/>
            <p:nvPr/>
          </p:nvSpPr>
          <p:spPr>
            <a:xfrm>
              <a:off x="10914809"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511" name="TextBox 510">
              <a:extLst>
                <a:ext uri="{FF2B5EF4-FFF2-40B4-BE49-F238E27FC236}">
                  <a16:creationId xmlns:a16="http://schemas.microsoft.com/office/drawing/2014/main" id="{6B9E3C2A-8205-471E-7232-3B82D49B503E}"/>
                </a:ext>
              </a:extLst>
            </p:cNvPr>
            <p:cNvSpPr txBox="1"/>
            <p:nvPr/>
          </p:nvSpPr>
          <p:spPr>
            <a:xfrm>
              <a:off x="8798923"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4</a:t>
              </a:r>
            </a:p>
            <a:p>
              <a:pPr algn="ctr"/>
              <a:r>
                <a:rPr lang="en-US" sz="600" b="1" dirty="0">
                  <a:solidFill>
                    <a:srgbClr val="A69F9F"/>
                  </a:solidFill>
                </a:rPr>
                <a:t>1</a:t>
              </a:r>
            </a:p>
          </p:txBody>
        </p:sp>
        <p:sp>
          <p:nvSpPr>
            <p:cNvPr id="512" name="TextBox 511">
              <a:extLst>
                <a:ext uri="{FF2B5EF4-FFF2-40B4-BE49-F238E27FC236}">
                  <a16:creationId xmlns:a16="http://schemas.microsoft.com/office/drawing/2014/main" id="{233C34F6-280E-3497-F661-090A385A2E39}"/>
                </a:ext>
              </a:extLst>
            </p:cNvPr>
            <p:cNvSpPr txBox="1"/>
            <p:nvPr/>
          </p:nvSpPr>
          <p:spPr>
            <a:xfrm>
              <a:off x="11078963"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1</a:t>
              </a:r>
            </a:p>
            <a:p>
              <a:pPr algn="ctr"/>
              <a:endParaRPr lang="en-US" sz="600" b="1" dirty="0">
                <a:solidFill>
                  <a:srgbClr val="A69F9F"/>
                </a:solidFill>
              </a:endParaRPr>
            </a:p>
          </p:txBody>
        </p:sp>
        <p:sp>
          <p:nvSpPr>
            <p:cNvPr id="513" name="TextBox 512">
              <a:extLst>
                <a:ext uri="{FF2B5EF4-FFF2-40B4-BE49-F238E27FC236}">
                  <a16:creationId xmlns:a16="http://schemas.microsoft.com/office/drawing/2014/main" id="{6ED19C33-4F08-8253-7262-FF47999CE617}"/>
                </a:ext>
              </a:extLst>
            </p:cNvPr>
            <p:cNvSpPr txBox="1"/>
            <p:nvPr/>
          </p:nvSpPr>
          <p:spPr>
            <a:xfrm>
              <a:off x="11236516"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0</a:t>
              </a:r>
            </a:p>
            <a:p>
              <a:pPr algn="ctr"/>
              <a:endParaRPr lang="en-US" sz="600" b="1" dirty="0">
                <a:solidFill>
                  <a:srgbClr val="772A28"/>
                </a:solidFill>
              </a:endParaRPr>
            </a:p>
          </p:txBody>
        </p:sp>
        <p:sp>
          <p:nvSpPr>
            <p:cNvPr id="514" name="TextBox 513">
              <a:extLst>
                <a:ext uri="{FF2B5EF4-FFF2-40B4-BE49-F238E27FC236}">
                  <a16:creationId xmlns:a16="http://schemas.microsoft.com/office/drawing/2014/main" id="{EDCFCE87-F58B-52FC-75DE-BDF7DEB1A68F}"/>
                </a:ext>
              </a:extLst>
            </p:cNvPr>
            <p:cNvSpPr txBox="1"/>
            <p:nvPr/>
          </p:nvSpPr>
          <p:spPr>
            <a:xfrm>
              <a:off x="11560160" y="4966573"/>
              <a:ext cx="201168" cy="369332"/>
            </a:xfrm>
            <a:prstGeom prst="rect">
              <a:avLst/>
            </a:prstGeom>
            <a:noFill/>
          </p:spPr>
          <p:txBody>
            <a:bodyPr wrap="square" lIns="0" tIns="0" rIns="0" bIns="0" rtlCol="0" anchor="b">
              <a:noAutofit/>
            </a:bodyPr>
            <a:lstStyle/>
            <a:p>
              <a:pPr algn="ctr"/>
              <a:r>
                <a:rPr lang="en-US" sz="600" b="1" dirty="0">
                  <a:solidFill>
                    <a:srgbClr val="772A28"/>
                  </a:solidFill>
                </a:rPr>
                <a:t> </a:t>
              </a:r>
            </a:p>
          </p:txBody>
        </p:sp>
        <p:sp>
          <p:nvSpPr>
            <p:cNvPr id="515" name="TextBox 514">
              <a:extLst>
                <a:ext uri="{FF2B5EF4-FFF2-40B4-BE49-F238E27FC236}">
                  <a16:creationId xmlns:a16="http://schemas.microsoft.com/office/drawing/2014/main" id="{89A56375-7063-4C07-6B9B-2A30DE634E02}"/>
                </a:ext>
              </a:extLst>
            </p:cNvPr>
            <p:cNvSpPr txBox="1"/>
            <p:nvPr/>
          </p:nvSpPr>
          <p:spPr>
            <a:xfrm>
              <a:off x="5672746" y="4966573"/>
              <a:ext cx="201168" cy="369332"/>
            </a:xfrm>
            <a:prstGeom prst="rect">
              <a:avLst/>
            </a:prstGeom>
            <a:noFill/>
          </p:spPr>
          <p:txBody>
            <a:bodyPr wrap="square" lIns="0" tIns="0" rIns="0" bIns="0" rtlCol="0" anchor="b">
              <a:noAutofit/>
            </a:bodyPr>
            <a:lstStyle/>
            <a:p>
              <a:pPr algn="ctr"/>
              <a:r>
                <a:rPr lang="en-US" sz="600" b="1" dirty="0">
                  <a:solidFill>
                    <a:srgbClr val="A69F9F"/>
                  </a:solidFill>
                </a:rPr>
                <a:t>0</a:t>
              </a:r>
            </a:p>
          </p:txBody>
        </p:sp>
        <p:grpSp>
          <p:nvGrpSpPr>
            <p:cNvPr id="516" name="Graphic 5">
              <a:extLst>
                <a:ext uri="{FF2B5EF4-FFF2-40B4-BE49-F238E27FC236}">
                  <a16:creationId xmlns:a16="http://schemas.microsoft.com/office/drawing/2014/main" id="{673C13B0-2FDA-5A4B-40D7-C97E7CE00CCC}"/>
                </a:ext>
              </a:extLst>
            </p:cNvPr>
            <p:cNvGrpSpPr/>
            <p:nvPr/>
          </p:nvGrpSpPr>
          <p:grpSpPr>
            <a:xfrm>
              <a:off x="1066778" y="2207206"/>
              <a:ext cx="4720817" cy="1952703"/>
              <a:chOff x="1049588" y="2210644"/>
              <a:chExt cx="4720817" cy="1952703"/>
            </a:xfrm>
          </p:grpSpPr>
          <p:grpSp>
            <p:nvGrpSpPr>
              <p:cNvPr id="517" name="Graphic 5">
                <a:extLst>
                  <a:ext uri="{FF2B5EF4-FFF2-40B4-BE49-F238E27FC236}">
                    <a16:creationId xmlns:a16="http://schemas.microsoft.com/office/drawing/2014/main" id="{226E5D4D-659B-56C6-8CAB-E9464072660B}"/>
                  </a:ext>
                </a:extLst>
              </p:cNvPr>
              <p:cNvGrpSpPr/>
              <p:nvPr/>
            </p:nvGrpSpPr>
            <p:grpSpPr>
              <a:xfrm>
                <a:off x="5199730" y="4061079"/>
                <a:ext cx="63576" cy="102268"/>
                <a:chOff x="5199730" y="4061079"/>
                <a:chExt cx="63576" cy="102268"/>
              </a:xfrm>
            </p:grpSpPr>
            <p:sp>
              <p:nvSpPr>
                <p:cNvPr id="644" name="Freeform: Shape 643">
                  <a:extLst>
                    <a:ext uri="{FF2B5EF4-FFF2-40B4-BE49-F238E27FC236}">
                      <a16:creationId xmlns:a16="http://schemas.microsoft.com/office/drawing/2014/main" id="{6296201C-1BB0-7A34-3A26-964C60FAB86D}"/>
                    </a:ext>
                  </a:extLst>
                </p:cNvPr>
                <p:cNvSpPr/>
                <p:nvPr/>
              </p:nvSpPr>
              <p:spPr>
                <a:xfrm>
                  <a:off x="5231518" y="406107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45" name="Freeform: Shape 644">
                  <a:extLst>
                    <a:ext uri="{FF2B5EF4-FFF2-40B4-BE49-F238E27FC236}">
                      <a16:creationId xmlns:a16="http://schemas.microsoft.com/office/drawing/2014/main" id="{5F4DA09A-AA6E-6754-BB93-9D9CFD6EA9FC}"/>
                    </a:ext>
                  </a:extLst>
                </p:cNvPr>
                <p:cNvSpPr/>
                <p:nvPr/>
              </p:nvSpPr>
              <p:spPr>
                <a:xfrm>
                  <a:off x="5199730" y="4112213"/>
                  <a:ext cx="63576" cy="13527"/>
                </a:xfrm>
                <a:custGeom>
                  <a:avLst/>
                  <a:gdLst>
                    <a:gd name="connsiteX0" fmla="*/ 0 w 63576"/>
                    <a:gd name="connsiteY0" fmla="*/ 0 h 13527"/>
                    <a:gd name="connsiteX1" fmla="*/ 63576 w 63576"/>
                    <a:gd name="connsiteY1" fmla="*/ 0 h 13527"/>
                  </a:gdLst>
                  <a:ahLst/>
                  <a:cxnLst>
                    <a:cxn ang="0">
                      <a:pos x="connsiteX0" y="connsiteY0"/>
                    </a:cxn>
                    <a:cxn ang="0">
                      <a:pos x="connsiteX1" y="connsiteY1"/>
                    </a:cxn>
                  </a:cxnLst>
                  <a:rect l="l" t="t" r="r" b="b"/>
                  <a:pathLst>
                    <a:path w="63576" h="13527">
                      <a:moveTo>
                        <a:pt x="0" y="0"/>
                      </a:moveTo>
                      <a:lnTo>
                        <a:pt x="63576" y="0"/>
                      </a:lnTo>
                    </a:path>
                  </a:pathLst>
                </a:custGeom>
                <a:ln w="12700" cap="flat">
                  <a:solidFill>
                    <a:srgbClr val="A59E9F"/>
                  </a:solidFill>
                  <a:prstDash val="solid"/>
                  <a:miter/>
                </a:ln>
              </p:spPr>
              <p:txBody>
                <a:bodyPr rtlCol="0" anchor="ctr"/>
                <a:lstStyle/>
                <a:p>
                  <a:endParaRPr lang="en-US" dirty="0"/>
                </a:p>
              </p:txBody>
            </p:sp>
          </p:grpSp>
          <p:grpSp>
            <p:nvGrpSpPr>
              <p:cNvPr id="518" name="Graphic 5">
                <a:extLst>
                  <a:ext uri="{FF2B5EF4-FFF2-40B4-BE49-F238E27FC236}">
                    <a16:creationId xmlns:a16="http://schemas.microsoft.com/office/drawing/2014/main" id="{8FB12DF8-7CFC-C38A-63E1-B93945304C90}"/>
                  </a:ext>
                </a:extLst>
              </p:cNvPr>
              <p:cNvGrpSpPr/>
              <p:nvPr/>
            </p:nvGrpSpPr>
            <p:grpSpPr>
              <a:xfrm>
                <a:off x="5706829" y="4061079"/>
                <a:ext cx="63576" cy="102268"/>
                <a:chOff x="5706829" y="4061079"/>
                <a:chExt cx="63576" cy="102268"/>
              </a:xfrm>
            </p:grpSpPr>
            <p:sp>
              <p:nvSpPr>
                <p:cNvPr id="642" name="Freeform: Shape 641">
                  <a:extLst>
                    <a:ext uri="{FF2B5EF4-FFF2-40B4-BE49-F238E27FC236}">
                      <a16:creationId xmlns:a16="http://schemas.microsoft.com/office/drawing/2014/main" id="{BFD49EE1-E051-FB58-9107-B3D4F16A8B31}"/>
                    </a:ext>
                  </a:extLst>
                </p:cNvPr>
                <p:cNvSpPr/>
                <p:nvPr/>
              </p:nvSpPr>
              <p:spPr>
                <a:xfrm>
                  <a:off x="5738617" y="406107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43" name="Freeform: Shape 642">
                  <a:extLst>
                    <a:ext uri="{FF2B5EF4-FFF2-40B4-BE49-F238E27FC236}">
                      <a16:creationId xmlns:a16="http://schemas.microsoft.com/office/drawing/2014/main" id="{C868B3AE-6ECA-C13E-EF54-F9E0A87B79EE}"/>
                    </a:ext>
                  </a:extLst>
                </p:cNvPr>
                <p:cNvSpPr/>
                <p:nvPr/>
              </p:nvSpPr>
              <p:spPr>
                <a:xfrm>
                  <a:off x="5706829" y="4112213"/>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19" name="Graphic 5">
                <a:extLst>
                  <a:ext uri="{FF2B5EF4-FFF2-40B4-BE49-F238E27FC236}">
                    <a16:creationId xmlns:a16="http://schemas.microsoft.com/office/drawing/2014/main" id="{064C351D-7CE2-A0E1-D595-5C309D7C7317}"/>
                  </a:ext>
                </a:extLst>
              </p:cNvPr>
              <p:cNvGrpSpPr/>
              <p:nvPr/>
            </p:nvGrpSpPr>
            <p:grpSpPr>
              <a:xfrm>
                <a:off x="4883108" y="3840174"/>
                <a:ext cx="63576" cy="102268"/>
                <a:chOff x="4883108" y="3840174"/>
                <a:chExt cx="63576" cy="102268"/>
              </a:xfrm>
            </p:grpSpPr>
            <p:sp>
              <p:nvSpPr>
                <p:cNvPr id="640" name="Freeform: Shape 639">
                  <a:extLst>
                    <a:ext uri="{FF2B5EF4-FFF2-40B4-BE49-F238E27FC236}">
                      <a16:creationId xmlns:a16="http://schemas.microsoft.com/office/drawing/2014/main" id="{A518CE4C-59E5-26CA-66F2-424BFB277957}"/>
                    </a:ext>
                  </a:extLst>
                </p:cNvPr>
                <p:cNvSpPr/>
                <p:nvPr/>
              </p:nvSpPr>
              <p:spPr>
                <a:xfrm>
                  <a:off x="4914896" y="384017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41" name="Freeform: Shape 640">
                  <a:extLst>
                    <a:ext uri="{FF2B5EF4-FFF2-40B4-BE49-F238E27FC236}">
                      <a16:creationId xmlns:a16="http://schemas.microsoft.com/office/drawing/2014/main" id="{A3E920A9-0ED2-E413-A8C6-EBBB649015A9}"/>
                    </a:ext>
                  </a:extLst>
                </p:cNvPr>
                <p:cNvSpPr/>
                <p:nvPr/>
              </p:nvSpPr>
              <p:spPr>
                <a:xfrm>
                  <a:off x="4883108" y="389130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20" name="Graphic 5">
                <a:extLst>
                  <a:ext uri="{FF2B5EF4-FFF2-40B4-BE49-F238E27FC236}">
                    <a16:creationId xmlns:a16="http://schemas.microsoft.com/office/drawing/2014/main" id="{4F44C829-295B-009F-8E64-057F97F254A5}"/>
                  </a:ext>
                </a:extLst>
              </p:cNvPr>
              <p:cNvGrpSpPr/>
              <p:nvPr/>
            </p:nvGrpSpPr>
            <p:grpSpPr>
              <a:xfrm>
                <a:off x="4524438" y="3840174"/>
                <a:ext cx="63576" cy="102268"/>
                <a:chOff x="4524438" y="3840174"/>
                <a:chExt cx="63576" cy="102268"/>
              </a:xfrm>
            </p:grpSpPr>
            <p:sp>
              <p:nvSpPr>
                <p:cNvPr id="638" name="Freeform: Shape 637">
                  <a:extLst>
                    <a:ext uri="{FF2B5EF4-FFF2-40B4-BE49-F238E27FC236}">
                      <a16:creationId xmlns:a16="http://schemas.microsoft.com/office/drawing/2014/main" id="{B0AFB1A3-3730-257C-9858-426D5B8C0AD8}"/>
                    </a:ext>
                  </a:extLst>
                </p:cNvPr>
                <p:cNvSpPr/>
                <p:nvPr/>
              </p:nvSpPr>
              <p:spPr>
                <a:xfrm>
                  <a:off x="4556227" y="384017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39" name="Freeform: Shape 638">
                  <a:extLst>
                    <a:ext uri="{FF2B5EF4-FFF2-40B4-BE49-F238E27FC236}">
                      <a16:creationId xmlns:a16="http://schemas.microsoft.com/office/drawing/2014/main" id="{8FF4B2B2-F3C1-359B-81A5-8E92EB21A705}"/>
                    </a:ext>
                  </a:extLst>
                </p:cNvPr>
                <p:cNvSpPr/>
                <p:nvPr/>
              </p:nvSpPr>
              <p:spPr>
                <a:xfrm>
                  <a:off x="4524438" y="389130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21" name="Graphic 5">
                <a:extLst>
                  <a:ext uri="{FF2B5EF4-FFF2-40B4-BE49-F238E27FC236}">
                    <a16:creationId xmlns:a16="http://schemas.microsoft.com/office/drawing/2014/main" id="{CC91B634-685C-5D07-96AB-C4425C9EACFA}"/>
                  </a:ext>
                </a:extLst>
              </p:cNvPr>
              <p:cNvGrpSpPr/>
              <p:nvPr/>
            </p:nvGrpSpPr>
            <p:grpSpPr>
              <a:xfrm>
                <a:off x="4315544" y="3840174"/>
                <a:ext cx="63576" cy="102268"/>
                <a:chOff x="4315544" y="3840174"/>
                <a:chExt cx="63576" cy="102268"/>
              </a:xfrm>
            </p:grpSpPr>
            <p:sp>
              <p:nvSpPr>
                <p:cNvPr id="636" name="Freeform: Shape 635">
                  <a:extLst>
                    <a:ext uri="{FF2B5EF4-FFF2-40B4-BE49-F238E27FC236}">
                      <a16:creationId xmlns:a16="http://schemas.microsoft.com/office/drawing/2014/main" id="{8E72DE47-ED57-EBA2-F20D-DA21099E7586}"/>
                    </a:ext>
                  </a:extLst>
                </p:cNvPr>
                <p:cNvSpPr/>
                <p:nvPr/>
              </p:nvSpPr>
              <p:spPr>
                <a:xfrm>
                  <a:off x="4347332" y="384017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37" name="Freeform: Shape 636">
                  <a:extLst>
                    <a:ext uri="{FF2B5EF4-FFF2-40B4-BE49-F238E27FC236}">
                      <a16:creationId xmlns:a16="http://schemas.microsoft.com/office/drawing/2014/main" id="{CD190066-A016-969B-CC7A-A32784364523}"/>
                    </a:ext>
                  </a:extLst>
                </p:cNvPr>
                <p:cNvSpPr/>
                <p:nvPr/>
              </p:nvSpPr>
              <p:spPr>
                <a:xfrm>
                  <a:off x="4315544" y="389130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22" name="Graphic 5">
                <a:extLst>
                  <a:ext uri="{FF2B5EF4-FFF2-40B4-BE49-F238E27FC236}">
                    <a16:creationId xmlns:a16="http://schemas.microsoft.com/office/drawing/2014/main" id="{BE767936-5F35-87D4-8AA3-370B79AF2E73}"/>
                  </a:ext>
                </a:extLst>
              </p:cNvPr>
              <p:cNvGrpSpPr/>
              <p:nvPr/>
            </p:nvGrpSpPr>
            <p:grpSpPr>
              <a:xfrm>
                <a:off x="4164507" y="3747104"/>
                <a:ext cx="63576" cy="102268"/>
                <a:chOff x="4164507" y="3747104"/>
                <a:chExt cx="63576" cy="102268"/>
              </a:xfrm>
            </p:grpSpPr>
            <p:sp>
              <p:nvSpPr>
                <p:cNvPr id="634" name="Freeform: Shape 633">
                  <a:extLst>
                    <a:ext uri="{FF2B5EF4-FFF2-40B4-BE49-F238E27FC236}">
                      <a16:creationId xmlns:a16="http://schemas.microsoft.com/office/drawing/2014/main" id="{BCFA03EE-4811-A3C5-71FE-60812E931BEF}"/>
                    </a:ext>
                  </a:extLst>
                </p:cNvPr>
                <p:cNvSpPr/>
                <p:nvPr/>
              </p:nvSpPr>
              <p:spPr>
                <a:xfrm>
                  <a:off x="4196968" y="374710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35" name="Freeform: Shape 634">
                  <a:extLst>
                    <a:ext uri="{FF2B5EF4-FFF2-40B4-BE49-F238E27FC236}">
                      <a16:creationId xmlns:a16="http://schemas.microsoft.com/office/drawing/2014/main" id="{2BBE9A2C-BC01-D79E-DC6F-A3B642D78501}"/>
                    </a:ext>
                  </a:extLst>
                </p:cNvPr>
                <p:cNvSpPr/>
                <p:nvPr/>
              </p:nvSpPr>
              <p:spPr>
                <a:xfrm>
                  <a:off x="4164507" y="379823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23" name="Graphic 5">
                <a:extLst>
                  <a:ext uri="{FF2B5EF4-FFF2-40B4-BE49-F238E27FC236}">
                    <a16:creationId xmlns:a16="http://schemas.microsoft.com/office/drawing/2014/main" id="{CBC4BC43-6F59-7F77-974E-EF9D65CD3AEB}"/>
                  </a:ext>
                </a:extLst>
              </p:cNvPr>
              <p:cNvGrpSpPr/>
              <p:nvPr/>
            </p:nvGrpSpPr>
            <p:grpSpPr>
              <a:xfrm>
                <a:off x="3992194" y="3747104"/>
                <a:ext cx="63576" cy="102268"/>
                <a:chOff x="3992194" y="3747104"/>
                <a:chExt cx="63576" cy="102268"/>
              </a:xfrm>
            </p:grpSpPr>
            <p:sp>
              <p:nvSpPr>
                <p:cNvPr id="632" name="Freeform: Shape 631">
                  <a:extLst>
                    <a:ext uri="{FF2B5EF4-FFF2-40B4-BE49-F238E27FC236}">
                      <a16:creationId xmlns:a16="http://schemas.microsoft.com/office/drawing/2014/main" id="{982330C5-A9E9-487A-91CF-06CD65E17276}"/>
                    </a:ext>
                  </a:extLst>
                </p:cNvPr>
                <p:cNvSpPr/>
                <p:nvPr/>
              </p:nvSpPr>
              <p:spPr>
                <a:xfrm>
                  <a:off x="4024655" y="374710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33" name="Freeform: Shape 632">
                  <a:extLst>
                    <a:ext uri="{FF2B5EF4-FFF2-40B4-BE49-F238E27FC236}">
                      <a16:creationId xmlns:a16="http://schemas.microsoft.com/office/drawing/2014/main" id="{8115557D-E96E-5B28-E73C-AC646953DD73}"/>
                    </a:ext>
                  </a:extLst>
                </p:cNvPr>
                <p:cNvSpPr/>
                <p:nvPr/>
              </p:nvSpPr>
              <p:spPr>
                <a:xfrm>
                  <a:off x="3992194" y="379823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24" name="Graphic 5">
                <a:extLst>
                  <a:ext uri="{FF2B5EF4-FFF2-40B4-BE49-F238E27FC236}">
                    <a16:creationId xmlns:a16="http://schemas.microsoft.com/office/drawing/2014/main" id="{AAD13EE7-26AE-6EB5-D8A1-0C115E393AF6}"/>
                  </a:ext>
                </a:extLst>
              </p:cNvPr>
              <p:cNvGrpSpPr/>
              <p:nvPr/>
            </p:nvGrpSpPr>
            <p:grpSpPr>
              <a:xfrm>
                <a:off x="3908014" y="3678925"/>
                <a:ext cx="63576" cy="102268"/>
                <a:chOff x="3908014" y="3678925"/>
                <a:chExt cx="63576" cy="102268"/>
              </a:xfrm>
            </p:grpSpPr>
            <p:sp>
              <p:nvSpPr>
                <p:cNvPr id="630" name="Freeform: Shape 629">
                  <a:extLst>
                    <a:ext uri="{FF2B5EF4-FFF2-40B4-BE49-F238E27FC236}">
                      <a16:creationId xmlns:a16="http://schemas.microsoft.com/office/drawing/2014/main" id="{FD8F3823-2E26-FBA9-202E-2DA9E3FD5F94}"/>
                    </a:ext>
                  </a:extLst>
                </p:cNvPr>
                <p:cNvSpPr/>
                <p:nvPr/>
              </p:nvSpPr>
              <p:spPr>
                <a:xfrm>
                  <a:off x="3940475" y="367892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31" name="Freeform: Shape 630">
                  <a:extLst>
                    <a:ext uri="{FF2B5EF4-FFF2-40B4-BE49-F238E27FC236}">
                      <a16:creationId xmlns:a16="http://schemas.microsoft.com/office/drawing/2014/main" id="{0521DB2D-EFD0-AFC6-AAB6-5B6695179C34}"/>
                    </a:ext>
                  </a:extLst>
                </p:cNvPr>
                <p:cNvSpPr/>
                <p:nvPr/>
              </p:nvSpPr>
              <p:spPr>
                <a:xfrm>
                  <a:off x="3908014" y="373006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25" name="Graphic 5">
                <a:extLst>
                  <a:ext uri="{FF2B5EF4-FFF2-40B4-BE49-F238E27FC236}">
                    <a16:creationId xmlns:a16="http://schemas.microsoft.com/office/drawing/2014/main" id="{5585D00B-4E6D-9E71-9B9B-B9E4DFA7C8E9}"/>
                  </a:ext>
                </a:extLst>
              </p:cNvPr>
              <p:cNvGrpSpPr/>
              <p:nvPr/>
            </p:nvGrpSpPr>
            <p:grpSpPr>
              <a:xfrm>
                <a:off x="3483833" y="3554878"/>
                <a:ext cx="63576" cy="102268"/>
                <a:chOff x="3483833" y="3554878"/>
                <a:chExt cx="63576" cy="102268"/>
              </a:xfrm>
            </p:grpSpPr>
            <p:sp>
              <p:nvSpPr>
                <p:cNvPr id="628" name="Freeform: Shape 627">
                  <a:extLst>
                    <a:ext uri="{FF2B5EF4-FFF2-40B4-BE49-F238E27FC236}">
                      <a16:creationId xmlns:a16="http://schemas.microsoft.com/office/drawing/2014/main" id="{A6956C20-9076-F0F2-DE18-358D6EF6F436}"/>
                    </a:ext>
                  </a:extLst>
                </p:cNvPr>
                <p:cNvSpPr/>
                <p:nvPr/>
              </p:nvSpPr>
              <p:spPr>
                <a:xfrm>
                  <a:off x="3516210" y="355487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29" name="Freeform: Shape 628">
                  <a:extLst>
                    <a:ext uri="{FF2B5EF4-FFF2-40B4-BE49-F238E27FC236}">
                      <a16:creationId xmlns:a16="http://schemas.microsoft.com/office/drawing/2014/main" id="{A9C2DC54-945D-B2BC-1BB4-FE20A948348C}"/>
                    </a:ext>
                  </a:extLst>
                </p:cNvPr>
                <p:cNvSpPr/>
                <p:nvPr/>
              </p:nvSpPr>
              <p:spPr>
                <a:xfrm>
                  <a:off x="3483833" y="360601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26" name="Graphic 5">
                <a:extLst>
                  <a:ext uri="{FF2B5EF4-FFF2-40B4-BE49-F238E27FC236}">
                    <a16:creationId xmlns:a16="http://schemas.microsoft.com/office/drawing/2014/main" id="{DE98D133-5023-FBF2-AFCC-1A11A9083A8D}"/>
                  </a:ext>
                </a:extLst>
              </p:cNvPr>
              <p:cNvGrpSpPr/>
              <p:nvPr/>
            </p:nvGrpSpPr>
            <p:grpSpPr>
              <a:xfrm>
                <a:off x="3255008" y="3554878"/>
                <a:ext cx="63576" cy="102268"/>
                <a:chOff x="3255008" y="3554878"/>
                <a:chExt cx="63576" cy="102268"/>
              </a:xfrm>
            </p:grpSpPr>
            <p:sp>
              <p:nvSpPr>
                <p:cNvPr id="626" name="Freeform: Shape 625">
                  <a:extLst>
                    <a:ext uri="{FF2B5EF4-FFF2-40B4-BE49-F238E27FC236}">
                      <a16:creationId xmlns:a16="http://schemas.microsoft.com/office/drawing/2014/main" id="{CF49D14D-6166-6A38-074A-FB6DC416DAF2}"/>
                    </a:ext>
                  </a:extLst>
                </p:cNvPr>
                <p:cNvSpPr/>
                <p:nvPr/>
              </p:nvSpPr>
              <p:spPr>
                <a:xfrm>
                  <a:off x="3287385" y="355487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27" name="Freeform: Shape 626">
                  <a:extLst>
                    <a:ext uri="{FF2B5EF4-FFF2-40B4-BE49-F238E27FC236}">
                      <a16:creationId xmlns:a16="http://schemas.microsoft.com/office/drawing/2014/main" id="{241A7694-C3EC-DE89-7AE1-E0A56FDB9340}"/>
                    </a:ext>
                  </a:extLst>
                </p:cNvPr>
                <p:cNvSpPr/>
                <p:nvPr/>
              </p:nvSpPr>
              <p:spPr>
                <a:xfrm>
                  <a:off x="3255008" y="360601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27" name="Graphic 5">
                <a:extLst>
                  <a:ext uri="{FF2B5EF4-FFF2-40B4-BE49-F238E27FC236}">
                    <a16:creationId xmlns:a16="http://schemas.microsoft.com/office/drawing/2014/main" id="{CB5BE5B3-C1BF-5274-42C5-52CAD860BCFC}"/>
                  </a:ext>
                </a:extLst>
              </p:cNvPr>
              <p:cNvGrpSpPr/>
              <p:nvPr/>
            </p:nvGrpSpPr>
            <p:grpSpPr>
              <a:xfrm>
                <a:off x="3201018" y="3554878"/>
                <a:ext cx="63576" cy="102268"/>
                <a:chOff x="3201018" y="3554878"/>
                <a:chExt cx="63576" cy="102268"/>
              </a:xfrm>
            </p:grpSpPr>
            <p:sp>
              <p:nvSpPr>
                <p:cNvPr id="624" name="Freeform: Shape 623">
                  <a:extLst>
                    <a:ext uri="{FF2B5EF4-FFF2-40B4-BE49-F238E27FC236}">
                      <a16:creationId xmlns:a16="http://schemas.microsoft.com/office/drawing/2014/main" id="{E5A040C2-EC1A-0DDE-BB6F-2D911CE2556D}"/>
                    </a:ext>
                  </a:extLst>
                </p:cNvPr>
                <p:cNvSpPr/>
                <p:nvPr/>
              </p:nvSpPr>
              <p:spPr>
                <a:xfrm>
                  <a:off x="3233395" y="355487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25" name="Freeform: Shape 624">
                  <a:extLst>
                    <a:ext uri="{FF2B5EF4-FFF2-40B4-BE49-F238E27FC236}">
                      <a16:creationId xmlns:a16="http://schemas.microsoft.com/office/drawing/2014/main" id="{4976D1C1-F9D5-ED60-6421-E26AA288956D}"/>
                    </a:ext>
                  </a:extLst>
                </p:cNvPr>
                <p:cNvSpPr/>
                <p:nvPr/>
              </p:nvSpPr>
              <p:spPr>
                <a:xfrm>
                  <a:off x="3201018" y="360601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28" name="Graphic 5">
                <a:extLst>
                  <a:ext uri="{FF2B5EF4-FFF2-40B4-BE49-F238E27FC236}">
                    <a16:creationId xmlns:a16="http://schemas.microsoft.com/office/drawing/2014/main" id="{C78CD898-71D4-2E76-EB98-62F03A406143}"/>
                  </a:ext>
                </a:extLst>
              </p:cNvPr>
              <p:cNvGrpSpPr/>
              <p:nvPr/>
            </p:nvGrpSpPr>
            <p:grpSpPr>
              <a:xfrm>
                <a:off x="3241469" y="3554878"/>
                <a:ext cx="63576" cy="102268"/>
                <a:chOff x="3241469" y="3554878"/>
                <a:chExt cx="63576" cy="102268"/>
              </a:xfrm>
            </p:grpSpPr>
            <p:sp>
              <p:nvSpPr>
                <p:cNvPr id="622" name="Freeform: Shape 621">
                  <a:extLst>
                    <a:ext uri="{FF2B5EF4-FFF2-40B4-BE49-F238E27FC236}">
                      <a16:creationId xmlns:a16="http://schemas.microsoft.com/office/drawing/2014/main" id="{2DE4BA7E-21F7-6451-293B-E855560A19A8}"/>
                    </a:ext>
                  </a:extLst>
                </p:cNvPr>
                <p:cNvSpPr/>
                <p:nvPr/>
              </p:nvSpPr>
              <p:spPr>
                <a:xfrm>
                  <a:off x="3273930" y="355487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23" name="Freeform: Shape 622">
                  <a:extLst>
                    <a:ext uri="{FF2B5EF4-FFF2-40B4-BE49-F238E27FC236}">
                      <a16:creationId xmlns:a16="http://schemas.microsoft.com/office/drawing/2014/main" id="{ADA9ED7D-06EC-46A9-97A0-F29410A0363F}"/>
                    </a:ext>
                  </a:extLst>
                </p:cNvPr>
                <p:cNvSpPr/>
                <p:nvPr/>
              </p:nvSpPr>
              <p:spPr>
                <a:xfrm>
                  <a:off x="3241469" y="360601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29" name="Graphic 5">
                <a:extLst>
                  <a:ext uri="{FF2B5EF4-FFF2-40B4-BE49-F238E27FC236}">
                    <a16:creationId xmlns:a16="http://schemas.microsoft.com/office/drawing/2014/main" id="{164121FB-94BB-5AC1-7501-E9FA43A0173D}"/>
                  </a:ext>
                </a:extLst>
              </p:cNvPr>
              <p:cNvGrpSpPr/>
              <p:nvPr/>
            </p:nvGrpSpPr>
            <p:grpSpPr>
              <a:xfrm>
                <a:off x="2979846" y="3554878"/>
                <a:ext cx="63576" cy="102268"/>
                <a:chOff x="2979846" y="3554878"/>
                <a:chExt cx="63576" cy="102268"/>
              </a:xfrm>
            </p:grpSpPr>
            <p:sp>
              <p:nvSpPr>
                <p:cNvPr id="620" name="Freeform: Shape 619">
                  <a:extLst>
                    <a:ext uri="{FF2B5EF4-FFF2-40B4-BE49-F238E27FC236}">
                      <a16:creationId xmlns:a16="http://schemas.microsoft.com/office/drawing/2014/main" id="{5E6BF85A-858C-0F62-7548-5E0B4D32DD23}"/>
                    </a:ext>
                  </a:extLst>
                </p:cNvPr>
                <p:cNvSpPr/>
                <p:nvPr/>
              </p:nvSpPr>
              <p:spPr>
                <a:xfrm>
                  <a:off x="3012307" y="355487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21" name="Freeform: Shape 620">
                  <a:extLst>
                    <a:ext uri="{FF2B5EF4-FFF2-40B4-BE49-F238E27FC236}">
                      <a16:creationId xmlns:a16="http://schemas.microsoft.com/office/drawing/2014/main" id="{26D52263-3D5B-2D31-A626-1455713FCDB4}"/>
                    </a:ext>
                  </a:extLst>
                </p:cNvPr>
                <p:cNvSpPr/>
                <p:nvPr/>
              </p:nvSpPr>
              <p:spPr>
                <a:xfrm>
                  <a:off x="2979846" y="360601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30" name="Graphic 5">
                <a:extLst>
                  <a:ext uri="{FF2B5EF4-FFF2-40B4-BE49-F238E27FC236}">
                    <a16:creationId xmlns:a16="http://schemas.microsoft.com/office/drawing/2014/main" id="{5AF4DADD-1A7C-463D-1773-1C33A0CBC9C1}"/>
                  </a:ext>
                </a:extLst>
              </p:cNvPr>
              <p:cNvGrpSpPr/>
              <p:nvPr/>
            </p:nvGrpSpPr>
            <p:grpSpPr>
              <a:xfrm>
                <a:off x="2510001" y="3338707"/>
                <a:ext cx="63576" cy="102268"/>
                <a:chOff x="2510001" y="3338707"/>
                <a:chExt cx="63576" cy="102268"/>
              </a:xfrm>
            </p:grpSpPr>
            <p:sp>
              <p:nvSpPr>
                <p:cNvPr id="618" name="Freeform: Shape 617">
                  <a:extLst>
                    <a:ext uri="{FF2B5EF4-FFF2-40B4-BE49-F238E27FC236}">
                      <a16:creationId xmlns:a16="http://schemas.microsoft.com/office/drawing/2014/main" id="{41B3B9A6-B961-A0D9-B187-77840E5F6086}"/>
                    </a:ext>
                  </a:extLst>
                </p:cNvPr>
                <p:cNvSpPr/>
                <p:nvPr/>
              </p:nvSpPr>
              <p:spPr>
                <a:xfrm>
                  <a:off x="2542462" y="3338707"/>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19" name="Freeform: Shape 618">
                  <a:extLst>
                    <a:ext uri="{FF2B5EF4-FFF2-40B4-BE49-F238E27FC236}">
                      <a16:creationId xmlns:a16="http://schemas.microsoft.com/office/drawing/2014/main" id="{B32744C4-0530-229D-D076-0B98247F57A4}"/>
                    </a:ext>
                  </a:extLst>
                </p:cNvPr>
                <p:cNvSpPr/>
                <p:nvPr/>
              </p:nvSpPr>
              <p:spPr>
                <a:xfrm>
                  <a:off x="2510001" y="3389841"/>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31" name="Graphic 5">
                <a:extLst>
                  <a:ext uri="{FF2B5EF4-FFF2-40B4-BE49-F238E27FC236}">
                    <a16:creationId xmlns:a16="http://schemas.microsoft.com/office/drawing/2014/main" id="{1D68462D-DF76-3F33-0AED-2AFB44098336}"/>
                  </a:ext>
                </a:extLst>
              </p:cNvPr>
              <p:cNvGrpSpPr/>
              <p:nvPr/>
            </p:nvGrpSpPr>
            <p:grpSpPr>
              <a:xfrm>
                <a:off x="2488809" y="3298395"/>
                <a:ext cx="63576" cy="102268"/>
                <a:chOff x="2488809" y="3298395"/>
                <a:chExt cx="63576" cy="102268"/>
              </a:xfrm>
            </p:grpSpPr>
            <p:sp>
              <p:nvSpPr>
                <p:cNvPr id="616" name="Freeform: Shape 615">
                  <a:extLst>
                    <a:ext uri="{FF2B5EF4-FFF2-40B4-BE49-F238E27FC236}">
                      <a16:creationId xmlns:a16="http://schemas.microsoft.com/office/drawing/2014/main" id="{5895E48A-DAF1-2AF3-5A0B-C339BD952951}"/>
                    </a:ext>
                  </a:extLst>
                </p:cNvPr>
                <p:cNvSpPr/>
                <p:nvPr/>
              </p:nvSpPr>
              <p:spPr>
                <a:xfrm>
                  <a:off x="2521186" y="329839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17" name="Freeform: Shape 616">
                  <a:extLst>
                    <a:ext uri="{FF2B5EF4-FFF2-40B4-BE49-F238E27FC236}">
                      <a16:creationId xmlns:a16="http://schemas.microsoft.com/office/drawing/2014/main" id="{EAF0BD8A-B2C1-FB85-F483-0F624666B1C2}"/>
                    </a:ext>
                  </a:extLst>
                </p:cNvPr>
                <p:cNvSpPr/>
                <p:nvPr/>
              </p:nvSpPr>
              <p:spPr>
                <a:xfrm>
                  <a:off x="2488809" y="3349529"/>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32" name="Graphic 5">
                <a:extLst>
                  <a:ext uri="{FF2B5EF4-FFF2-40B4-BE49-F238E27FC236}">
                    <a16:creationId xmlns:a16="http://schemas.microsoft.com/office/drawing/2014/main" id="{FFE20D7B-4A28-17C6-7B7F-457E9C1167BC}"/>
                  </a:ext>
                </a:extLst>
              </p:cNvPr>
              <p:cNvGrpSpPr/>
              <p:nvPr/>
            </p:nvGrpSpPr>
            <p:grpSpPr>
              <a:xfrm>
                <a:off x="2443144" y="3298395"/>
                <a:ext cx="63576" cy="102268"/>
                <a:chOff x="2443144" y="3298395"/>
                <a:chExt cx="63576" cy="102268"/>
              </a:xfrm>
            </p:grpSpPr>
            <p:sp>
              <p:nvSpPr>
                <p:cNvPr id="614" name="Freeform: Shape 613">
                  <a:extLst>
                    <a:ext uri="{FF2B5EF4-FFF2-40B4-BE49-F238E27FC236}">
                      <a16:creationId xmlns:a16="http://schemas.microsoft.com/office/drawing/2014/main" id="{17CEE636-18C2-E18C-7C82-3E54E4E14DF2}"/>
                    </a:ext>
                  </a:extLst>
                </p:cNvPr>
                <p:cNvSpPr/>
                <p:nvPr/>
              </p:nvSpPr>
              <p:spPr>
                <a:xfrm>
                  <a:off x="2475606" y="329839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15" name="Freeform: Shape 614">
                  <a:extLst>
                    <a:ext uri="{FF2B5EF4-FFF2-40B4-BE49-F238E27FC236}">
                      <a16:creationId xmlns:a16="http://schemas.microsoft.com/office/drawing/2014/main" id="{668FE0A9-7071-3BAE-2652-0AF3130F41A3}"/>
                    </a:ext>
                  </a:extLst>
                </p:cNvPr>
                <p:cNvSpPr/>
                <p:nvPr/>
              </p:nvSpPr>
              <p:spPr>
                <a:xfrm>
                  <a:off x="2443144" y="3349529"/>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33" name="Graphic 5">
                <a:extLst>
                  <a:ext uri="{FF2B5EF4-FFF2-40B4-BE49-F238E27FC236}">
                    <a16:creationId xmlns:a16="http://schemas.microsoft.com/office/drawing/2014/main" id="{56FAFE4A-55B0-B33E-D1C8-62141E0E71D9}"/>
                  </a:ext>
                </a:extLst>
              </p:cNvPr>
              <p:cNvGrpSpPr/>
              <p:nvPr/>
            </p:nvGrpSpPr>
            <p:grpSpPr>
              <a:xfrm>
                <a:off x="2108274" y="3107115"/>
                <a:ext cx="63576" cy="102268"/>
                <a:chOff x="2108274" y="3107115"/>
                <a:chExt cx="63576" cy="102268"/>
              </a:xfrm>
            </p:grpSpPr>
            <p:sp>
              <p:nvSpPr>
                <p:cNvPr id="612" name="Freeform: Shape 611">
                  <a:extLst>
                    <a:ext uri="{FF2B5EF4-FFF2-40B4-BE49-F238E27FC236}">
                      <a16:creationId xmlns:a16="http://schemas.microsoft.com/office/drawing/2014/main" id="{D505BF3F-7663-CA31-40A1-351B7B7CA353}"/>
                    </a:ext>
                  </a:extLst>
                </p:cNvPr>
                <p:cNvSpPr/>
                <p:nvPr/>
              </p:nvSpPr>
              <p:spPr>
                <a:xfrm>
                  <a:off x="2140735" y="310711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13" name="Freeform: Shape 612">
                  <a:extLst>
                    <a:ext uri="{FF2B5EF4-FFF2-40B4-BE49-F238E27FC236}">
                      <a16:creationId xmlns:a16="http://schemas.microsoft.com/office/drawing/2014/main" id="{D43D8AB5-3F80-4E0B-8F85-36CD7C2C7CF5}"/>
                    </a:ext>
                  </a:extLst>
                </p:cNvPr>
                <p:cNvSpPr/>
                <p:nvPr/>
              </p:nvSpPr>
              <p:spPr>
                <a:xfrm>
                  <a:off x="2108274" y="315825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34" name="Graphic 5">
                <a:extLst>
                  <a:ext uri="{FF2B5EF4-FFF2-40B4-BE49-F238E27FC236}">
                    <a16:creationId xmlns:a16="http://schemas.microsoft.com/office/drawing/2014/main" id="{C17EF3B6-5716-6B92-20C9-9C09A1A2C393}"/>
                  </a:ext>
                </a:extLst>
              </p:cNvPr>
              <p:cNvGrpSpPr/>
              <p:nvPr/>
            </p:nvGrpSpPr>
            <p:grpSpPr>
              <a:xfrm>
                <a:off x="2089605" y="3107115"/>
                <a:ext cx="63576" cy="102268"/>
                <a:chOff x="2089605" y="3107115"/>
                <a:chExt cx="63576" cy="102268"/>
              </a:xfrm>
            </p:grpSpPr>
            <p:sp>
              <p:nvSpPr>
                <p:cNvPr id="610" name="Freeform: Shape 609">
                  <a:extLst>
                    <a:ext uri="{FF2B5EF4-FFF2-40B4-BE49-F238E27FC236}">
                      <a16:creationId xmlns:a16="http://schemas.microsoft.com/office/drawing/2014/main" id="{12B70206-BDA1-24FA-0E31-99B91419D564}"/>
                    </a:ext>
                  </a:extLst>
                </p:cNvPr>
                <p:cNvSpPr/>
                <p:nvPr/>
              </p:nvSpPr>
              <p:spPr>
                <a:xfrm>
                  <a:off x="2122066" y="310711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11" name="Freeform: Shape 610">
                  <a:extLst>
                    <a:ext uri="{FF2B5EF4-FFF2-40B4-BE49-F238E27FC236}">
                      <a16:creationId xmlns:a16="http://schemas.microsoft.com/office/drawing/2014/main" id="{5729918D-01AA-2E94-5038-5B7A86A0F055}"/>
                    </a:ext>
                  </a:extLst>
                </p:cNvPr>
                <p:cNvSpPr/>
                <p:nvPr/>
              </p:nvSpPr>
              <p:spPr>
                <a:xfrm>
                  <a:off x="2089605" y="315825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35" name="Graphic 5">
                <a:extLst>
                  <a:ext uri="{FF2B5EF4-FFF2-40B4-BE49-F238E27FC236}">
                    <a16:creationId xmlns:a16="http://schemas.microsoft.com/office/drawing/2014/main" id="{8B2B05AD-BC85-1AE2-1F2F-5698B02993EA}"/>
                  </a:ext>
                </a:extLst>
              </p:cNvPr>
              <p:cNvGrpSpPr/>
              <p:nvPr/>
            </p:nvGrpSpPr>
            <p:grpSpPr>
              <a:xfrm>
                <a:off x="2073542" y="3107115"/>
                <a:ext cx="63576" cy="102268"/>
                <a:chOff x="2073542" y="3107115"/>
                <a:chExt cx="63576" cy="102268"/>
              </a:xfrm>
            </p:grpSpPr>
            <p:sp>
              <p:nvSpPr>
                <p:cNvPr id="608" name="Freeform: Shape 607">
                  <a:extLst>
                    <a:ext uri="{FF2B5EF4-FFF2-40B4-BE49-F238E27FC236}">
                      <a16:creationId xmlns:a16="http://schemas.microsoft.com/office/drawing/2014/main" id="{18AFDADA-B307-97A3-3A05-E12E079F0564}"/>
                    </a:ext>
                  </a:extLst>
                </p:cNvPr>
                <p:cNvSpPr/>
                <p:nvPr/>
              </p:nvSpPr>
              <p:spPr>
                <a:xfrm>
                  <a:off x="2106003" y="310711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09" name="Freeform: Shape 608">
                  <a:extLst>
                    <a:ext uri="{FF2B5EF4-FFF2-40B4-BE49-F238E27FC236}">
                      <a16:creationId xmlns:a16="http://schemas.microsoft.com/office/drawing/2014/main" id="{915B8397-BBEB-0453-D139-CC01387ECD0D}"/>
                    </a:ext>
                  </a:extLst>
                </p:cNvPr>
                <p:cNvSpPr/>
                <p:nvPr/>
              </p:nvSpPr>
              <p:spPr>
                <a:xfrm>
                  <a:off x="2073542" y="315825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36" name="Graphic 5">
                <a:extLst>
                  <a:ext uri="{FF2B5EF4-FFF2-40B4-BE49-F238E27FC236}">
                    <a16:creationId xmlns:a16="http://schemas.microsoft.com/office/drawing/2014/main" id="{2E100011-CBC1-37FF-7E93-BA32BD86981B}"/>
                  </a:ext>
                </a:extLst>
              </p:cNvPr>
              <p:cNvGrpSpPr/>
              <p:nvPr/>
            </p:nvGrpSpPr>
            <p:grpSpPr>
              <a:xfrm>
                <a:off x="2031158" y="3033661"/>
                <a:ext cx="63576" cy="102268"/>
                <a:chOff x="2031158" y="3033661"/>
                <a:chExt cx="63576" cy="102268"/>
              </a:xfrm>
            </p:grpSpPr>
            <p:sp>
              <p:nvSpPr>
                <p:cNvPr id="606" name="Freeform: Shape 605">
                  <a:extLst>
                    <a:ext uri="{FF2B5EF4-FFF2-40B4-BE49-F238E27FC236}">
                      <a16:creationId xmlns:a16="http://schemas.microsoft.com/office/drawing/2014/main" id="{210B0823-42CB-2CED-4790-238114DD3429}"/>
                    </a:ext>
                  </a:extLst>
                </p:cNvPr>
                <p:cNvSpPr/>
                <p:nvPr/>
              </p:nvSpPr>
              <p:spPr>
                <a:xfrm>
                  <a:off x="2063535" y="3033661"/>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07" name="Freeform: Shape 606">
                  <a:extLst>
                    <a:ext uri="{FF2B5EF4-FFF2-40B4-BE49-F238E27FC236}">
                      <a16:creationId xmlns:a16="http://schemas.microsoft.com/office/drawing/2014/main" id="{2852F61A-E37B-F396-311B-CDC1E96D794C}"/>
                    </a:ext>
                  </a:extLst>
                </p:cNvPr>
                <p:cNvSpPr/>
                <p:nvPr/>
              </p:nvSpPr>
              <p:spPr>
                <a:xfrm>
                  <a:off x="2031158" y="3084795"/>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37" name="Graphic 5">
                <a:extLst>
                  <a:ext uri="{FF2B5EF4-FFF2-40B4-BE49-F238E27FC236}">
                    <a16:creationId xmlns:a16="http://schemas.microsoft.com/office/drawing/2014/main" id="{4E2022CA-4B70-444A-DD6D-EDDDAF3AC523}"/>
                  </a:ext>
                </a:extLst>
              </p:cNvPr>
              <p:cNvGrpSpPr/>
              <p:nvPr/>
            </p:nvGrpSpPr>
            <p:grpSpPr>
              <a:xfrm>
                <a:off x="1814526" y="2898250"/>
                <a:ext cx="63576" cy="102268"/>
                <a:chOff x="1814526" y="2898250"/>
                <a:chExt cx="63576" cy="102268"/>
              </a:xfrm>
            </p:grpSpPr>
            <p:sp>
              <p:nvSpPr>
                <p:cNvPr id="604" name="Freeform: Shape 603">
                  <a:extLst>
                    <a:ext uri="{FF2B5EF4-FFF2-40B4-BE49-F238E27FC236}">
                      <a16:creationId xmlns:a16="http://schemas.microsoft.com/office/drawing/2014/main" id="{F45AAAFC-D59A-C0D2-7BAC-4AEAE0D6BAA8}"/>
                    </a:ext>
                  </a:extLst>
                </p:cNvPr>
                <p:cNvSpPr/>
                <p:nvPr/>
              </p:nvSpPr>
              <p:spPr>
                <a:xfrm>
                  <a:off x="1846987" y="2898250"/>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05" name="Freeform: Shape 604">
                  <a:extLst>
                    <a:ext uri="{FF2B5EF4-FFF2-40B4-BE49-F238E27FC236}">
                      <a16:creationId xmlns:a16="http://schemas.microsoft.com/office/drawing/2014/main" id="{5775A3BA-12B8-2C3D-B435-96E2D65B0E58}"/>
                    </a:ext>
                  </a:extLst>
                </p:cNvPr>
                <p:cNvSpPr/>
                <p:nvPr/>
              </p:nvSpPr>
              <p:spPr>
                <a:xfrm>
                  <a:off x="1814526" y="294938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38" name="Graphic 5">
                <a:extLst>
                  <a:ext uri="{FF2B5EF4-FFF2-40B4-BE49-F238E27FC236}">
                    <a16:creationId xmlns:a16="http://schemas.microsoft.com/office/drawing/2014/main" id="{EF171FA3-D527-358E-3E15-A8FE49E711A2}"/>
                  </a:ext>
                </a:extLst>
              </p:cNvPr>
              <p:cNvGrpSpPr/>
              <p:nvPr/>
            </p:nvGrpSpPr>
            <p:grpSpPr>
              <a:xfrm>
                <a:off x="1797203" y="2898250"/>
                <a:ext cx="63576" cy="102268"/>
                <a:chOff x="1797203" y="2898250"/>
                <a:chExt cx="63576" cy="102268"/>
              </a:xfrm>
            </p:grpSpPr>
            <p:sp>
              <p:nvSpPr>
                <p:cNvPr id="602" name="Freeform: Shape 601">
                  <a:extLst>
                    <a:ext uri="{FF2B5EF4-FFF2-40B4-BE49-F238E27FC236}">
                      <a16:creationId xmlns:a16="http://schemas.microsoft.com/office/drawing/2014/main" id="{D867C8BC-F17B-6D66-C041-5D9138BF660B}"/>
                    </a:ext>
                  </a:extLst>
                </p:cNvPr>
                <p:cNvSpPr/>
                <p:nvPr/>
              </p:nvSpPr>
              <p:spPr>
                <a:xfrm>
                  <a:off x="1829580" y="2898250"/>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03" name="Freeform: Shape 602">
                  <a:extLst>
                    <a:ext uri="{FF2B5EF4-FFF2-40B4-BE49-F238E27FC236}">
                      <a16:creationId xmlns:a16="http://schemas.microsoft.com/office/drawing/2014/main" id="{C8AA05C2-E037-4D7A-2B35-6E6CAF8A2F7B}"/>
                    </a:ext>
                  </a:extLst>
                </p:cNvPr>
                <p:cNvSpPr/>
                <p:nvPr/>
              </p:nvSpPr>
              <p:spPr>
                <a:xfrm>
                  <a:off x="1797203" y="294938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39" name="Graphic 5">
                <a:extLst>
                  <a:ext uri="{FF2B5EF4-FFF2-40B4-BE49-F238E27FC236}">
                    <a16:creationId xmlns:a16="http://schemas.microsoft.com/office/drawing/2014/main" id="{77D9BD10-5BFB-8FA9-6952-55A0586AC758}"/>
                  </a:ext>
                </a:extLst>
              </p:cNvPr>
              <p:cNvGrpSpPr/>
              <p:nvPr/>
            </p:nvGrpSpPr>
            <p:grpSpPr>
              <a:xfrm>
                <a:off x="1730346" y="2864161"/>
                <a:ext cx="63576" cy="102268"/>
                <a:chOff x="1730346" y="2864161"/>
                <a:chExt cx="63576" cy="102268"/>
              </a:xfrm>
            </p:grpSpPr>
            <p:sp>
              <p:nvSpPr>
                <p:cNvPr id="600" name="Freeform: Shape 599">
                  <a:extLst>
                    <a:ext uri="{FF2B5EF4-FFF2-40B4-BE49-F238E27FC236}">
                      <a16:creationId xmlns:a16="http://schemas.microsoft.com/office/drawing/2014/main" id="{F6EC5091-637F-D98C-7023-DDECB2F6FF19}"/>
                    </a:ext>
                  </a:extLst>
                </p:cNvPr>
                <p:cNvSpPr/>
                <p:nvPr/>
              </p:nvSpPr>
              <p:spPr>
                <a:xfrm>
                  <a:off x="1762723" y="2864161"/>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601" name="Freeform: Shape 600">
                  <a:extLst>
                    <a:ext uri="{FF2B5EF4-FFF2-40B4-BE49-F238E27FC236}">
                      <a16:creationId xmlns:a16="http://schemas.microsoft.com/office/drawing/2014/main" id="{1FC13066-3C4C-EA53-F96B-1C4DF9AC1261}"/>
                    </a:ext>
                  </a:extLst>
                </p:cNvPr>
                <p:cNvSpPr/>
                <p:nvPr/>
              </p:nvSpPr>
              <p:spPr>
                <a:xfrm>
                  <a:off x="1730346" y="2915295"/>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40" name="Graphic 5">
                <a:extLst>
                  <a:ext uri="{FF2B5EF4-FFF2-40B4-BE49-F238E27FC236}">
                    <a16:creationId xmlns:a16="http://schemas.microsoft.com/office/drawing/2014/main" id="{F6D71F23-6AB8-939B-A1F9-66FD9F92274E}"/>
                  </a:ext>
                </a:extLst>
              </p:cNvPr>
              <p:cNvGrpSpPr/>
              <p:nvPr/>
            </p:nvGrpSpPr>
            <p:grpSpPr>
              <a:xfrm>
                <a:off x="1715545" y="2864161"/>
                <a:ext cx="63576" cy="102268"/>
                <a:chOff x="1715545" y="2864161"/>
                <a:chExt cx="63576" cy="102268"/>
              </a:xfrm>
            </p:grpSpPr>
            <p:sp>
              <p:nvSpPr>
                <p:cNvPr id="598" name="Freeform: Shape 597">
                  <a:extLst>
                    <a:ext uri="{FF2B5EF4-FFF2-40B4-BE49-F238E27FC236}">
                      <a16:creationId xmlns:a16="http://schemas.microsoft.com/office/drawing/2014/main" id="{105F77D9-11B6-A29A-9599-575677FD0560}"/>
                    </a:ext>
                  </a:extLst>
                </p:cNvPr>
                <p:cNvSpPr/>
                <p:nvPr/>
              </p:nvSpPr>
              <p:spPr>
                <a:xfrm>
                  <a:off x="1747922" y="2864161"/>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99" name="Freeform: Shape 598">
                  <a:extLst>
                    <a:ext uri="{FF2B5EF4-FFF2-40B4-BE49-F238E27FC236}">
                      <a16:creationId xmlns:a16="http://schemas.microsoft.com/office/drawing/2014/main" id="{8F415253-0AB1-A208-9C2F-24F1800FFDBA}"/>
                    </a:ext>
                  </a:extLst>
                </p:cNvPr>
                <p:cNvSpPr/>
                <p:nvPr/>
              </p:nvSpPr>
              <p:spPr>
                <a:xfrm>
                  <a:off x="1715545" y="2915295"/>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41" name="Graphic 5">
                <a:extLst>
                  <a:ext uri="{FF2B5EF4-FFF2-40B4-BE49-F238E27FC236}">
                    <a16:creationId xmlns:a16="http://schemas.microsoft.com/office/drawing/2014/main" id="{03800028-ECB6-6C82-37E5-1490B11092D9}"/>
                  </a:ext>
                </a:extLst>
              </p:cNvPr>
              <p:cNvGrpSpPr/>
              <p:nvPr/>
            </p:nvGrpSpPr>
            <p:grpSpPr>
              <a:xfrm>
                <a:off x="1678291" y="2864161"/>
                <a:ext cx="63576" cy="102268"/>
                <a:chOff x="1678291" y="2864161"/>
                <a:chExt cx="63576" cy="102268"/>
              </a:xfrm>
            </p:grpSpPr>
            <p:sp>
              <p:nvSpPr>
                <p:cNvPr id="596" name="Freeform: Shape 595">
                  <a:extLst>
                    <a:ext uri="{FF2B5EF4-FFF2-40B4-BE49-F238E27FC236}">
                      <a16:creationId xmlns:a16="http://schemas.microsoft.com/office/drawing/2014/main" id="{42A525F4-B10D-EFB7-ACBE-5088877EB8E3}"/>
                    </a:ext>
                  </a:extLst>
                </p:cNvPr>
                <p:cNvSpPr/>
                <p:nvPr/>
              </p:nvSpPr>
              <p:spPr>
                <a:xfrm>
                  <a:off x="1710668" y="2864161"/>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97" name="Freeform: Shape 596">
                  <a:extLst>
                    <a:ext uri="{FF2B5EF4-FFF2-40B4-BE49-F238E27FC236}">
                      <a16:creationId xmlns:a16="http://schemas.microsoft.com/office/drawing/2014/main" id="{710B50C0-64A4-5D8C-98D5-00980136165F}"/>
                    </a:ext>
                  </a:extLst>
                </p:cNvPr>
                <p:cNvSpPr/>
                <p:nvPr/>
              </p:nvSpPr>
              <p:spPr>
                <a:xfrm>
                  <a:off x="1678291" y="2915295"/>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42" name="Graphic 5">
                <a:extLst>
                  <a:ext uri="{FF2B5EF4-FFF2-40B4-BE49-F238E27FC236}">
                    <a16:creationId xmlns:a16="http://schemas.microsoft.com/office/drawing/2014/main" id="{3F3B47E4-559E-522E-AECC-804C225134C2}"/>
                  </a:ext>
                </a:extLst>
              </p:cNvPr>
              <p:cNvGrpSpPr/>
              <p:nvPr/>
            </p:nvGrpSpPr>
            <p:grpSpPr>
              <a:xfrm>
                <a:off x="1627497" y="2864161"/>
                <a:ext cx="63576" cy="102268"/>
                <a:chOff x="1627497" y="2864161"/>
                <a:chExt cx="63576" cy="102268"/>
              </a:xfrm>
            </p:grpSpPr>
            <p:sp>
              <p:nvSpPr>
                <p:cNvPr id="594" name="Freeform: Shape 593">
                  <a:extLst>
                    <a:ext uri="{FF2B5EF4-FFF2-40B4-BE49-F238E27FC236}">
                      <a16:creationId xmlns:a16="http://schemas.microsoft.com/office/drawing/2014/main" id="{D9D4919C-65A5-147D-E764-568B167CDA9F}"/>
                    </a:ext>
                  </a:extLst>
                </p:cNvPr>
                <p:cNvSpPr/>
                <p:nvPr/>
              </p:nvSpPr>
              <p:spPr>
                <a:xfrm>
                  <a:off x="1659874" y="2864161"/>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95" name="Freeform: Shape 594">
                  <a:extLst>
                    <a:ext uri="{FF2B5EF4-FFF2-40B4-BE49-F238E27FC236}">
                      <a16:creationId xmlns:a16="http://schemas.microsoft.com/office/drawing/2014/main" id="{22FF2C5B-C9CC-F025-1FA4-690ED8509998}"/>
                    </a:ext>
                  </a:extLst>
                </p:cNvPr>
                <p:cNvSpPr/>
                <p:nvPr/>
              </p:nvSpPr>
              <p:spPr>
                <a:xfrm>
                  <a:off x="1627497" y="2915295"/>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43" name="Graphic 5">
                <a:extLst>
                  <a:ext uri="{FF2B5EF4-FFF2-40B4-BE49-F238E27FC236}">
                    <a16:creationId xmlns:a16="http://schemas.microsoft.com/office/drawing/2014/main" id="{DD712014-6324-3897-2563-46B48CEFE602}"/>
                  </a:ext>
                </a:extLst>
              </p:cNvPr>
              <p:cNvGrpSpPr/>
              <p:nvPr/>
            </p:nvGrpSpPr>
            <p:grpSpPr>
              <a:xfrm>
                <a:off x="1616564" y="2864161"/>
                <a:ext cx="63576" cy="102268"/>
                <a:chOff x="1616564" y="2864161"/>
                <a:chExt cx="63576" cy="102268"/>
              </a:xfrm>
            </p:grpSpPr>
            <p:sp>
              <p:nvSpPr>
                <p:cNvPr id="592" name="Freeform: Shape 591">
                  <a:extLst>
                    <a:ext uri="{FF2B5EF4-FFF2-40B4-BE49-F238E27FC236}">
                      <a16:creationId xmlns:a16="http://schemas.microsoft.com/office/drawing/2014/main" id="{0D66C2BF-5A4B-B778-96AB-9C8304675C60}"/>
                    </a:ext>
                  </a:extLst>
                </p:cNvPr>
                <p:cNvSpPr/>
                <p:nvPr/>
              </p:nvSpPr>
              <p:spPr>
                <a:xfrm>
                  <a:off x="1648941" y="2864161"/>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93" name="Freeform: Shape 592">
                  <a:extLst>
                    <a:ext uri="{FF2B5EF4-FFF2-40B4-BE49-F238E27FC236}">
                      <a16:creationId xmlns:a16="http://schemas.microsoft.com/office/drawing/2014/main" id="{DF0646E9-C6D1-EFEB-4B97-B652CD1103FD}"/>
                    </a:ext>
                  </a:extLst>
                </p:cNvPr>
                <p:cNvSpPr/>
                <p:nvPr/>
              </p:nvSpPr>
              <p:spPr>
                <a:xfrm>
                  <a:off x="1616564" y="2915295"/>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44" name="Graphic 5">
                <a:extLst>
                  <a:ext uri="{FF2B5EF4-FFF2-40B4-BE49-F238E27FC236}">
                    <a16:creationId xmlns:a16="http://schemas.microsoft.com/office/drawing/2014/main" id="{AB68F0B9-CF60-FDE5-463B-ED1933A9BDF6}"/>
                  </a:ext>
                </a:extLst>
              </p:cNvPr>
              <p:cNvGrpSpPr/>
              <p:nvPr/>
            </p:nvGrpSpPr>
            <p:grpSpPr>
              <a:xfrm>
                <a:off x="1568377" y="2838323"/>
                <a:ext cx="63576" cy="102268"/>
                <a:chOff x="1568377" y="2838323"/>
                <a:chExt cx="63576" cy="102268"/>
              </a:xfrm>
            </p:grpSpPr>
            <p:sp>
              <p:nvSpPr>
                <p:cNvPr id="590" name="Freeform: Shape 589">
                  <a:extLst>
                    <a:ext uri="{FF2B5EF4-FFF2-40B4-BE49-F238E27FC236}">
                      <a16:creationId xmlns:a16="http://schemas.microsoft.com/office/drawing/2014/main" id="{341D343F-F241-F260-DDE1-AEE234DB8E32}"/>
                    </a:ext>
                  </a:extLst>
                </p:cNvPr>
                <p:cNvSpPr/>
                <p:nvPr/>
              </p:nvSpPr>
              <p:spPr>
                <a:xfrm>
                  <a:off x="1600754" y="283832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91" name="Freeform: Shape 590">
                  <a:extLst>
                    <a:ext uri="{FF2B5EF4-FFF2-40B4-BE49-F238E27FC236}">
                      <a16:creationId xmlns:a16="http://schemas.microsoft.com/office/drawing/2014/main" id="{42D8B273-B4E6-149A-4C1A-A139D00FEC6D}"/>
                    </a:ext>
                  </a:extLst>
                </p:cNvPr>
                <p:cNvSpPr/>
                <p:nvPr/>
              </p:nvSpPr>
              <p:spPr>
                <a:xfrm>
                  <a:off x="1568377" y="288945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45" name="Graphic 5">
                <a:extLst>
                  <a:ext uri="{FF2B5EF4-FFF2-40B4-BE49-F238E27FC236}">
                    <a16:creationId xmlns:a16="http://schemas.microsoft.com/office/drawing/2014/main" id="{3937BADF-FCF8-5048-89BC-F05A73B81CCF}"/>
                  </a:ext>
                </a:extLst>
              </p:cNvPr>
              <p:cNvGrpSpPr/>
              <p:nvPr/>
            </p:nvGrpSpPr>
            <p:grpSpPr>
              <a:xfrm>
                <a:off x="1489243" y="2719416"/>
                <a:ext cx="63576" cy="102268"/>
                <a:chOff x="1489243" y="2719416"/>
                <a:chExt cx="63576" cy="102268"/>
              </a:xfrm>
            </p:grpSpPr>
            <p:sp>
              <p:nvSpPr>
                <p:cNvPr id="588" name="Freeform: Shape 587">
                  <a:extLst>
                    <a:ext uri="{FF2B5EF4-FFF2-40B4-BE49-F238E27FC236}">
                      <a16:creationId xmlns:a16="http://schemas.microsoft.com/office/drawing/2014/main" id="{B0F595EE-BD60-79ED-F7E4-1EF793D7F427}"/>
                    </a:ext>
                  </a:extLst>
                </p:cNvPr>
                <p:cNvSpPr/>
                <p:nvPr/>
              </p:nvSpPr>
              <p:spPr>
                <a:xfrm>
                  <a:off x="1521704" y="2719416"/>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89" name="Freeform: Shape 588">
                  <a:extLst>
                    <a:ext uri="{FF2B5EF4-FFF2-40B4-BE49-F238E27FC236}">
                      <a16:creationId xmlns:a16="http://schemas.microsoft.com/office/drawing/2014/main" id="{535712C6-42B1-A159-9D5D-048E0F621845}"/>
                    </a:ext>
                  </a:extLst>
                </p:cNvPr>
                <p:cNvSpPr/>
                <p:nvPr/>
              </p:nvSpPr>
              <p:spPr>
                <a:xfrm>
                  <a:off x="1489243" y="277055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46" name="Graphic 5">
                <a:extLst>
                  <a:ext uri="{FF2B5EF4-FFF2-40B4-BE49-F238E27FC236}">
                    <a16:creationId xmlns:a16="http://schemas.microsoft.com/office/drawing/2014/main" id="{26FFC784-51B0-567B-18B8-20E9F08463C5}"/>
                  </a:ext>
                </a:extLst>
              </p:cNvPr>
              <p:cNvGrpSpPr/>
              <p:nvPr/>
            </p:nvGrpSpPr>
            <p:grpSpPr>
              <a:xfrm>
                <a:off x="1409604" y="2578729"/>
                <a:ext cx="63576" cy="102268"/>
                <a:chOff x="1409604" y="2578729"/>
                <a:chExt cx="63576" cy="102268"/>
              </a:xfrm>
            </p:grpSpPr>
            <p:sp>
              <p:nvSpPr>
                <p:cNvPr id="586" name="Freeform: Shape 585">
                  <a:extLst>
                    <a:ext uri="{FF2B5EF4-FFF2-40B4-BE49-F238E27FC236}">
                      <a16:creationId xmlns:a16="http://schemas.microsoft.com/office/drawing/2014/main" id="{D755E5BB-BBA0-586E-73C7-C1A18A6D52F9}"/>
                    </a:ext>
                  </a:extLst>
                </p:cNvPr>
                <p:cNvSpPr/>
                <p:nvPr/>
              </p:nvSpPr>
              <p:spPr>
                <a:xfrm>
                  <a:off x="1441981" y="257872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87" name="Freeform: Shape 586">
                  <a:extLst>
                    <a:ext uri="{FF2B5EF4-FFF2-40B4-BE49-F238E27FC236}">
                      <a16:creationId xmlns:a16="http://schemas.microsoft.com/office/drawing/2014/main" id="{DB1AAF44-8838-8269-4C9E-F69DA6D3BAD1}"/>
                    </a:ext>
                  </a:extLst>
                </p:cNvPr>
                <p:cNvSpPr/>
                <p:nvPr/>
              </p:nvSpPr>
              <p:spPr>
                <a:xfrm>
                  <a:off x="1409604" y="2629863"/>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47" name="Graphic 5">
                <a:extLst>
                  <a:ext uri="{FF2B5EF4-FFF2-40B4-BE49-F238E27FC236}">
                    <a16:creationId xmlns:a16="http://schemas.microsoft.com/office/drawing/2014/main" id="{77C9D5D4-712D-3CDE-773A-D63A882F9BF1}"/>
                  </a:ext>
                </a:extLst>
              </p:cNvPr>
              <p:cNvGrpSpPr/>
              <p:nvPr/>
            </p:nvGrpSpPr>
            <p:grpSpPr>
              <a:xfrm>
                <a:off x="1321471" y="2472267"/>
                <a:ext cx="63576" cy="102268"/>
                <a:chOff x="1321471" y="2472267"/>
                <a:chExt cx="63576" cy="102268"/>
              </a:xfrm>
            </p:grpSpPr>
            <p:sp>
              <p:nvSpPr>
                <p:cNvPr id="584" name="Freeform: Shape 583">
                  <a:extLst>
                    <a:ext uri="{FF2B5EF4-FFF2-40B4-BE49-F238E27FC236}">
                      <a16:creationId xmlns:a16="http://schemas.microsoft.com/office/drawing/2014/main" id="{ECC8F482-CD7E-CF87-4FE3-E7D53FB4A736}"/>
                    </a:ext>
                  </a:extLst>
                </p:cNvPr>
                <p:cNvSpPr/>
                <p:nvPr/>
              </p:nvSpPr>
              <p:spPr>
                <a:xfrm>
                  <a:off x="1353932" y="2472267"/>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85" name="Freeform: Shape 584">
                  <a:extLst>
                    <a:ext uri="{FF2B5EF4-FFF2-40B4-BE49-F238E27FC236}">
                      <a16:creationId xmlns:a16="http://schemas.microsoft.com/office/drawing/2014/main" id="{DC4E7471-463C-9074-4007-FB1EAA575B33}"/>
                    </a:ext>
                  </a:extLst>
                </p:cNvPr>
                <p:cNvSpPr/>
                <p:nvPr/>
              </p:nvSpPr>
              <p:spPr>
                <a:xfrm>
                  <a:off x="1321471" y="2523401"/>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48" name="Graphic 5">
                <a:extLst>
                  <a:ext uri="{FF2B5EF4-FFF2-40B4-BE49-F238E27FC236}">
                    <a16:creationId xmlns:a16="http://schemas.microsoft.com/office/drawing/2014/main" id="{5B057FC4-C729-10A0-B1FD-5283559753A5}"/>
                  </a:ext>
                </a:extLst>
              </p:cNvPr>
              <p:cNvGrpSpPr/>
              <p:nvPr/>
            </p:nvGrpSpPr>
            <p:grpSpPr>
              <a:xfrm>
                <a:off x="1263024" y="2445347"/>
                <a:ext cx="63576" cy="102268"/>
                <a:chOff x="1263024" y="2445347"/>
                <a:chExt cx="63576" cy="102268"/>
              </a:xfrm>
            </p:grpSpPr>
            <p:sp>
              <p:nvSpPr>
                <p:cNvPr id="582" name="Freeform: Shape 581">
                  <a:extLst>
                    <a:ext uri="{FF2B5EF4-FFF2-40B4-BE49-F238E27FC236}">
                      <a16:creationId xmlns:a16="http://schemas.microsoft.com/office/drawing/2014/main" id="{6DB1D068-556A-2F5A-D8A9-5EFF3A96F494}"/>
                    </a:ext>
                  </a:extLst>
                </p:cNvPr>
                <p:cNvSpPr/>
                <p:nvPr/>
              </p:nvSpPr>
              <p:spPr>
                <a:xfrm>
                  <a:off x="1295485" y="2445347"/>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83" name="Freeform: Shape 582">
                  <a:extLst>
                    <a:ext uri="{FF2B5EF4-FFF2-40B4-BE49-F238E27FC236}">
                      <a16:creationId xmlns:a16="http://schemas.microsoft.com/office/drawing/2014/main" id="{284C9EDE-10BB-04CE-099A-FB0E3E4CEBBE}"/>
                    </a:ext>
                  </a:extLst>
                </p:cNvPr>
                <p:cNvSpPr/>
                <p:nvPr/>
              </p:nvSpPr>
              <p:spPr>
                <a:xfrm>
                  <a:off x="1263024" y="2496481"/>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49" name="Graphic 5">
                <a:extLst>
                  <a:ext uri="{FF2B5EF4-FFF2-40B4-BE49-F238E27FC236}">
                    <a16:creationId xmlns:a16="http://schemas.microsoft.com/office/drawing/2014/main" id="{79B7390B-227B-C384-E317-FA4230447AAB}"/>
                  </a:ext>
                </a:extLst>
              </p:cNvPr>
              <p:cNvGrpSpPr/>
              <p:nvPr/>
            </p:nvGrpSpPr>
            <p:grpSpPr>
              <a:xfrm>
                <a:off x="1239225" y="2445347"/>
                <a:ext cx="63576" cy="102268"/>
                <a:chOff x="1239225" y="2445347"/>
                <a:chExt cx="63576" cy="102268"/>
              </a:xfrm>
            </p:grpSpPr>
            <p:sp>
              <p:nvSpPr>
                <p:cNvPr id="580" name="Freeform: Shape 579">
                  <a:extLst>
                    <a:ext uri="{FF2B5EF4-FFF2-40B4-BE49-F238E27FC236}">
                      <a16:creationId xmlns:a16="http://schemas.microsoft.com/office/drawing/2014/main" id="{D2B7AC11-E0EC-9997-9A92-EB82E7CB9395}"/>
                    </a:ext>
                  </a:extLst>
                </p:cNvPr>
                <p:cNvSpPr/>
                <p:nvPr/>
              </p:nvSpPr>
              <p:spPr>
                <a:xfrm>
                  <a:off x="1271686" y="2445347"/>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81" name="Freeform: Shape 580">
                  <a:extLst>
                    <a:ext uri="{FF2B5EF4-FFF2-40B4-BE49-F238E27FC236}">
                      <a16:creationId xmlns:a16="http://schemas.microsoft.com/office/drawing/2014/main" id="{61FF4291-2AB2-0CEA-6302-4DA1D606CE70}"/>
                    </a:ext>
                  </a:extLst>
                </p:cNvPr>
                <p:cNvSpPr/>
                <p:nvPr/>
              </p:nvSpPr>
              <p:spPr>
                <a:xfrm>
                  <a:off x="1239225" y="2496481"/>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50" name="Graphic 5">
                <a:extLst>
                  <a:ext uri="{FF2B5EF4-FFF2-40B4-BE49-F238E27FC236}">
                    <a16:creationId xmlns:a16="http://schemas.microsoft.com/office/drawing/2014/main" id="{96629802-2104-7DCA-76ED-6A3A0B2AA94C}"/>
                  </a:ext>
                </a:extLst>
              </p:cNvPr>
              <p:cNvGrpSpPr/>
              <p:nvPr/>
            </p:nvGrpSpPr>
            <p:grpSpPr>
              <a:xfrm>
                <a:off x="1210969" y="2415451"/>
                <a:ext cx="63576" cy="102268"/>
                <a:chOff x="1210969" y="2415451"/>
                <a:chExt cx="63576" cy="102268"/>
              </a:xfrm>
            </p:grpSpPr>
            <p:sp>
              <p:nvSpPr>
                <p:cNvPr id="578" name="Freeform: Shape 577">
                  <a:extLst>
                    <a:ext uri="{FF2B5EF4-FFF2-40B4-BE49-F238E27FC236}">
                      <a16:creationId xmlns:a16="http://schemas.microsoft.com/office/drawing/2014/main" id="{80A4399D-0DBF-A43F-3EAF-CB7E856D1C08}"/>
                    </a:ext>
                  </a:extLst>
                </p:cNvPr>
                <p:cNvSpPr/>
                <p:nvPr/>
              </p:nvSpPr>
              <p:spPr>
                <a:xfrm>
                  <a:off x="1243346" y="2415451"/>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79" name="Freeform: Shape 578">
                  <a:extLst>
                    <a:ext uri="{FF2B5EF4-FFF2-40B4-BE49-F238E27FC236}">
                      <a16:creationId xmlns:a16="http://schemas.microsoft.com/office/drawing/2014/main" id="{D8FDFDFA-7786-C8A9-8E01-721EED0437E2}"/>
                    </a:ext>
                  </a:extLst>
                </p:cNvPr>
                <p:cNvSpPr/>
                <p:nvPr/>
              </p:nvSpPr>
              <p:spPr>
                <a:xfrm>
                  <a:off x="1210969" y="246658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51" name="Graphic 5">
                <a:extLst>
                  <a:ext uri="{FF2B5EF4-FFF2-40B4-BE49-F238E27FC236}">
                    <a16:creationId xmlns:a16="http://schemas.microsoft.com/office/drawing/2014/main" id="{02E93AD0-7FD0-E49D-74A1-8F80D53AAC05}"/>
                  </a:ext>
                </a:extLst>
              </p:cNvPr>
              <p:cNvGrpSpPr/>
              <p:nvPr/>
            </p:nvGrpSpPr>
            <p:grpSpPr>
              <a:xfrm>
                <a:off x="1196168" y="2415451"/>
                <a:ext cx="63576" cy="102268"/>
                <a:chOff x="1196168" y="2415451"/>
                <a:chExt cx="63576" cy="102268"/>
              </a:xfrm>
            </p:grpSpPr>
            <p:sp>
              <p:nvSpPr>
                <p:cNvPr id="576" name="Freeform: Shape 575">
                  <a:extLst>
                    <a:ext uri="{FF2B5EF4-FFF2-40B4-BE49-F238E27FC236}">
                      <a16:creationId xmlns:a16="http://schemas.microsoft.com/office/drawing/2014/main" id="{336F7EFA-B925-E24B-8F9F-2618FBE54BE2}"/>
                    </a:ext>
                  </a:extLst>
                </p:cNvPr>
                <p:cNvSpPr/>
                <p:nvPr/>
              </p:nvSpPr>
              <p:spPr>
                <a:xfrm>
                  <a:off x="1228629" y="2415451"/>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77" name="Freeform: Shape 576">
                  <a:extLst>
                    <a:ext uri="{FF2B5EF4-FFF2-40B4-BE49-F238E27FC236}">
                      <a16:creationId xmlns:a16="http://schemas.microsoft.com/office/drawing/2014/main" id="{2CC6C23F-9C54-4CCC-7F54-0D81487815E4}"/>
                    </a:ext>
                  </a:extLst>
                </p:cNvPr>
                <p:cNvSpPr/>
                <p:nvPr/>
              </p:nvSpPr>
              <p:spPr>
                <a:xfrm>
                  <a:off x="1196168" y="246658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52" name="Graphic 5">
                <a:extLst>
                  <a:ext uri="{FF2B5EF4-FFF2-40B4-BE49-F238E27FC236}">
                    <a16:creationId xmlns:a16="http://schemas.microsoft.com/office/drawing/2014/main" id="{8DB1B459-9240-24FD-6783-FA859741D899}"/>
                  </a:ext>
                </a:extLst>
              </p:cNvPr>
              <p:cNvGrpSpPr/>
              <p:nvPr/>
            </p:nvGrpSpPr>
            <p:grpSpPr>
              <a:xfrm>
                <a:off x="1126789" y="2338885"/>
                <a:ext cx="63576" cy="102268"/>
                <a:chOff x="1126789" y="2338885"/>
                <a:chExt cx="63576" cy="102268"/>
              </a:xfrm>
            </p:grpSpPr>
            <p:sp>
              <p:nvSpPr>
                <p:cNvPr id="574" name="Freeform: Shape 573">
                  <a:extLst>
                    <a:ext uri="{FF2B5EF4-FFF2-40B4-BE49-F238E27FC236}">
                      <a16:creationId xmlns:a16="http://schemas.microsoft.com/office/drawing/2014/main" id="{C2C86D0C-17F1-A25D-3AE5-EC790AEE8B73}"/>
                    </a:ext>
                  </a:extLst>
                </p:cNvPr>
                <p:cNvSpPr/>
                <p:nvPr/>
              </p:nvSpPr>
              <p:spPr>
                <a:xfrm>
                  <a:off x="1159166" y="233888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75" name="Freeform: Shape 574">
                  <a:extLst>
                    <a:ext uri="{FF2B5EF4-FFF2-40B4-BE49-F238E27FC236}">
                      <a16:creationId xmlns:a16="http://schemas.microsoft.com/office/drawing/2014/main" id="{0D477AE5-A668-4041-0D45-BF2277B1E2D5}"/>
                    </a:ext>
                  </a:extLst>
                </p:cNvPr>
                <p:cNvSpPr/>
                <p:nvPr/>
              </p:nvSpPr>
              <p:spPr>
                <a:xfrm>
                  <a:off x="1126789" y="239002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53" name="Graphic 5">
                <a:extLst>
                  <a:ext uri="{FF2B5EF4-FFF2-40B4-BE49-F238E27FC236}">
                    <a16:creationId xmlns:a16="http://schemas.microsoft.com/office/drawing/2014/main" id="{C950C567-74E9-F235-9444-97E569092A0F}"/>
                  </a:ext>
                </a:extLst>
              </p:cNvPr>
              <p:cNvGrpSpPr/>
              <p:nvPr/>
            </p:nvGrpSpPr>
            <p:grpSpPr>
              <a:xfrm>
                <a:off x="1096514" y="2311966"/>
                <a:ext cx="63576" cy="102268"/>
                <a:chOff x="1096514" y="2311966"/>
                <a:chExt cx="63576" cy="102268"/>
              </a:xfrm>
            </p:grpSpPr>
            <p:sp>
              <p:nvSpPr>
                <p:cNvPr id="572" name="Freeform: Shape 571">
                  <a:extLst>
                    <a:ext uri="{FF2B5EF4-FFF2-40B4-BE49-F238E27FC236}">
                      <a16:creationId xmlns:a16="http://schemas.microsoft.com/office/drawing/2014/main" id="{DD3BFD07-0497-87BA-C860-F4C421FF4123}"/>
                    </a:ext>
                  </a:extLst>
                </p:cNvPr>
                <p:cNvSpPr/>
                <p:nvPr/>
              </p:nvSpPr>
              <p:spPr>
                <a:xfrm>
                  <a:off x="1128975" y="2311966"/>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73" name="Freeform: Shape 572">
                  <a:extLst>
                    <a:ext uri="{FF2B5EF4-FFF2-40B4-BE49-F238E27FC236}">
                      <a16:creationId xmlns:a16="http://schemas.microsoft.com/office/drawing/2014/main" id="{DEDEFC70-94CB-B5A6-5B1F-A972CA09EC4B}"/>
                    </a:ext>
                  </a:extLst>
                </p:cNvPr>
                <p:cNvSpPr/>
                <p:nvPr/>
              </p:nvSpPr>
              <p:spPr>
                <a:xfrm>
                  <a:off x="1096514" y="236310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54" name="Graphic 5">
                <a:extLst>
                  <a:ext uri="{FF2B5EF4-FFF2-40B4-BE49-F238E27FC236}">
                    <a16:creationId xmlns:a16="http://schemas.microsoft.com/office/drawing/2014/main" id="{1BEB872E-19A1-2035-412E-DF7510FCA9C7}"/>
                  </a:ext>
                </a:extLst>
              </p:cNvPr>
              <p:cNvGrpSpPr/>
              <p:nvPr/>
            </p:nvGrpSpPr>
            <p:grpSpPr>
              <a:xfrm>
                <a:off x="1049588" y="2210644"/>
                <a:ext cx="63576" cy="102268"/>
                <a:chOff x="1049588" y="2210644"/>
                <a:chExt cx="63576" cy="102268"/>
              </a:xfrm>
            </p:grpSpPr>
            <p:sp>
              <p:nvSpPr>
                <p:cNvPr id="570" name="Freeform: Shape 569">
                  <a:extLst>
                    <a:ext uri="{FF2B5EF4-FFF2-40B4-BE49-F238E27FC236}">
                      <a16:creationId xmlns:a16="http://schemas.microsoft.com/office/drawing/2014/main" id="{049D05B8-F811-06B8-8BFD-03F1CDADF4C4}"/>
                    </a:ext>
                  </a:extLst>
                </p:cNvPr>
                <p:cNvSpPr/>
                <p:nvPr/>
              </p:nvSpPr>
              <p:spPr>
                <a:xfrm>
                  <a:off x="1082050" y="221064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71" name="Freeform: Shape 570">
                  <a:extLst>
                    <a:ext uri="{FF2B5EF4-FFF2-40B4-BE49-F238E27FC236}">
                      <a16:creationId xmlns:a16="http://schemas.microsoft.com/office/drawing/2014/main" id="{303DA028-716F-EC28-D4B8-63402288E64E}"/>
                    </a:ext>
                  </a:extLst>
                </p:cNvPr>
                <p:cNvSpPr/>
                <p:nvPr/>
              </p:nvSpPr>
              <p:spPr>
                <a:xfrm>
                  <a:off x="1049588" y="226177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55" name="Graphic 5">
                <a:extLst>
                  <a:ext uri="{FF2B5EF4-FFF2-40B4-BE49-F238E27FC236}">
                    <a16:creationId xmlns:a16="http://schemas.microsoft.com/office/drawing/2014/main" id="{84E9B4F2-0F88-8EF1-A711-B7921602412F}"/>
                  </a:ext>
                </a:extLst>
              </p:cNvPr>
              <p:cNvGrpSpPr/>
              <p:nvPr/>
            </p:nvGrpSpPr>
            <p:grpSpPr>
              <a:xfrm>
                <a:off x="1876253" y="2966564"/>
                <a:ext cx="63576" cy="102268"/>
                <a:chOff x="1876253" y="2966564"/>
                <a:chExt cx="63576" cy="102268"/>
              </a:xfrm>
            </p:grpSpPr>
            <p:sp>
              <p:nvSpPr>
                <p:cNvPr id="568" name="Freeform: Shape 567">
                  <a:extLst>
                    <a:ext uri="{FF2B5EF4-FFF2-40B4-BE49-F238E27FC236}">
                      <a16:creationId xmlns:a16="http://schemas.microsoft.com/office/drawing/2014/main" id="{F1F8642D-768B-C3ED-B59E-84FD4D4E71C9}"/>
                    </a:ext>
                  </a:extLst>
                </p:cNvPr>
                <p:cNvSpPr/>
                <p:nvPr/>
              </p:nvSpPr>
              <p:spPr>
                <a:xfrm>
                  <a:off x="1908630" y="296656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69" name="Freeform: Shape 568">
                  <a:extLst>
                    <a:ext uri="{FF2B5EF4-FFF2-40B4-BE49-F238E27FC236}">
                      <a16:creationId xmlns:a16="http://schemas.microsoft.com/office/drawing/2014/main" id="{A2A58AC6-5B3F-8613-EFF2-4ED19C0259CE}"/>
                    </a:ext>
                  </a:extLst>
                </p:cNvPr>
                <p:cNvSpPr/>
                <p:nvPr/>
              </p:nvSpPr>
              <p:spPr>
                <a:xfrm>
                  <a:off x="1876253" y="301769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56" name="Graphic 5">
                <a:extLst>
                  <a:ext uri="{FF2B5EF4-FFF2-40B4-BE49-F238E27FC236}">
                    <a16:creationId xmlns:a16="http://schemas.microsoft.com/office/drawing/2014/main" id="{714178C9-F40D-425B-5EAD-4BAD7FA2F824}"/>
                  </a:ext>
                </a:extLst>
              </p:cNvPr>
              <p:cNvGrpSpPr/>
              <p:nvPr/>
            </p:nvGrpSpPr>
            <p:grpSpPr>
              <a:xfrm>
                <a:off x="1975234" y="2999571"/>
                <a:ext cx="63576" cy="102268"/>
                <a:chOff x="1975234" y="2999571"/>
                <a:chExt cx="63576" cy="102268"/>
              </a:xfrm>
            </p:grpSpPr>
            <p:sp>
              <p:nvSpPr>
                <p:cNvPr id="566" name="Freeform: Shape 565">
                  <a:extLst>
                    <a:ext uri="{FF2B5EF4-FFF2-40B4-BE49-F238E27FC236}">
                      <a16:creationId xmlns:a16="http://schemas.microsoft.com/office/drawing/2014/main" id="{B41985BB-91AD-305F-00BD-2A6EACC86B3C}"/>
                    </a:ext>
                  </a:extLst>
                </p:cNvPr>
                <p:cNvSpPr/>
                <p:nvPr/>
              </p:nvSpPr>
              <p:spPr>
                <a:xfrm>
                  <a:off x="2007611" y="2999571"/>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67" name="Freeform: Shape 566">
                  <a:extLst>
                    <a:ext uri="{FF2B5EF4-FFF2-40B4-BE49-F238E27FC236}">
                      <a16:creationId xmlns:a16="http://schemas.microsoft.com/office/drawing/2014/main" id="{0AE1FA9E-932C-2F15-F738-D43E6E3FE99F}"/>
                    </a:ext>
                  </a:extLst>
                </p:cNvPr>
                <p:cNvSpPr/>
                <p:nvPr/>
              </p:nvSpPr>
              <p:spPr>
                <a:xfrm>
                  <a:off x="1975234" y="305070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57" name="Graphic 5">
                <a:extLst>
                  <a:ext uri="{FF2B5EF4-FFF2-40B4-BE49-F238E27FC236}">
                    <a16:creationId xmlns:a16="http://schemas.microsoft.com/office/drawing/2014/main" id="{4F714624-F740-061E-1321-8E9FE3C306B1}"/>
                  </a:ext>
                </a:extLst>
              </p:cNvPr>
              <p:cNvGrpSpPr/>
              <p:nvPr/>
            </p:nvGrpSpPr>
            <p:grpSpPr>
              <a:xfrm>
                <a:off x="2929052" y="3554878"/>
                <a:ext cx="63576" cy="102268"/>
                <a:chOff x="2929052" y="3554878"/>
                <a:chExt cx="63576" cy="102268"/>
              </a:xfrm>
            </p:grpSpPr>
            <p:sp>
              <p:nvSpPr>
                <p:cNvPr id="564" name="Freeform: Shape 563">
                  <a:extLst>
                    <a:ext uri="{FF2B5EF4-FFF2-40B4-BE49-F238E27FC236}">
                      <a16:creationId xmlns:a16="http://schemas.microsoft.com/office/drawing/2014/main" id="{CD65E665-6B45-E04B-2ACA-2F39FEA856A2}"/>
                    </a:ext>
                  </a:extLst>
                </p:cNvPr>
                <p:cNvSpPr/>
                <p:nvPr/>
              </p:nvSpPr>
              <p:spPr>
                <a:xfrm>
                  <a:off x="2961513" y="355487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65" name="Freeform: Shape 564">
                  <a:extLst>
                    <a:ext uri="{FF2B5EF4-FFF2-40B4-BE49-F238E27FC236}">
                      <a16:creationId xmlns:a16="http://schemas.microsoft.com/office/drawing/2014/main" id="{40579952-255B-9F03-FE49-49C38BF861DE}"/>
                    </a:ext>
                  </a:extLst>
                </p:cNvPr>
                <p:cNvSpPr/>
                <p:nvPr/>
              </p:nvSpPr>
              <p:spPr>
                <a:xfrm>
                  <a:off x="2929052" y="360601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58" name="Graphic 5">
                <a:extLst>
                  <a:ext uri="{FF2B5EF4-FFF2-40B4-BE49-F238E27FC236}">
                    <a16:creationId xmlns:a16="http://schemas.microsoft.com/office/drawing/2014/main" id="{ED2967AA-943E-A39B-F217-1031C764A7A0}"/>
                  </a:ext>
                </a:extLst>
              </p:cNvPr>
              <p:cNvGrpSpPr/>
              <p:nvPr/>
            </p:nvGrpSpPr>
            <p:grpSpPr>
              <a:xfrm>
                <a:off x="2925267" y="3554878"/>
                <a:ext cx="63576" cy="102268"/>
                <a:chOff x="2925267" y="3554878"/>
                <a:chExt cx="63576" cy="102268"/>
              </a:xfrm>
            </p:grpSpPr>
            <p:sp>
              <p:nvSpPr>
                <p:cNvPr id="562" name="Freeform: Shape 561">
                  <a:extLst>
                    <a:ext uri="{FF2B5EF4-FFF2-40B4-BE49-F238E27FC236}">
                      <a16:creationId xmlns:a16="http://schemas.microsoft.com/office/drawing/2014/main" id="{D2D610E1-B806-3985-9EBA-4EAEB7E7F6C5}"/>
                    </a:ext>
                  </a:extLst>
                </p:cNvPr>
                <p:cNvSpPr/>
                <p:nvPr/>
              </p:nvSpPr>
              <p:spPr>
                <a:xfrm>
                  <a:off x="2957644" y="355487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63" name="Freeform: Shape 562">
                  <a:extLst>
                    <a:ext uri="{FF2B5EF4-FFF2-40B4-BE49-F238E27FC236}">
                      <a16:creationId xmlns:a16="http://schemas.microsoft.com/office/drawing/2014/main" id="{71EA6BAF-57AF-B610-0DB6-EAFC5BF93F7F}"/>
                    </a:ext>
                  </a:extLst>
                </p:cNvPr>
                <p:cNvSpPr/>
                <p:nvPr/>
              </p:nvSpPr>
              <p:spPr>
                <a:xfrm>
                  <a:off x="2925267" y="360601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nvGrpSpPr>
              <p:cNvPr id="559" name="Graphic 5">
                <a:extLst>
                  <a:ext uri="{FF2B5EF4-FFF2-40B4-BE49-F238E27FC236}">
                    <a16:creationId xmlns:a16="http://schemas.microsoft.com/office/drawing/2014/main" id="{25E17F6C-DFD9-04F9-7907-28E4833A76E5}"/>
                  </a:ext>
                </a:extLst>
              </p:cNvPr>
              <p:cNvGrpSpPr/>
              <p:nvPr/>
            </p:nvGrpSpPr>
            <p:grpSpPr>
              <a:xfrm>
                <a:off x="4104042" y="3747104"/>
                <a:ext cx="63576" cy="102268"/>
                <a:chOff x="4104042" y="3747104"/>
                <a:chExt cx="63576" cy="102268"/>
              </a:xfrm>
            </p:grpSpPr>
            <p:sp>
              <p:nvSpPr>
                <p:cNvPr id="560" name="Freeform: Shape 559">
                  <a:extLst>
                    <a:ext uri="{FF2B5EF4-FFF2-40B4-BE49-F238E27FC236}">
                      <a16:creationId xmlns:a16="http://schemas.microsoft.com/office/drawing/2014/main" id="{660FF67F-610F-BD6A-79CF-84775A65648C}"/>
                    </a:ext>
                  </a:extLst>
                </p:cNvPr>
                <p:cNvSpPr/>
                <p:nvPr/>
              </p:nvSpPr>
              <p:spPr>
                <a:xfrm>
                  <a:off x="4136503" y="374710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A59E9F"/>
                  </a:solidFill>
                  <a:prstDash val="solid"/>
                  <a:miter/>
                </a:ln>
              </p:spPr>
              <p:txBody>
                <a:bodyPr rtlCol="0" anchor="ctr"/>
                <a:lstStyle/>
                <a:p>
                  <a:endParaRPr lang="en-US" dirty="0"/>
                </a:p>
              </p:txBody>
            </p:sp>
            <p:sp>
              <p:nvSpPr>
                <p:cNvPr id="561" name="Freeform: Shape 560">
                  <a:extLst>
                    <a:ext uri="{FF2B5EF4-FFF2-40B4-BE49-F238E27FC236}">
                      <a16:creationId xmlns:a16="http://schemas.microsoft.com/office/drawing/2014/main" id="{8456FA03-4F9E-3F66-6FB0-59A5F280BAB2}"/>
                    </a:ext>
                  </a:extLst>
                </p:cNvPr>
                <p:cNvSpPr/>
                <p:nvPr/>
              </p:nvSpPr>
              <p:spPr>
                <a:xfrm>
                  <a:off x="4104042" y="379823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A59E9F"/>
                  </a:solidFill>
                  <a:prstDash val="solid"/>
                  <a:miter/>
                </a:ln>
              </p:spPr>
              <p:txBody>
                <a:bodyPr rtlCol="0" anchor="ctr"/>
                <a:lstStyle/>
                <a:p>
                  <a:endParaRPr lang="en-US" dirty="0"/>
                </a:p>
              </p:txBody>
            </p:sp>
          </p:grpSp>
        </p:grpSp>
        <p:sp>
          <p:nvSpPr>
            <p:cNvPr id="646" name="Freeform: Shape 645">
              <a:extLst>
                <a:ext uri="{FF2B5EF4-FFF2-40B4-BE49-F238E27FC236}">
                  <a16:creationId xmlns:a16="http://schemas.microsoft.com/office/drawing/2014/main" id="{55629895-AF10-1653-B587-D3A0F351F1C6}"/>
                </a:ext>
              </a:extLst>
            </p:cNvPr>
            <p:cNvSpPr/>
            <p:nvPr/>
          </p:nvSpPr>
          <p:spPr>
            <a:xfrm>
              <a:off x="888411" y="2209776"/>
              <a:ext cx="4867060" cy="1898863"/>
            </a:xfrm>
            <a:custGeom>
              <a:avLst/>
              <a:gdLst>
                <a:gd name="connsiteX0" fmla="*/ 0 w 4867060"/>
                <a:gd name="connsiteY0" fmla="*/ 0 h 1898863"/>
                <a:gd name="connsiteX1" fmla="*/ 196701 w 4867060"/>
                <a:gd name="connsiteY1" fmla="*/ 0 h 1898863"/>
                <a:gd name="connsiteX2" fmla="*/ 196701 w 4867060"/>
                <a:gd name="connsiteY2" fmla="*/ 27461 h 1898863"/>
                <a:gd name="connsiteX3" fmla="*/ 210492 w 4867060"/>
                <a:gd name="connsiteY3" fmla="*/ 27461 h 1898863"/>
                <a:gd name="connsiteX4" fmla="*/ 210492 w 4867060"/>
                <a:gd name="connsiteY4" fmla="*/ 49105 h 1898863"/>
                <a:gd name="connsiteX5" fmla="*/ 221425 w 4867060"/>
                <a:gd name="connsiteY5" fmla="*/ 49105 h 1898863"/>
                <a:gd name="connsiteX6" fmla="*/ 221425 w 4867060"/>
                <a:gd name="connsiteY6" fmla="*/ 76566 h 1898863"/>
                <a:gd name="connsiteX7" fmla="*/ 224368 w 4867060"/>
                <a:gd name="connsiteY7" fmla="*/ 76566 h 1898863"/>
                <a:gd name="connsiteX8" fmla="*/ 224368 w 4867060"/>
                <a:gd name="connsiteY8" fmla="*/ 102945 h 1898863"/>
                <a:gd name="connsiteX9" fmla="*/ 237824 w 4867060"/>
                <a:gd name="connsiteY9" fmla="*/ 102945 h 1898863"/>
                <a:gd name="connsiteX10" fmla="*/ 237824 w 4867060"/>
                <a:gd name="connsiteY10" fmla="*/ 124589 h 1898863"/>
                <a:gd name="connsiteX11" fmla="*/ 249093 w 4867060"/>
                <a:gd name="connsiteY11" fmla="*/ 124589 h 1898863"/>
                <a:gd name="connsiteX12" fmla="*/ 249093 w 4867060"/>
                <a:gd name="connsiteY12" fmla="*/ 150968 h 1898863"/>
                <a:gd name="connsiteX13" fmla="*/ 273817 w 4867060"/>
                <a:gd name="connsiteY13" fmla="*/ 150968 h 1898863"/>
                <a:gd name="connsiteX14" fmla="*/ 273817 w 4867060"/>
                <a:gd name="connsiteY14" fmla="*/ 177346 h 1898863"/>
                <a:gd name="connsiteX15" fmla="*/ 289543 w 4867060"/>
                <a:gd name="connsiteY15" fmla="*/ 177346 h 1898863"/>
                <a:gd name="connsiteX16" fmla="*/ 289543 w 4867060"/>
                <a:gd name="connsiteY16" fmla="*/ 205213 h 1898863"/>
                <a:gd name="connsiteX17" fmla="*/ 291813 w 4867060"/>
                <a:gd name="connsiteY17" fmla="*/ 205213 h 1898863"/>
                <a:gd name="connsiteX18" fmla="*/ 291813 w 4867060"/>
                <a:gd name="connsiteY18" fmla="*/ 231592 h 1898863"/>
                <a:gd name="connsiteX19" fmla="*/ 352531 w 4867060"/>
                <a:gd name="connsiteY19" fmla="*/ 231592 h 1898863"/>
                <a:gd name="connsiteX20" fmla="*/ 352531 w 4867060"/>
                <a:gd name="connsiteY20" fmla="*/ 254859 h 1898863"/>
                <a:gd name="connsiteX21" fmla="*/ 399456 w 4867060"/>
                <a:gd name="connsiteY21" fmla="*/ 254859 h 1898863"/>
                <a:gd name="connsiteX22" fmla="*/ 399456 w 4867060"/>
                <a:gd name="connsiteY22" fmla="*/ 283808 h 1898863"/>
                <a:gd name="connsiteX23" fmla="*/ 437047 w 4867060"/>
                <a:gd name="connsiteY23" fmla="*/ 283808 h 1898863"/>
                <a:gd name="connsiteX24" fmla="*/ 437047 w 4867060"/>
                <a:gd name="connsiteY24" fmla="*/ 310187 h 1898863"/>
                <a:gd name="connsiteX25" fmla="*/ 534178 w 4867060"/>
                <a:gd name="connsiteY25" fmla="*/ 310187 h 1898863"/>
                <a:gd name="connsiteX26" fmla="*/ 534178 w 4867060"/>
                <a:gd name="connsiteY26" fmla="*/ 336025 h 1898863"/>
                <a:gd name="connsiteX27" fmla="*/ 539308 w 4867060"/>
                <a:gd name="connsiteY27" fmla="*/ 336025 h 1898863"/>
                <a:gd name="connsiteX28" fmla="*/ 539308 w 4867060"/>
                <a:gd name="connsiteY28" fmla="*/ 361321 h 1898863"/>
                <a:gd name="connsiteX29" fmla="*/ 544774 w 4867060"/>
                <a:gd name="connsiteY29" fmla="*/ 361321 h 1898863"/>
                <a:gd name="connsiteX30" fmla="*/ 544774 w 4867060"/>
                <a:gd name="connsiteY30" fmla="*/ 392434 h 1898863"/>
                <a:gd name="connsiteX31" fmla="*/ 548895 w 4867060"/>
                <a:gd name="connsiteY31" fmla="*/ 392434 h 1898863"/>
                <a:gd name="connsiteX32" fmla="*/ 548895 w 4867060"/>
                <a:gd name="connsiteY32" fmla="*/ 420301 h 1898863"/>
                <a:gd name="connsiteX33" fmla="*/ 572106 w 4867060"/>
                <a:gd name="connsiteY33" fmla="*/ 420301 h 1898863"/>
                <a:gd name="connsiteX34" fmla="*/ 572106 w 4867060"/>
                <a:gd name="connsiteY34" fmla="*/ 449250 h 1898863"/>
                <a:gd name="connsiteX35" fmla="*/ 594896 w 4867060"/>
                <a:gd name="connsiteY35" fmla="*/ 449250 h 1898863"/>
                <a:gd name="connsiteX36" fmla="*/ 594896 w 4867060"/>
                <a:gd name="connsiteY36" fmla="*/ 474141 h 1898863"/>
                <a:gd name="connsiteX37" fmla="*/ 607090 w 4867060"/>
                <a:gd name="connsiteY37" fmla="*/ 474141 h 1898863"/>
                <a:gd name="connsiteX38" fmla="*/ 607090 w 4867060"/>
                <a:gd name="connsiteY38" fmla="*/ 504578 h 1898863"/>
                <a:gd name="connsiteX39" fmla="*/ 613817 w 4867060"/>
                <a:gd name="connsiteY39" fmla="*/ 504578 h 1898863"/>
                <a:gd name="connsiteX40" fmla="*/ 613817 w 4867060"/>
                <a:gd name="connsiteY40" fmla="*/ 532445 h 1898863"/>
                <a:gd name="connsiteX41" fmla="*/ 633748 w 4867060"/>
                <a:gd name="connsiteY41" fmla="*/ 532445 h 1898863"/>
                <a:gd name="connsiteX42" fmla="*/ 633748 w 4867060"/>
                <a:gd name="connsiteY42" fmla="*/ 559365 h 1898863"/>
                <a:gd name="connsiteX43" fmla="*/ 673273 w 4867060"/>
                <a:gd name="connsiteY43" fmla="*/ 559365 h 1898863"/>
                <a:gd name="connsiteX44" fmla="*/ 673273 w 4867060"/>
                <a:gd name="connsiteY44" fmla="*/ 590884 h 1898863"/>
                <a:gd name="connsiteX45" fmla="*/ 677142 w 4867060"/>
                <a:gd name="connsiteY45" fmla="*/ 590884 h 1898863"/>
                <a:gd name="connsiteX46" fmla="*/ 677142 w 4867060"/>
                <a:gd name="connsiteY46" fmla="*/ 618886 h 1898863"/>
                <a:gd name="connsiteX47" fmla="*/ 679412 w 4867060"/>
                <a:gd name="connsiteY47" fmla="*/ 618886 h 1898863"/>
                <a:gd name="connsiteX48" fmla="*/ 679412 w 4867060"/>
                <a:gd name="connsiteY48" fmla="*/ 643100 h 1898863"/>
                <a:gd name="connsiteX49" fmla="*/ 695475 w 4867060"/>
                <a:gd name="connsiteY49" fmla="*/ 643100 h 1898863"/>
                <a:gd name="connsiteX50" fmla="*/ 695475 w 4867060"/>
                <a:gd name="connsiteY50" fmla="*/ 674619 h 1898863"/>
                <a:gd name="connsiteX51" fmla="*/ 763592 w 4867060"/>
                <a:gd name="connsiteY51" fmla="*/ 674619 h 1898863"/>
                <a:gd name="connsiteX52" fmla="*/ 763592 w 4867060"/>
                <a:gd name="connsiteY52" fmla="*/ 701539 h 1898863"/>
                <a:gd name="connsiteX53" fmla="*/ 909499 w 4867060"/>
                <a:gd name="connsiteY53" fmla="*/ 701539 h 1898863"/>
                <a:gd name="connsiteX54" fmla="*/ 909499 w 4867060"/>
                <a:gd name="connsiteY54" fmla="*/ 734682 h 1898863"/>
                <a:gd name="connsiteX55" fmla="*/ 1007892 w 4867060"/>
                <a:gd name="connsiteY55" fmla="*/ 734682 h 1898863"/>
                <a:gd name="connsiteX56" fmla="*/ 1007892 w 4867060"/>
                <a:gd name="connsiteY56" fmla="*/ 769312 h 1898863"/>
                <a:gd name="connsiteX57" fmla="*/ 1024290 w 4867060"/>
                <a:gd name="connsiteY57" fmla="*/ 769312 h 1898863"/>
                <a:gd name="connsiteX58" fmla="*/ 1024290 w 4867060"/>
                <a:gd name="connsiteY58" fmla="*/ 803402 h 1898863"/>
                <a:gd name="connsiteX59" fmla="*/ 1087278 w 4867060"/>
                <a:gd name="connsiteY59" fmla="*/ 803402 h 1898863"/>
                <a:gd name="connsiteX60" fmla="*/ 1087278 w 4867060"/>
                <a:gd name="connsiteY60" fmla="*/ 839115 h 1898863"/>
                <a:gd name="connsiteX61" fmla="*/ 1190380 w 4867060"/>
                <a:gd name="connsiteY61" fmla="*/ 839115 h 1898863"/>
                <a:gd name="connsiteX62" fmla="*/ 1190380 w 4867060"/>
                <a:gd name="connsiteY62" fmla="*/ 873204 h 1898863"/>
                <a:gd name="connsiteX63" fmla="*/ 1218720 w 4867060"/>
                <a:gd name="connsiteY63" fmla="*/ 873204 h 1898863"/>
                <a:gd name="connsiteX64" fmla="*/ 1218720 w 4867060"/>
                <a:gd name="connsiteY64" fmla="*/ 906752 h 1898863"/>
                <a:gd name="connsiteX65" fmla="*/ 1230241 w 4867060"/>
                <a:gd name="connsiteY65" fmla="*/ 906752 h 1898863"/>
                <a:gd name="connsiteX66" fmla="*/ 1230241 w 4867060"/>
                <a:gd name="connsiteY66" fmla="*/ 941924 h 1898863"/>
                <a:gd name="connsiteX67" fmla="*/ 1416683 w 4867060"/>
                <a:gd name="connsiteY67" fmla="*/ 941924 h 1898863"/>
                <a:gd name="connsiteX68" fmla="*/ 1416683 w 4867060"/>
                <a:gd name="connsiteY68" fmla="*/ 979125 h 1898863"/>
                <a:gd name="connsiteX69" fmla="*/ 1461001 w 4867060"/>
                <a:gd name="connsiteY69" fmla="*/ 979125 h 1898863"/>
                <a:gd name="connsiteX70" fmla="*/ 1461001 w 4867060"/>
                <a:gd name="connsiteY70" fmla="*/ 1017408 h 1898863"/>
                <a:gd name="connsiteX71" fmla="*/ 1484128 w 4867060"/>
                <a:gd name="connsiteY71" fmla="*/ 1017408 h 1898863"/>
                <a:gd name="connsiteX72" fmla="*/ 1484128 w 4867060"/>
                <a:gd name="connsiteY72" fmla="*/ 1055691 h 1898863"/>
                <a:gd name="connsiteX73" fmla="*/ 1544929 w 4867060"/>
                <a:gd name="connsiteY73" fmla="*/ 1055691 h 1898863"/>
                <a:gd name="connsiteX74" fmla="*/ 1544929 w 4867060"/>
                <a:gd name="connsiteY74" fmla="*/ 1097626 h 1898863"/>
                <a:gd name="connsiteX75" fmla="*/ 1548797 w 4867060"/>
                <a:gd name="connsiteY75" fmla="*/ 1097626 h 1898863"/>
                <a:gd name="connsiteX76" fmla="*/ 1548797 w 4867060"/>
                <a:gd name="connsiteY76" fmla="*/ 1135774 h 1898863"/>
                <a:gd name="connsiteX77" fmla="*/ 1652236 w 4867060"/>
                <a:gd name="connsiteY77" fmla="*/ 1135774 h 1898863"/>
                <a:gd name="connsiteX78" fmla="*/ 1652236 w 4867060"/>
                <a:gd name="connsiteY78" fmla="*/ 1178250 h 1898863"/>
                <a:gd name="connsiteX79" fmla="*/ 1724558 w 4867060"/>
                <a:gd name="connsiteY79" fmla="*/ 1178250 h 1898863"/>
                <a:gd name="connsiteX80" fmla="*/ 1724558 w 4867060"/>
                <a:gd name="connsiteY80" fmla="*/ 1218563 h 1898863"/>
                <a:gd name="connsiteX81" fmla="*/ 1805543 w 4867060"/>
                <a:gd name="connsiteY81" fmla="*/ 1218563 h 1898863"/>
                <a:gd name="connsiteX82" fmla="*/ 1805543 w 4867060"/>
                <a:gd name="connsiteY82" fmla="*/ 1262933 h 1898863"/>
                <a:gd name="connsiteX83" fmla="*/ 1972053 w 4867060"/>
                <a:gd name="connsiteY83" fmla="*/ 1262933 h 1898863"/>
                <a:gd name="connsiteX84" fmla="*/ 1972053 w 4867060"/>
                <a:gd name="connsiteY84" fmla="*/ 1305951 h 1898863"/>
                <a:gd name="connsiteX85" fmla="*/ 1999637 w 4867060"/>
                <a:gd name="connsiteY85" fmla="*/ 1305951 h 1898863"/>
                <a:gd name="connsiteX86" fmla="*/ 1999637 w 4867060"/>
                <a:gd name="connsiteY86" fmla="*/ 1347210 h 1898863"/>
                <a:gd name="connsiteX87" fmla="*/ 2020240 w 4867060"/>
                <a:gd name="connsiteY87" fmla="*/ 1347210 h 1898863"/>
                <a:gd name="connsiteX88" fmla="*/ 2020240 w 4867060"/>
                <a:gd name="connsiteY88" fmla="*/ 1392798 h 1898863"/>
                <a:gd name="connsiteX89" fmla="*/ 2935206 w 4867060"/>
                <a:gd name="connsiteY89" fmla="*/ 1392798 h 1898863"/>
                <a:gd name="connsiteX90" fmla="*/ 2935206 w 4867060"/>
                <a:gd name="connsiteY90" fmla="*/ 1453266 h 1898863"/>
                <a:gd name="connsiteX91" fmla="*/ 3034523 w 4867060"/>
                <a:gd name="connsiteY91" fmla="*/ 1453266 h 1898863"/>
                <a:gd name="connsiteX92" fmla="*/ 3034523 w 4867060"/>
                <a:gd name="connsiteY92" fmla="*/ 1515763 h 1898863"/>
                <a:gd name="connsiteX93" fmla="*/ 3142839 w 4867060"/>
                <a:gd name="connsiteY93" fmla="*/ 1515763 h 1898863"/>
                <a:gd name="connsiteX94" fmla="*/ 3142839 w 4867060"/>
                <a:gd name="connsiteY94" fmla="*/ 1585024 h 1898863"/>
                <a:gd name="connsiteX95" fmla="*/ 3344333 w 4867060"/>
                <a:gd name="connsiteY95" fmla="*/ 1585024 h 1898863"/>
                <a:gd name="connsiteX96" fmla="*/ 3344333 w 4867060"/>
                <a:gd name="connsiteY96" fmla="*/ 1679176 h 1898863"/>
                <a:gd name="connsiteX97" fmla="*/ 4251982 w 4867060"/>
                <a:gd name="connsiteY97" fmla="*/ 1679176 h 1898863"/>
                <a:gd name="connsiteX98" fmla="*/ 4251982 w 4867060"/>
                <a:gd name="connsiteY98" fmla="*/ 1898864 h 1898863"/>
                <a:gd name="connsiteX99" fmla="*/ 4867061 w 4867060"/>
                <a:gd name="connsiteY99" fmla="*/ 1898864 h 1898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4867060" h="1898863">
                  <a:moveTo>
                    <a:pt x="0" y="0"/>
                  </a:moveTo>
                  <a:lnTo>
                    <a:pt x="196701" y="0"/>
                  </a:lnTo>
                  <a:lnTo>
                    <a:pt x="196701" y="27461"/>
                  </a:lnTo>
                  <a:lnTo>
                    <a:pt x="210492" y="27461"/>
                  </a:lnTo>
                  <a:lnTo>
                    <a:pt x="210492" y="49105"/>
                  </a:lnTo>
                  <a:lnTo>
                    <a:pt x="221425" y="49105"/>
                  </a:lnTo>
                  <a:lnTo>
                    <a:pt x="221425" y="76566"/>
                  </a:lnTo>
                  <a:lnTo>
                    <a:pt x="224368" y="76566"/>
                  </a:lnTo>
                  <a:lnTo>
                    <a:pt x="224368" y="102945"/>
                  </a:lnTo>
                  <a:lnTo>
                    <a:pt x="237824" y="102945"/>
                  </a:lnTo>
                  <a:lnTo>
                    <a:pt x="237824" y="124589"/>
                  </a:lnTo>
                  <a:lnTo>
                    <a:pt x="249093" y="124589"/>
                  </a:lnTo>
                  <a:lnTo>
                    <a:pt x="249093" y="150968"/>
                  </a:lnTo>
                  <a:lnTo>
                    <a:pt x="273817" y="150968"/>
                  </a:lnTo>
                  <a:lnTo>
                    <a:pt x="273817" y="177346"/>
                  </a:lnTo>
                  <a:lnTo>
                    <a:pt x="289543" y="177346"/>
                  </a:lnTo>
                  <a:lnTo>
                    <a:pt x="289543" y="205213"/>
                  </a:lnTo>
                  <a:lnTo>
                    <a:pt x="291813" y="205213"/>
                  </a:lnTo>
                  <a:lnTo>
                    <a:pt x="291813" y="231592"/>
                  </a:lnTo>
                  <a:lnTo>
                    <a:pt x="352531" y="231592"/>
                  </a:lnTo>
                  <a:lnTo>
                    <a:pt x="352531" y="254859"/>
                  </a:lnTo>
                  <a:lnTo>
                    <a:pt x="399456" y="254859"/>
                  </a:lnTo>
                  <a:lnTo>
                    <a:pt x="399456" y="283808"/>
                  </a:lnTo>
                  <a:lnTo>
                    <a:pt x="437047" y="283808"/>
                  </a:lnTo>
                  <a:lnTo>
                    <a:pt x="437047" y="310187"/>
                  </a:lnTo>
                  <a:lnTo>
                    <a:pt x="534178" y="310187"/>
                  </a:lnTo>
                  <a:lnTo>
                    <a:pt x="534178" y="336025"/>
                  </a:lnTo>
                  <a:lnTo>
                    <a:pt x="539308" y="336025"/>
                  </a:lnTo>
                  <a:lnTo>
                    <a:pt x="539308" y="361321"/>
                  </a:lnTo>
                  <a:lnTo>
                    <a:pt x="544774" y="361321"/>
                  </a:lnTo>
                  <a:lnTo>
                    <a:pt x="544774" y="392434"/>
                  </a:lnTo>
                  <a:lnTo>
                    <a:pt x="548895" y="392434"/>
                  </a:lnTo>
                  <a:lnTo>
                    <a:pt x="548895" y="420301"/>
                  </a:lnTo>
                  <a:lnTo>
                    <a:pt x="572106" y="420301"/>
                  </a:lnTo>
                  <a:lnTo>
                    <a:pt x="572106" y="449250"/>
                  </a:lnTo>
                  <a:lnTo>
                    <a:pt x="594896" y="449250"/>
                  </a:lnTo>
                  <a:lnTo>
                    <a:pt x="594896" y="474141"/>
                  </a:lnTo>
                  <a:lnTo>
                    <a:pt x="607090" y="474141"/>
                  </a:lnTo>
                  <a:lnTo>
                    <a:pt x="607090" y="504578"/>
                  </a:lnTo>
                  <a:lnTo>
                    <a:pt x="613817" y="504578"/>
                  </a:lnTo>
                  <a:lnTo>
                    <a:pt x="613817" y="532445"/>
                  </a:lnTo>
                  <a:lnTo>
                    <a:pt x="633748" y="532445"/>
                  </a:lnTo>
                  <a:lnTo>
                    <a:pt x="633748" y="559365"/>
                  </a:lnTo>
                  <a:lnTo>
                    <a:pt x="673273" y="559365"/>
                  </a:lnTo>
                  <a:lnTo>
                    <a:pt x="673273" y="590884"/>
                  </a:lnTo>
                  <a:lnTo>
                    <a:pt x="677142" y="590884"/>
                  </a:lnTo>
                  <a:lnTo>
                    <a:pt x="677142" y="618886"/>
                  </a:lnTo>
                  <a:lnTo>
                    <a:pt x="679412" y="618886"/>
                  </a:lnTo>
                  <a:lnTo>
                    <a:pt x="679412" y="643100"/>
                  </a:lnTo>
                  <a:lnTo>
                    <a:pt x="695475" y="643100"/>
                  </a:lnTo>
                  <a:lnTo>
                    <a:pt x="695475" y="674619"/>
                  </a:lnTo>
                  <a:lnTo>
                    <a:pt x="763592" y="674619"/>
                  </a:lnTo>
                  <a:lnTo>
                    <a:pt x="763592" y="701539"/>
                  </a:lnTo>
                  <a:lnTo>
                    <a:pt x="909499" y="701539"/>
                  </a:lnTo>
                  <a:lnTo>
                    <a:pt x="909499" y="734682"/>
                  </a:lnTo>
                  <a:lnTo>
                    <a:pt x="1007892" y="734682"/>
                  </a:lnTo>
                  <a:lnTo>
                    <a:pt x="1007892" y="769312"/>
                  </a:lnTo>
                  <a:lnTo>
                    <a:pt x="1024290" y="769312"/>
                  </a:lnTo>
                  <a:lnTo>
                    <a:pt x="1024290" y="803402"/>
                  </a:lnTo>
                  <a:lnTo>
                    <a:pt x="1087278" y="803402"/>
                  </a:lnTo>
                  <a:lnTo>
                    <a:pt x="1087278" y="839115"/>
                  </a:lnTo>
                  <a:lnTo>
                    <a:pt x="1190380" y="839115"/>
                  </a:lnTo>
                  <a:lnTo>
                    <a:pt x="1190380" y="873204"/>
                  </a:lnTo>
                  <a:lnTo>
                    <a:pt x="1218720" y="873204"/>
                  </a:lnTo>
                  <a:lnTo>
                    <a:pt x="1218720" y="906752"/>
                  </a:lnTo>
                  <a:lnTo>
                    <a:pt x="1230241" y="906752"/>
                  </a:lnTo>
                  <a:lnTo>
                    <a:pt x="1230241" y="941924"/>
                  </a:lnTo>
                  <a:lnTo>
                    <a:pt x="1416683" y="941924"/>
                  </a:lnTo>
                  <a:lnTo>
                    <a:pt x="1416683" y="979125"/>
                  </a:lnTo>
                  <a:lnTo>
                    <a:pt x="1461001" y="979125"/>
                  </a:lnTo>
                  <a:lnTo>
                    <a:pt x="1461001" y="1017408"/>
                  </a:lnTo>
                  <a:lnTo>
                    <a:pt x="1484128" y="1017408"/>
                  </a:lnTo>
                  <a:lnTo>
                    <a:pt x="1484128" y="1055691"/>
                  </a:lnTo>
                  <a:lnTo>
                    <a:pt x="1544929" y="1055691"/>
                  </a:lnTo>
                  <a:lnTo>
                    <a:pt x="1544929" y="1097626"/>
                  </a:lnTo>
                  <a:lnTo>
                    <a:pt x="1548797" y="1097626"/>
                  </a:lnTo>
                  <a:lnTo>
                    <a:pt x="1548797" y="1135774"/>
                  </a:lnTo>
                  <a:lnTo>
                    <a:pt x="1652236" y="1135774"/>
                  </a:lnTo>
                  <a:lnTo>
                    <a:pt x="1652236" y="1178250"/>
                  </a:lnTo>
                  <a:lnTo>
                    <a:pt x="1724558" y="1178250"/>
                  </a:lnTo>
                  <a:lnTo>
                    <a:pt x="1724558" y="1218563"/>
                  </a:lnTo>
                  <a:lnTo>
                    <a:pt x="1805543" y="1218563"/>
                  </a:lnTo>
                  <a:lnTo>
                    <a:pt x="1805543" y="1262933"/>
                  </a:lnTo>
                  <a:lnTo>
                    <a:pt x="1972053" y="1262933"/>
                  </a:lnTo>
                  <a:lnTo>
                    <a:pt x="1972053" y="1305951"/>
                  </a:lnTo>
                  <a:lnTo>
                    <a:pt x="1999637" y="1305951"/>
                  </a:lnTo>
                  <a:lnTo>
                    <a:pt x="1999637" y="1347210"/>
                  </a:lnTo>
                  <a:lnTo>
                    <a:pt x="2020240" y="1347210"/>
                  </a:lnTo>
                  <a:lnTo>
                    <a:pt x="2020240" y="1392798"/>
                  </a:lnTo>
                  <a:lnTo>
                    <a:pt x="2935206" y="1392798"/>
                  </a:lnTo>
                  <a:lnTo>
                    <a:pt x="2935206" y="1453266"/>
                  </a:lnTo>
                  <a:lnTo>
                    <a:pt x="3034523" y="1453266"/>
                  </a:lnTo>
                  <a:lnTo>
                    <a:pt x="3034523" y="1515763"/>
                  </a:lnTo>
                  <a:lnTo>
                    <a:pt x="3142839" y="1515763"/>
                  </a:lnTo>
                  <a:lnTo>
                    <a:pt x="3142839" y="1585024"/>
                  </a:lnTo>
                  <a:lnTo>
                    <a:pt x="3344333" y="1585024"/>
                  </a:lnTo>
                  <a:lnTo>
                    <a:pt x="3344333" y="1679176"/>
                  </a:lnTo>
                  <a:lnTo>
                    <a:pt x="4251982" y="1679176"/>
                  </a:lnTo>
                  <a:lnTo>
                    <a:pt x="4251982" y="1898864"/>
                  </a:lnTo>
                  <a:lnTo>
                    <a:pt x="4867061" y="1898864"/>
                  </a:lnTo>
                </a:path>
              </a:pathLst>
            </a:custGeom>
            <a:noFill/>
            <a:ln w="19050" cap="flat">
              <a:solidFill>
                <a:srgbClr val="A59E9F"/>
              </a:solidFill>
              <a:prstDash val="solid"/>
              <a:miter/>
            </a:ln>
          </p:spPr>
          <p:txBody>
            <a:bodyPr rtlCol="0" anchor="ctr"/>
            <a:lstStyle/>
            <a:p>
              <a:endParaRPr lang="en-US" dirty="0"/>
            </a:p>
          </p:txBody>
        </p:sp>
        <p:grpSp>
          <p:nvGrpSpPr>
            <p:cNvPr id="647" name="Graphic 5">
              <a:extLst>
                <a:ext uri="{FF2B5EF4-FFF2-40B4-BE49-F238E27FC236}">
                  <a16:creationId xmlns:a16="http://schemas.microsoft.com/office/drawing/2014/main" id="{B385BDAE-1D81-6BFE-8005-903EADCA8047}"/>
                </a:ext>
              </a:extLst>
            </p:cNvPr>
            <p:cNvGrpSpPr/>
            <p:nvPr/>
          </p:nvGrpSpPr>
          <p:grpSpPr>
            <a:xfrm>
              <a:off x="1099744" y="2238049"/>
              <a:ext cx="4261820" cy="1513869"/>
              <a:chOff x="1082554" y="2241487"/>
              <a:chExt cx="4261820" cy="1513869"/>
            </a:xfrm>
          </p:grpSpPr>
          <p:grpSp>
            <p:nvGrpSpPr>
              <p:cNvPr id="648" name="Graphic 5">
                <a:extLst>
                  <a:ext uri="{FF2B5EF4-FFF2-40B4-BE49-F238E27FC236}">
                    <a16:creationId xmlns:a16="http://schemas.microsoft.com/office/drawing/2014/main" id="{6BE1582A-B0B6-BDDF-2A71-D2A88AD7EF07}"/>
                  </a:ext>
                </a:extLst>
              </p:cNvPr>
              <p:cNvGrpSpPr/>
              <p:nvPr/>
            </p:nvGrpSpPr>
            <p:grpSpPr>
              <a:xfrm>
                <a:off x="5280798" y="3653088"/>
                <a:ext cx="63576" cy="102268"/>
                <a:chOff x="5280798" y="3653088"/>
                <a:chExt cx="63576" cy="102268"/>
              </a:xfrm>
            </p:grpSpPr>
            <p:sp>
              <p:nvSpPr>
                <p:cNvPr id="850" name="Freeform: Shape 849">
                  <a:extLst>
                    <a:ext uri="{FF2B5EF4-FFF2-40B4-BE49-F238E27FC236}">
                      <a16:creationId xmlns:a16="http://schemas.microsoft.com/office/drawing/2014/main" id="{17F00ACC-CCE7-DABA-9C06-77C30DB2CF81}"/>
                    </a:ext>
                  </a:extLst>
                </p:cNvPr>
                <p:cNvSpPr/>
                <p:nvPr/>
              </p:nvSpPr>
              <p:spPr>
                <a:xfrm>
                  <a:off x="5312587" y="365308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51" name="Freeform: Shape 850">
                  <a:extLst>
                    <a:ext uri="{FF2B5EF4-FFF2-40B4-BE49-F238E27FC236}">
                      <a16:creationId xmlns:a16="http://schemas.microsoft.com/office/drawing/2014/main" id="{7ED20F24-FC31-FAB3-1F8B-EFABEBC3BF8D}"/>
                    </a:ext>
                  </a:extLst>
                </p:cNvPr>
                <p:cNvSpPr/>
                <p:nvPr/>
              </p:nvSpPr>
              <p:spPr>
                <a:xfrm>
                  <a:off x="5280798" y="370422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49" name="Graphic 5">
                <a:extLst>
                  <a:ext uri="{FF2B5EF4-FFF2-40B4-BE49-F238E27FC236}">
                    <a16:creationId xmlns:a16="http://schemas.microsoft.com/office/drawing/2014/main" id="{F80EE8EB-D05D-DE16-E52F-860B1DC5B160}"/>
                  </a:ext>
                </a:extLst>
              </p:cNvPr>
              <p:cNvGrpSpPr/>
              <p:nvPr/>
            </p:nvGrpSpPr>
            <p:grpSpPr>
              <a:xfrm>
                <a:off x="5263475" y="3653088"/>
                <a:ext cx="63576" cy="102268"/>
                <a:chOff x="5263475" y="3653088"/>
                <a:chExt cx="63576" cy="102268"/>
              </a:xfrm>
            </p:grpSpPr>
            <p:sp>
              <p:nvSpPr>
                <p:cNvPr id="848" name="Freeform: Shape 847">
                  <a:extLst>
                    <a:ext uri="{FF2B5EF4-FFF2-40B4-BE49-F238E27FC236}">
                      <a16:creationId xmlns:a16="http://schemas.microsoft.com/office/drawing/2014/main" id="{F2729C87-5A85-4693-5DE4-2F38DDCD9F0F}"/>
                    </a:ext>
                  </a:extLst>
                </p:cNvPr>
                <p:cNvSpPr/>
                <p:nvPr/>
              </p:nvSpPr>
              <p:spPr>
                <a:xfrm>
                  <a:off x="5295263" y="365308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49" name="Freeform: Shape 848">
                  <a:extLst>
                    <a:ext uri="{FF2B5EF4-FFF2-40B4-BE49-F238E27FC236}">
                      <a16:creationId xmlns:a16="http://schemas.microsoft.com/office/drawing/2014/main" id="{097E22FE-ADC1-AEF4-FB28-C637A0491544}"/>
                    </a:ext>
                  </a:extLst>
                </p:cNvPr>
                <p:cNvSpPr/>
                <p:nvPr/>
              </p:nvSpPr>
              <p:spPr>
                <a:xfrm>
                  <a:off x="5263475" y="370422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50" name="Graphic 5">
                <a:extLst>
                  <a:ext uri="{FF2B5EF4-FFF2-40B4-BE49-F238E27FC236}">
                    <a16:creationId xmlns:a16="http://schemas.microsoft.com/office/drawing/2014/main" id="{9C1E3722-D10A-B16E-2F8B-C527A94BC546}"/>
                  </a:ext>
                </a:extLst>
              </p:cNvPr>
              <p:cNvGrpSpPr/>
              <p:nvPr/>
            </p:nvGrpSpPr>
            <p:grpSpPr>
              <a:xfrm>
                <a:off x="5194095" y="3653088"/>
                <a:ext cx="63576" cy="102268"/>
                <a:chOff x="5194095" y="3653088"/>
                <a:chExt cx="63576" cy="102268"/>
              </a:xfrm>
            </p:grpSpPr>
            <p:sp>
              <p:nvSpPr>
                <p:cNvPr id="846" name="Freeform: Shape 845">
                  <a:extLst>
                    <a:ext uri="{FF2B5EF4-FFF2-40B4-BE49-F238E27FC236}">
                      <a16:creationId xmlns:a16="http://schemas.microsoft.com/office/drawing/2014/main" id="{7A338A78-ED52-FB32-6EC2-33B36952D8D3}"/>
                    </a:ext>
                  </a:extLst>
                </p:cNvPr>
                <p:cNvSpPr/>
                <p:nvPr/>
              </p:nvSpPr>
              <p:spPr>
                <a:xfrm>
                  <a:off x="5225884" y="365308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47" name="Freeform: Shape 846">
                  <a:extLst>
                    <a:ext uri="{FF2B5EF4-FFF2-40B4-BE49-F238E27FC236}">
                      <a16:creationId xmlns:a16="http://schemas.microsoft.com/office/drawing/2014/main" id="{7E252CD3-4C62-985C-E206-857B88499425}"/>
                    </a:ext>
                  </a:extLst>
                </p:cNvPr>
                <p:cNvSpPr/>
                <p:nvPr/>
              </p:nvSpPr>
              <p:spPr>
                <a:xfrm>
                  <a:off x="5194095" y="370422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51" name="Graphic 5">
                <a:extLst>
                  <a:ext uri="{FF2B5EF4-FFF2-40B4-BE49-F238E27FC236}">
                    <a16:creationId xmlns:a16="http://schemas.microsoft.com/office/drawing/2014/main" id="{9F9A8A5C-D998-94D8-B642-118AFC11C55D}"/>
                  </a:ext>
                </a:extLst>
              </p:cNvPr>
              <p:cNvGrpSpPr/>
              <p:nvPr/>
            </p:nvGrpSpPr>
            <p:grpSpPr>
              <a:xfrm>
                <a:off x="5098310" y="3653088"/>
                <a:ext cx="63576" cy="102268"/>
                <a:chOff x="5098310" y="3653088"/>
                <a:chExt cx="63576" cy="102268"/>
              </a:xfrm>
            </p:grpSpPr>
            <p:sp>
              <p:nvSpPr>
                <p:cNvPr id="844" name="Freeform: Shape 843">
                  <a:extLst>
                    <a:ext uri="{FF2B5EF4-FFF2-40B4-BE49-F238E27FC236}">
                      <a16:creationId xmlns:a16="http://schemas.microsoft.com/office/drawing/2014/main" id="{A74BFC73-A17E-5B19-14CC-D9452B860638}"/>
                    </a:ext>
                  </a:extLst>
                </p:cNvPr>
                <p:cNvSpPr/>
                <p:nvPr/>
              </p:nvSpPr>
              <p:spPr>
                <a:xfrm>
                  <a:off x="5130098" y="365308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45" name="Freeform: Shape 844">
                  <a:extLst>
                    <a:ext uri="{FF2B5EF4-FFF2-40B4-BE49-F238E27FC236}">
                      <a16:creationId xmlns:a16="http://schemas.microsoft.com/office/drawing/2014/main" id="{2EF32620-E691-20CC-E866-C8873C6A5698}"/>
                    </a:ext>
                  </a:extLst>
                </p:cNvPr>
                <p:cNvSpPr/>
                <p:nvPr/>
              </p:nvSpPr>
              <p:spPr>
                <a:xfrm>
                  <a:off x="5098310" y="3704222"/>
                  <a:ext cx="63576" cy="13527"/>
                </a:xfrm>
                <a:custGeom>
                  <a:avLst/>
                  <a:gdLst>
                    <a:gd name="connsiteX0" fmla="*/ 0 w 63576"/>
                    <a:gd name="connsiteY0" fmla="*/ 0 h 13527"/>
                    <a:gd name="connsiteX1" fmla="*/ 63576 w 63576"/>
                    <a:gd name="connsiteY1" fmla="*/ 0 h 13527"/>
                  </a:gdLst>
                  <a:ahLst/>
                  <a:cxnLst>
                    <a:cxn ang="0">
                      <a:pos x="connsiteX0" y="connsiteY0"/>
                    </a:cxn>
                    <a:cxn ang="0">
                      <a:pos x="connsiteX1" y="connsiteY1"/>
                    </a:cxn>
                  </a:cxnLst>
                  <a:rect l="l" t="t" r="r" b="b"/>
                  <a:pathLst>
                    <a:path w="63576" h="13527">
                      <a:moveTo>
                        <a:pt x="0" y="0"/>
                      </a:moveTo>
                      <a:lnTo>
                        <a:pt x="63576" y="0"/>
                      </a:lnTo>
                    </a:path>
                  </a:pathLst>
                </a:custGeom>
                <a:ln w="12700" cap="flat">
                  <a:solidFill>
                    <a:srgbClr val="782A28"/>
                  </a:solidFill>
                  <a:prstDash val="solid"/>
                  <a:miter/>
                </a:ln>
              </p:spPr>
              <p:txBody>
                <a:bodyPr rtlCol="0" anchor="ctr"/>
                <a:lstStyle/>
                <a:p>
                  <a:endParaRPr lang="en-US" dirty="0"/>
                </a:p>
              </p:txBody>
            </p:sp>
          </p:grpSp>
          <p:grpSp>
            <p:nvGrpSpPr>
              <p:cNvPr id="652" name="Graphic 5">
                <a:extLst>
                  <a:ext uri="{FF2B5EF4-FFF2-40B4-BE49-F238E27FC236}">
                    <a16:creationId xmlns:a16="http://schemas.microsoft.com/office/drawing/2014/main" id="{C6656D1E-1DA1-47CA-FAC7-C1D73972FA03}"/>
                  </a:ext>
                </a:extLst>
              </p:cNvPr>
              <p:cNvGrpSpPr/>
              <p:nvPr/>
            </p:nvGrpSpPr>
            <p:grpSpPr>
              <a:xfrm>
                <a:off x="5030781" y="3653088"/>
                <a:ext cx="63576" cy="102268"/>
                <a:chOff x="5030781" y="3653088"/>
                <a:chExt cx="63576" cy="102268"/>
              </a:xfrm>
            </p:grpSpPr>
            <p:sp>
              <p:nvSpPr>
                <p:cNvPr id="842" name="Freeform: Shape 841">
                  <a:extLst>
                    <a:ext uri="{FF2B5EF4-FFF2-40B4-BE49-F238E27FC236}">
                      <a16:creationId xmlns:a16="http://schemas.microsoft.com/office/drawing/2014/main" id="{2D783B9E-7786-1408-2D9D-857520628F76}"/>
                    </a:ext>
                  </a:extLst>
                </p:cNvPr>
                <p:cNvSpPr/>
                <p:nvPr/>
              </p:nvSpPr>
              <p:spPr>
                <a:xfrm>
                  <a:off x="5062569" y="3653088"/>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43" name="Freeform: Shape 842">
                  <a:extLst>
                    <a:ext uri="{FF2B5EF4-FFF2-40B4-BE49-F238E27FC236}">
                      <a16:creationId xmlns:a16="http://schemas.microsoft.com/office/drawing/2014/main" id="{3F6DF2BA-A64A-EC02-81B8-774BB699F1A1}"/>
                    </a:ext>
                  </a:extLst>
                </p:cNvPr>
                <p:cNvSpPr/>
                <p:nvPr/>
              </p:nvSpPr>
              <p:spPr>
                <a:xfrm>
                  <a:off x="5030781" y="3704222"/>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53" name="Graphic 5">
                <a:extLst>
                  <a:ext uri="{FF2B5EF4-FFF2-40B4-BE49-F238E27FC236}">
                    <a16:creationId xmlns:a16="http://schemas.microsoft.com/office/drawing/2014/main" id="{EFECA994-F29F-8EEC-BFFA-F098BA9B421D}"/>
                  </a:ext>
                </a:extLst>
              </p:cNvPr>
              <p:cNvGrpSpPr/>
              <p:nvPr/>
            </p:nvGrpSpPr>
            <p:grpSpPr>
              <a:xfrm>
                <a:off x="4768737" y="3486564"/>
                <a:ext cx="63576" cy="102268"/>
                <a:chOff x="4768737" y="3486564"/>
                <a:chExt cx="63576" cy="102268"/>
              </a:xfrm>
            </p:grpSpPr>
            <p:sp>
              <p:nvSpPr>
                <p:cNvPr id="840" name="Freeform: Shape 839">
                  <a:extLst>
                    <a:ext uri="{FF2B5EF4-FFF2-40B4-BE49-F238E27FC236}">
                      <a16:creationId xmlns:a16="http://schemas.microsoft.com/office/drawing/2014/main" id="{A95FBB4D-6BF1-8AE0-60BC-AB7169C2969D}"/>
                    </a:ext>
                  </a:extLst>
                </p:cNvPr>
                <p:cNvSpPr/>
                <p:nvPr/>
              </p:nvSpPr>
              <p:spPr>
                <a:xfrm>
                  <a:off x="4800526" y="348656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41" name="Freeform: Shape 840">
                  <a:extLst>
                    <a:ext uri="{FF2B5EF4-FFF2-40B4-BE49-F238E27FC236}">
                      <a16:creationId xmlns:a16="http://schemas.microsoft.com/office/drawing/2014/main" id="{535DE374-63ED-2920-058C-57BE1A252765}"/>
                    </a:ext>
                  </a:extLst>
                </p:cNvPr>
                <p:cNvSpPr/>
                <p:nvPr/>
              </p:nvSpPr>
              <p:spPr>
                <a:xfrm>
                  <a:off x="4768737" y="353769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54" name="Graphic 5">
                <a:extLst>
                  <a:ext uri="{FF2B5EF4-FFF2-40B4-BE49-F238E27FC236}">
                    <a16:creationId xmlns:a16="http://schemas.microsoft.com/office/drawing/2014/main" id="{C0E6AB3F-2214-EB4C-3E71-3543070D51D8}"/>
                  </a:ext>
                </a:extLst>
              </p:cNvPr>
              <p:cNvGrpSpPr/>
              <p:nvPr/>
            </p:nvGrpSpPr>
            <p:grpSpPr>
              <a:xfrm>
                <a:off x="4721139" y="3486564"/>
                <a:ext cx="63576" cy="102268"/>
                <a:chOff x="4721139" y="3486564"/>
                <a:chExt cx="63576" cy="102268"/>
              </a:xfrm>
            </p:grpSpPr>
            <p:sp>
              <p:nvSpPr>
                <p:cNvPr id="838" name="Freeform: Shape 837">
                  <a:extLst>
                    <a:ext uri="{FF2B5EF4-FFF2-40B4-BE49-F238E27FC236}">
                      <a16:creationId xmlns:a16="http://schemas.microsoft.com/office/drawing/2014/main" id="{98C278AD-F08F-8F44-4F79-4F4F7419C714}"/>
                    </a:ext>
                  </a:extLst>
                </p:cNvPr>
                <p:cNvSpPr/>
                <p:nvPr/>
              </p:nvSpPr>
              <p:spPr>
                <a:xfrm>
                  <a:off x="4752927" y="348656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39" name="Freeform: Shape 838">
                  <a:extLst>
                    <a:ext uri="{FF2B5EF4-FFF2-40B4-BE49-F238E27FC236}">
                      <a16:creationId xmlns:a16="http://schemas.microsoft.com/office/drawing/2014/main" id="{0A00945C-DD18-AFBC-9344-4AC6E41DC755}"/>
                    </a:ext>
                  </a:extLst>
                </p:cNvPr>
                <p:cNvSpPr/>
                <p:nvPr/>
              </p:nvSpPr>
              <p:spPr>
                <a:xfrm>
                  <a:off x="4721139" y="353769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55" name="Graphic 5">
                <a:extLst>
                  <a:ext uri="{FF2B5EF4-FFF2-40B4-BE49-F238E27FC236}">
                    <a16:creationId xmlns:a16="http://schemas.microsoft.com/office/drawing/2014/main" id="{7C90BAB5-4760-6C98-2695-03A614AC9C87}"/>
                  </a:ext>
                </a:extLst>
              </p:cNvPr>
              <p:cNvGrpSpPr/>
              <p:nvPr/>
            </p:nvGrpSpPr>
            <p:grpSpPr>
              <a:xfrm>
                <a:off x="4638220" y="3358322"/>
                <a:ext cx="63576" cy="102268"/>
                <a:chOff x="4638220" y="3358322"/>
                <a:chExt cx="63576" cy="102268"/>
              </a:xfrm>
            </p:grpSpPr>
            <p:sp>
              <p:nvSpPr>
                <p:cNvPr id="836" name="Freeform: Shape 835">
                  <a:extLst>
                    <a:ext uri="{FF2B5EF4-FFF2-40B4-BE49-F238E27FC236}">
                      <a16:creationId xmlns:a16="http://schemas.microsoft.com/office/drawing/2014/main" id="{C7F37DE9-5399-6F66-B8EB-8FF0AAE46343}"/>
                    </a:ext>
                  </a:extLst>
                </p:cNvPr>
                <p:cNvSpPr/>
                <p:nvPr/>
              </p:nvSpPr>
              <p:spPr>
                <a:xfrm>
                  <a:off x="4670009" y="335832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37" name="Freeform: Shape 836">
                  <a:extLst>
                    <a:ext uri="{FF2B5EF4-FFF2-40B4-BE49-F238E27FC236}">
                      <a16:creationId xmlns:a16="http://schemas.microsoft.com/office/drawing/2014/main" id="{1F8D3F5B-ED66-59BF-BDDF-06EBE00D1756}"/>
                    </a:ext>
                  </a:extLst>
                </p:cNvPr>
                <p:cNvSpPr/>
                <p:nvPr/>
              </p:nvSpPr>
              <p:spPr>
                <a:xfrm>
                  <a:off x="4638220" y="340945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56" name="Graphic 5">
                <a:extLst>
                  <a:ext uri="{FF2B5EF4-FFF2-40B4-BE49-F238E27FC236}">
                    <a16:creationId xmlns:a16="http://schemas.microsoft.com/office/drawing/2014/main" id="{4A920E03-0946-B8B3-0593-8F259294282A}"/>
                  </a:ext>
                </a:extLst>
              </p:cNvPr>
              <p:cNvGrpSpPr/>
              <p:nvPr/>
            </p:nvGrpSpPr>
            <p:grpSpPr>
              <a:xfrm>
                <a:off x="4624092" y="3358322"/>
                <a:ext cx="63576" cy="102268"/>
                <a:chOff x="4624092" y="3358322"/>
                <a:chExt cx="63576" cy="102268"/>
              </a:xfrm>
            </p:grpSpPr>
            <p:sp>
              <p:nvSpPr>
                <p:cNvPr id="834" name="Freeform: Shape 833">
                  <a:extLst>
                    <a:ext uri="{FF2B5EF4-FFF2-40B4-BE49-F238E27FC236}">
                      <a16:creationId xmlns:a16="http://schemas.microsoft.com/office/drawing/2014/main" id="{6ABEAE55-0944-6E68-298B-BE1A93A34AD9}"/>
                    </a:ext>
                  </a:extLst>
                </p:cNvPr>
                <p:cNvSpPr/>
                <p:nvPr/>
              </p:nvSpPr>
              <p:spPr>
                <a:xfrm>
                  <a:off x="4655880" y="335832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35" name="Freeform: Shape 834">
                  <a:extLst>
                    <a:ext uri="{FF2B5EF4-FFF2-40B4-BE49-F238E27FC236}">
                      <a16:creationId xmlns:a16="http://schemas.microsoft.com/office/drawing/2014/main" id="{207E6306-2AEE-6AF8-5397-8DA0ECB600F9}"/>
                    </a:ext>
                  </a:extLst>
                </p:cNvPr>
                <p:cNvSpPr/>
                <p:nvPr/>
              </p:nvSpPr>
              <p:spPr>
                <a:xfrm>
                  <a:off x="4624092" y="340945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57" name="Graphic 5">
                <a:extLst>
                  <a:ext uri="{FF2B5EF4-FFF2-40B4-BE49-F238E27FC236}">
                    <a16:creationId xmlns:a16="http://schemas.microsoft.com/office/drawing/2014/main" id="{F1E65BA9-CF1F-BE31-CF95-D981180EC9B9}"/>
                  </a:ext>
                </a:extLst>
              </p:cNvPr>
              <p:cNvGrpSpPr/>
              <p:nvPr/>
            </p:nvGrpSpPr>
            <p:grpSpPr>
              <a:xfrm>
                <a:off x="4610553" y="3358322"/>
                <a:ext cx="63576" cy="102268"/>
                <a:chOff x="4610553" y="3358322"/>
                <a:chExt cx="63576" cy="102268"/>
              </a:xfrm>
            </p:grpSpPr>
            <p:sp>
              <p:nvSpPr>
                <p:cNvPr id="832" name="Freeform: Shape 831">
                  <a:extLst>
                    <a:ext uri="{FF2B5EF4-FFF2-40B4-BE49-F238E27FC236}">
                      <a16:creationId xmlns:a16="http://schemas.microsoft.com/office/drawing/2014/main" id="{D42434BB-C67F-849B-B4FC-2B69798B19B1}"/>
                    </a:ext>
                  </a:extLst>
                </p:cNvPr>
                <p:cNvSpPr/>
                <p:nvPr/>
              </p:nvSpPr>
              <p:spPr>
                <a:xfrm>
                  <a:off x="4642341" y="335832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33" name="Freeform: Shape 832">
                  <a:extLst>
                    <a:ext uri="{FF2B5EF4-FFF2-40B4-BE49-F238E27FC236}">
                      <a16:creationId xmlns:a16="http://schemas.microsoft.com/office/drawing/2014/main" id="{F150F8A8-F4E3-B505-CEDA-BAE620F0CD39}"/>
                    </a:ext>
                  </a:extLst>
                </p:cNvPr>
                <p:cNvSpPr/>
                <p:nvPr/>
              </p:nvSpPr>
              <p:spPr>
                <a:xfrm>
                  <a:off x="4610553" y="340945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58" name="Graphic 5">
                <a:extLst>
                  <a:ext uri="{FF2B5EF4-FFF2-40B4-BE49-F238E27FC236}">
                    <a16:creationId xmlns:a16="http://schemas.microsoft.com/office/drawing/2014/main" id="{D02B339A-2A8A-005D-8CBC-9747143C2605}"/>
                  </a:ext>
                </a:extLst>
              </p:cNvPr>
              <p:cNvGrpSpPr/>
              <p:nvPr/>
            </p:nvGrpSpPr>
            <p:grpSpPr>
              <a:xfrm>
                <a:off x="4564973" y="3358322"/>
                <a:ext cx="63576" cy="102268"/>
                <a:chOff x="4564973" y="3358322"/>
                <a:chExt cx="63576" cy="102268"/>
              </a:xfrm>
            </p:grpSpPr>
            <p:sp>
              <p:nvSpPr>
                <p:cNvPr id="830" name="Freeform: Shape 829">
                  <a:extLst>
                    <a:ext uri="{FF2B5EF4-FFF2-40B4-BE49-F238E27FC236}">
                      <a16:creationId xmlns:a16="http://schemas.microsoft.com/office/drawing/2014/main" id="{3D9F9229-9402-27D5-4BFD-87EAC9F32311}"/>
                    </a:ext>
                  </a:extLst>
                </p:cNvPr>
                <p:cNvSpPr/>
                <p:nvPr/>
              </p:nvSpPr>
              <p:spPr>
                <a:xfrm>
                  <a:off x="4596761" y="335832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31" name="Freeform: Shape 830">
                  <a:extLst>
                    <a:ext uri="{FF2B5EF4-FFF2-40B4-BE49-F238E27FC236}">
                      <a16:creationId xmlns:a16="http://schemas.microsoft.com/office/drawing/2014/main" id="{A36C0F71-D592-FC04-9206-9FCACD489AC9}"/>
                    </a:ext>
                  </a:extLst>
                </p:cNvPr>
                <p:cNvSpPr/>
                <p:nvPr/>
              </p:nvSpPr>
              <p:spPr>
                <a:xfrm>
                  <a:off x="4564973" y="340945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59" name="Graphic 5">
                <a:extLst>
                  <a:ext uri="{FF2B5EF4-FFF2-40B4-BE49-F238E27FC236}">
                    <a16:creationId xmlns:a16="http://schemas.microsoft.com/office/drawing/2014/main" id="{36EA27C9-E697-DFB5-1061-0E3154612CC4}"/>
                  </a:ext>
                </a:extLst>
              </p:cNvPr>
              <p:cNvGrpSpPr/>
              <p:nvPr/>
            </p:nvGrpSpPr>
            <p:grpSpPr>
              <a:xfrm>
                <a:off x="4066787" y="3358322"/>
                <a:ext cx="63576" cy="102268"/>
                <a:chOff x="4066787" y="3358322"/>
                <a:chExt cx="63576" cy="102268"/>
              </a:xfrm>
            </p:grpSpPr>
            <p:sp>
              <p:nvSpPr>
                <p:cNvPr id="828" name="Freeform: Shape 827">
                  <a:extLst>
                    <a:ext uri="{FF2B5EF4-FFF2-40B4-BE49-F238E27FC236}">
                      <a16:creationId xmlns:a16="http://schemas.microsoft.com/office/drawing/2014/main" id="{E44F8D80-A0E1-3ECB-13FA-C3DDF15F14D3}"/>
                    </a:ext>
                  </a:extLst>
                </p:cNvPr>
                <p:cNvSpPr/>
                <p:nvPr/>
              </p:nvSpPr>
              <p:spPr>
                <a:xfrm>
                  <a:off x="4098576" y="335832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29" name="Freeform: Shape 828">
                  <a:extLst>
                    <a:ext uri="{FF2B5EF4-FFF2-40B4-BE49-F238E27FC236}">
                      <a16:creationId xmlns:a16="http://schemas.microsoft.com/office/drawing/2014/main" id="{EA5D9BDF-50E7-8A83-219E-DFB5A43B62D8}"/>
                    </a:ext>
                  </a:extLst>
                </p:cNvPr>
                <p:cNvSpPr/>
                <p:nvPr/>
              </p:nvSpPr>
              <p:spPr>
                <a:xfrm>
                  <a:off x="4066787" y="340945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60" name="Graphic 5">
                <a:extLst>
                  <a:ext uri="{FF2B5EF4-FFF2-40B4-BE49-F238E27FC236}">
                    <a16:creationId xmlns:a16="http://schemas.microsoft.com/office/drawing/2014/main" id="{7C8811DF-4B4D-4A98-376A-E332D9A44590}"/>
                  </a:ext>
                </a:extLst>
              </p:cNvPr>
              <p:cNvGrpSpPr/>
              <p:nvPr/>
            </p:nvGrpSpPr>
            <p:grpSpPr>
              <a:xfrm>
                <a:off x="4055266" y="3358322"/>
                <a:ext cx="63576" cy="102268"/>
                <a:chOff x="4055266" y="3358322"/>
                <a:chExt cx="63576" cy="102268"/>
              </a:xfrm>
            </p:grpSpPr>
            <p:sp>
              <p:nvSpPr>
                <p:cNvPr id="826" name="Freeform: Shape 825">
                  <a:extLst>
                    <a:ext uri="{FF2B5EF4-FFF2-40B4-BE49-F238E27FC236}">
                      <a16:creationId xmlns:a16="http://schemas.microsoft.com/office/drawing/2014/main" id="{E7673530-924A-9F2C-2E6C-166C81A8B814}"/>
                    </a:ext>
                  </a:extLst>
                </p:cNvPr>
                <p:cNvSpPr/>
                <p:nvPr/>
              </p:nvSpPr>
              <p:spPr>
                <a:xfrm>
                  <a:off x="4087055" y="335832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27" name="Freeform: Shape 826">
                  <a:extLst>
                    <a:ext uri="{FF2B5EF4-FFF2-40B4-BE49-F238E27FC236}">
                      <a16:creationId xmlns:a16="http://schemas.microsoft.com/office/drawing/2014/main" id="{D80DEE6E-3AB9-FB99-F48F-BD1CEA8CD46A}"/>
                    </a:ext>
                  </a:extLst>
                </p:cNvPr>
                <p:cNvSpPr/>
                <p:nvPr/>
              </p:nvSpPr>
              <p:spPr>
                <a:xfrm>
                  <a:off x="4055266" y="340945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61" name="Graphic 5">
                <a:extLst>
                  <a:ext uri="{FF2B5EF4-FFF2-40B4-BE49-F238E27FC236}">
                    <a16:creationId xmlns:a16="http://schemas.microsoft.com/office/drawing/2014/main" id="{0978FB81-CCE5-E0C1-F2F8-B0A73A7CE881}"/>
                  </a:ext>
                </a:extLst>
              </p:cNvPr>
              <p:cNvGrpSpPr/>
              <p:nvPr/>
            </p:nvGrpSpPr>
            <p:grpSpPr>
              <a:xfrm>
                <a:off x="4040465" y="3358322"/>
                <a:ext cx="63576" cy="102268"/>
                <a:chOff x="4040465" y="3358322"/>
                <a:chExt cx="63576" cy="102268"/>
              </a:xfrm>
            </p:grpSpPr>
            <p:sp>
              <p:nvSpPr>
                <p:cNvPr id="824" name="Freeform: Shape 823">
                  <a:extLst>
                    <a:ext uri="{FF2B5EF4-FFF2-40B4-BE49-F238E27FC236}">
                      <a16:creationId xmlns:a16="http://schemas.microsoft.com/office/drawing/2014/main" id="{BBC4AC52-511B-5213-E976-35B1B5FB5428}"/>
                    </a:ext>
                  </a:extLst>
                </p:cNvPr>
                <p:cNvSpPr/>
                <p:nvPr/>
              </p:nvSpPr>
              <p:spPr>
                <a:xfrm>
                  <a:off x="4072254" y="335832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25" name="Freeform: Shape 824">
                  <a:extLst>
                    <a:ext uri="{FF2B5EF4-FFF2-40B4-BE49-F238E27FC236}">
                      <a16:creationId xmlns:a16="http://schemas.microsoft.com/office/drawing/2014/main" id="{970D7171-E8BB-2B57-CC4A-2D552C0ECD8B}"/>
                    </a:ext>
                  </a:extLst>
                </p:cNvPr>
                <p:cNvSpPr/>
                <p:nvPr/>
              </p:nvSpPr>
              <p:spPr>
                <a:xfrm>
                  <a:off x="4040465" y="340945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62" name="Graphic 5">
                <a:extLst>
                  <a:ext uri="{FF2B5EF4-FFF2-40B4-BE49-F238E27FC236}">
                    <a16:creationId xmlns:a16="http://schemas.microsoft.com/office/drawing/2014/main" id="{F6528F6A-DD85-5902-7B15-D8378C1F9520}"/>
                  </a:ext>
                </a:extLst>
              </p:cNvPr>
              <p:cNvGrpSpPr/>
              <p:nvPr/>
            </p:nvGrpSpPr>
            <p:grpSpPr>
              <a:xfrm>
                <a:off x="4028187" y="3358322"/>
                <a:ext cx="63576" cy="102268"/>
                <a:chOff x="4028187" y="3358322"/>
                <a:chExt cx="63576" cy="102268"/>
              </a:xfrm>
            </p:grpSpPr>
            <p:sp>
              <p:nvSpPr>
                <p:cNvPr id="822" name="Freeform: Shape 821">
                  <a:extLst>
                    <a:ext uri="{FF2B5EF4-FFF2-40B4-BE49-F238E27FC236}">
                      <a16:creationId xmlns:a16="http://schemas.microsoft.com/office/drawing/2014/main" id="{080AF570-D24D-B475-A36F-111C0791D284}"/>
                    </a:ext>
                  </a:extLst>
                </p:cNvPr>
                <p:cNvSpPr/>
                <p:nvPr/>
              </p:nvSpPr>
              <p:spPr>
                <a:xfrm>
                  <a:off x="4059976" y="335832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23" name="Freeform: Shape 822">
                  <a:extLst>
                    <a:ext uri="{FF2B5EF4-FFF2-40B4-BE49-F238E27FC236}">
                      <a16:creationId xmlns:a16="http://schemas.microsoft.com/office/drawing/2014/main" id="{EB0DD2DA-7103-674C-B876-4202A2D3109D}"/>
                    </a:ext>
                  </a:extLst>
                </p:cNvPr>
                <p:cNvSpPr/>
                <p:nvPr/>
              </p:nvSpPr>
              <p:spPr>
                <a:xfrm>
                  <a:off x="4028187" y="340945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63" name="Graphic 5">
                <a:extLst>
                  <a:ext uri="{FF2B5EF4-FFF2-40B4-BE49-F238E27FC236}">
                    <a16:creationId xmlns:a16="http://schemas.microsoft.com/office/drawing/2014/main" id="{692AED1E-2C55-7310-13AA-6FBB09D1E663}"/>
                  </a:ext>
                </a:extLst>
              </p:cNvPr>
              <p:cNvGrpSpPr/>
              <p:nvPr/>
            </p:nvGrpSpPr>
            <p:grpSpPr>
              <a:xfrm>
                <a:off x="3928618" y="3358322"/>
                <a:ext cx="63576" cy="102268"/>
                <a:chOff x="3928618" y="3358322"/>
                <a:chExt cx="63576" cy="102268"/>
              </a:xfrm>
            </p:grpSpPr>
            <p:sp>
              <p:nvSpPr>
                <p:cNvPr id="820" name="Freeform: Shape 819">
                  <a:extLst>
                    <a:ext uri="{FF2B5EF4-FFF2-40B4-BE49-F238E27FC236}">
                      <a16:creationId xmlns:a16="http://schemas.microsoft.com/office/drawing/2014/main" id="{8E4C7217-215C-C40E-9750-530E91253809}"/>
                    </a:ext>
                  </a:extLst>
                </p:cNvPr>
                <p:cNvSpPr/>
                <p:nvPr/>
              </p:nvSpPr>
              <p:spPr>
                <a:xfrm>
                  <a:off x="3960406" y="335832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21" name="Freeform: Shape 820">
                  <a:extLst>
                    <a:ext uri="{FF2B5EF4-FFF2-40B4-BE49-F238E27FC236}">
                      <a16:creationId xmlns:a16="http://schemas.microsoft.com/office/drawing/2014/main" id="{47C96119-E7CC-6709-CF80-1FE6503613A5}"/>
                    </a:ext>
                  </a:extLst>
                </p:cNvPr>
                <p:cNvSpPr/>
                <p:nvPr/>
              </p:nvSpPr>
              <p:spPr>
                <a:xfrm>
                  <a:off x="3928618" y="340945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64" name="Graphic 5">
                <a:extLst>
                  <a:ext uri="{FF2B5EF4-FFF2-40B4-BE49-F238E27FC236}">
                    <a16:creationId xmlns:a16="http://schemas.microsoft.com/office/drawing/2014/main" id="{33A52641-233B-E8FA-A48A-9E0DAD966B17}"/>
                  </a:ext>
                </a:extLst>
              </p:cNvPr>
              <p:cNvGrpSpPr/>
              <p:nvPr/>
            </p:nvGrpSpPr>
            <p:grpSpPr>
              <a:xfrm>
                <a:off x="3916424" y="3358322"/>
                <a:ext cx="63576" cy="102268"/>
                <a:chOff x="3916424" y="3358322"/>
                <a:chExt cx="63576" cy="102268"/>
              </a:xfrm>
            </p:grpSpPr>
            <p:sp>
              <p:nvSpPr>
                <p:cNvPr id="818" name="Freeform: Shape 817">
                  <a:extLst>
                    <a:ext uri="{FF2B5EF4-FFF2-40B4-BE49-F238E27FC236}">
                      <a16:creationId xmlns:a16="http://schemas.microsoft.com/office/drawing/2014/main" id="{D809B738-9FCE-B201-9473-E43F545AC187}"/>
                    </a:ext>
                  </a:extLst>
                </p:cNvPr>
                <p:cNvSpPr/>
                <p:nvPr/>
              </p:nvSpPr>
              <p:spPr>
                <a:xfrm>
                  <a:off x="3948212" y="335832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19" name="Freeform: Shape 818">
                  <a:extLst>
                    <a:ext uri="{FF2B5EF4-FFF2-40B4-BE49-F238E27FC236}">
                      <a16:creationId xmlns:a16="http://schemas.microsoft.com/office/drawing/2014/main" id="{85DCBA4D-E04C-141B-2077-C2E7993B53AF}"/>
                    </a:ext>
                  </a:extLst>
                </p:cNvPr>
                <p:cNvSpPr/>
                <p:nvPr/>
              </p:nvSpPr>
              <p:spPr>
                <a:xfrm>
                  <a:off x="3916424" y="340945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65" name="Graphic 5">
                <a:extLst>
                  <a:ext uri="{FF2B5EF4-FFF2-40B4-BE49-F238E27FC236}">
                    <a16:creationId xmlns:a16="http://schemas.microsoft.com/office/drawing/2014/main" id="{5BD3C579-5596-32B8-2F1C-183D818F5431}"/>
                  </a:ext>
                </a:extLst>
              </p:cNvPr>
              <p:cNvGrpSpPr/>
              <p:nvPr/>
            </p:nvGrpSpPr>
            <p:grpSpPr>
              <a:xfrm>
                <a:off x="3807772" y="3241579"/>
                <a:ext cx="63576" cy="102268"/>
                <a:chOff x="3807772" y="3241579"/>
                <a:chExt cx="63576" cy="102268"/>
              </a:xfrm>
            </p:grpSpPr>
            <p:sp>
              <p:nvSpPr>
                <p:cNvPr id="816" name="Freeform: Shape 815">
                  <a:extLst>
                    <a:ext uri="{FF2B5EF4-FFF2-40B4-BE49-F238E27FC236}">
                      <a16:creationId xmlns:a16="http://schemas.microsoft.com/office/drawing/2014/main" id="{0C1F6FF5-CE7E-DA80-8C01-2618495EBBB6}"/>
                    </a:ext>
                  </a:extLst>
                </p:cNvPr>
                <p:cNvSpPr/>
                <p:nvPr/>
              </p:nvSpPr>
              <p:spPr>
                <a:xfrm>
                  <a:off x="3839560" y="324157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17" name="Freeform: Shape 816">
                  <a:extLst>
                    <a:ext uri="{FF2B5EF4-FFF2-40B4-BE49-F238E27FC236}">
                      <a16:creationId xmlns:a16="http://schemas.microsoft.com/office/drawing/2014/main" id="{D4255D0F-4362-3668-F33A-2FD665962691}"/>
                    </a:ext>
                  </a:extLst>
                </p:cNvPr>
                <p:cNvSpPr/>
                <p:nvPr/>
              </p:nvSpPr>
              <p:spPr>
                <a:xfrm>
                  <a:off x="3807772" y="329271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66" name="Graphic 5">
                <a:extLst>
                  <a:ext uri="{FF2B5EF4-FFF2-40B4-BE49-F238E27FC236}">
                    <a16:creationId xmlns:a16="http://schemas.microsoft.com/office/drawing/2014/main" id="{B003A99E-B2A7-63B1-C15B-BE367480C1F0}"/>
                  </a:ext>
                </a:extLst>
              </p:cNvPr>
              <p:cNvGrpSpPr/>
              <p:nvPr/>
            </p:nvGrpSpPr>
            <p:grpSpPr>
              <a:xfrm>
                <a:off x="3789775" y="3241579"/>
                <a:ext cx="63576" cy="102268"/>
                <a:chOff x="3789775" y="3241579"/>
                <a:chExt cx="63576" cy="102268"/>
              </a:xfrm>
            </p:grpSpPr>
            <p:sp>
              <p:nvSpPr>
                <p:cNvPr id="814" name="Freeform: Shape 813">
                  <a:extLst>
                    <a:ext uri="{FF2B5EF4-FFF2-40B4-BE49-F238E27FC236}">
                      <a16:creationId xmlns:a16="http://schemas.microsoft.com/office/drawing/2014/main" id="{72E82A2A-E108-1DDE-87EB-18BC84D087D5}"/>
                    </a:ext>
                  </a:extLst>
                </p:cNvPr>
                <p:cNvSpPr/>
                <p:nvPr/>
              </p:nvSpPr>
              <p:spPr>
                <a:xfrm>
                  <a:off x="3821563" y="324157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15" name="Freeform: Shape 814">
                  <a:extLst>
                    <a:ext uri="{FF2B5EF4-FFF2-40B4-BE49-F238E27FC236}">
                      <a16:creationId xmlns:a16="http://schemas.microsoft.com/office/drawing/2014/main" id="{F77F29ED-F554-F4F8-BA9B-8CF94C89E058}"/>
                    </a:ext>
                  </a:extLst>
                </p:cNvPr>
                <p:cNvSpPr/>
                <p:nvPr/>
              </p:nvSpPr>
              <p:spPr>
                <a:xfrm>
                  <a:off x="3789775" y="329271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67" name="Graphic 5">
                <a:extLst>
                  <a:ext uri="{FF2B5EF4-FFF2-40B4-BE49-F238E27FC236}">
                    <a16:creationId xmlns:a16="http://schemas.microsoft.com/office/drawing/2014/main" id="{A7D4E87E-08A2-D956-78B2-443175004088}"/>
                  </a:ext>
                </a:extLst>
              </p:cNvPr>
              <p:cNvGrpSpPr/>
              <p:nvPr/>
            </p:nvGrpSpPr>
            <p:grpSpPr>
              <a:xfrm>
                <a:off x="3691383" y="3241579"/>
                <a:ext cx="63576" cy="102268"/>
                <a:chOff x="3691383" y="3241579"/>
                <a:chExt cx="63576" cy="102268"/>
              </a:xfrm>
            </p:grpSpPr>
            <p:sp>
              <p:nvSpPr>
                <p:cNvPr id="812" name="Freeform: Shape 811">
                  <a:extLst>
                    <a:ext uri="{FF2B5EF4-FFF2-40B4-BE49-F238E27FC236}">
                      <a16:creationId xmlns:a16="http://schemas.microsoft.com/office/drawing/2014/main" id="{916C4070-CA97-52BB-CA71-7E4AEC36CD23}"/>
                    </a:ext>
                  </a:extLst>
                </p:cNvPr>
                <p:cNvSpPr/>
                <p:nvPr/>
              </p:nvSpPr>
              <p:spPr>
                <a:xfrm>
                  <a:off x="3723171" y="324157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13" name="Freeform: Shape 812">
                  <a:extLst>
                    <a:ext uri="{FF2B5EF4-FFF2-40B4-BE49-F238E27FC236}">
                      <a16:creationId xmlns:a16="http://schemas.microsoft.com/office/drawing/2014/main" id="{721F0B60-77F6-0607-B862-C71EC30432EB}"/>
                    </a:ext>
                  </a:extLst>
                </p:cNvPr>
                <p:cNvSpPr/>
                <p:nvPr/>
              </p:nvSpPr>
              <p:spPr>
                <a:xfrm>
                  <a:off x="3691383" y="329271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68" name="Graphic 5">
                <a:extLst>
                  <a:ext uri="{FF2B5EF4-FFF2-40B4-BE49-F238E27FC236}">
                    <a16:creationId xmlns:a16="http://schemas.microsoft.com/office/drawing/2014/main" id="{67B52C72-353A-36AB-A276-F200B16F6486}"/>
                  </a:ext>
                </a:extLst>
              </p:cNvPr>
              <p:cNvGrpSpPr/>
              <p:nvPr/>
            </p:nvGrpSpPr>
            <p:grpSpPr>
              <a:xfrm>
                <a:off x="3342384" y="3241579"/>
                <a:ext cx="63576" cy="102268"/>
                <a:chOff x="3342384" y="3241579"/>
                <a:chExt cx="63576" cy="102268"/>
              </a:xfrm>
            </p:grpSpPr>
            <p:sp>
              <p:nvSpPr>
                <p:cNvPr id="810" name="Freeform: Shape 809">
                  <a:extLst>
                    <a:ext uri="{FF2B5EF4-FFF2-40B4-BE49-F238E27FC236}">
                      <a16:creationId xmlns:a16="http://schemas.microsoft.com/office/drawing/2014/main" id="{A02E6BFA-0AA2-BFCA-C1E0-5EAA00BAFA62}"/>
                    </a:ext>
                  </a:extLst>
                </p:cNvPr>
                <p:cNvSpPr/>
                <p:nvPr/>
              </p:nvSpPr>
              <p:spPr>
                <a:xfrm>
                  <a:off x="3374172" y="324157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11" name="Freeform: Shape 810">
                  <a:extLst>
                    <a:ext uri="{FF2B5EF4-FFF2-40B4-BE49-F238E27FC236}">
                      <a16:creationId xmlns:a16="http://schemas.microsoft.com/office/drawing/2014/main" id="{0DD7247A-6E38-FD8E-71D9-93D1E07A4A5E}"/>
                    </a:ext>
                  </a:extLst>
                </p:cNvPr>
                <p:cNvSpPr/>
                <p:nvPr/>
              </p:nvSpPr>
              <p:spPr>
                <a:xfrm>
                  <a:off x="3342384" y="329271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69" name="Graphic 5">
                <a:extLst>
                  <a:ext uri="{FF2B5EF4-FFF2-40B4-BE49-F238E27FC236}">
                    <a16:creationId xmlns:a16="http://schemas.microsoft.com/office/drawing/2014/main" id="{EA9021B7-6762-4921-E538-2896137A626D}"/>
                  </a:ext>
                </a:extLst>
              </p:cNvPr>
              <p:cNvGrpSpPr/>
              <p:nvPr/>
            </p:nvGrpSpPr>
            <p:grpSpPr>
              <a:xfrm>
                <a:off x="3647064" y="3241579"/>
                <a:ext cx="63576" cy="102268"/>
                <a:chOff x="3647064" y="3241579"/>
                <a:chExt cx="63576" cy="102268"/>
              </a:xfrm>
            </p:grpSpPr>
            <p:sp>
              <p:nvSpPr>
                <p:cNvPr id="808" name="Freeform: Shape 807">
                  <a:extLst>
                    <a:ext uri="{FF2B5EF4-FFF2-40B4-BE49-F238E27FC236}">
                      <a16:creationId xmlns:a16="http://schemas.microsoft.com/office/drawing/2014/main" id="{91FF56E5-8B71-529F-1A9B-D4F04C33D1B1}"/>
                    </a:ext>
                  </a:extLst>
                </p:cNvPr>
                <p:cNvSpPr/>
                <p:nvPr/>
              </p:nvSpPr>
              <p:spPr>
                <a:xfrm>
                  <a:off x="3678852" y="324157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09" name="Freeform: Shape 808">
                  <a:extLst>
                    <a:ext uri="{FF2B5EF4-FFF2-40B4-BE49-F238E27FC236}">
                      <a16:creationId xmlns:a16="http://schemas.microsoft.com/office/drawing/2014/main" id="{E63E0755-2438-9600-9010-51584856BACD}"/>
                    </a:ext>
                  </a:extLst>
                </p:cNvPr>
                <p:cNvSpPr/>
                <p:nvPr/>
              </p:nvSpPr>
              <p:spPr>
                <a:xfrm>
                  <a:off x="3647064" y="329271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70" name="Graphic 5">
                <a:extLst>
                  <a:ext uri="{FF2B5EF4-FFF2-40B4-BE49-F238E27FC236}">
                    <a16:creationId xmlns:a16="http://schemas.microsoft.com/office/drawing/2014/main" id="{45E1EB3C-1C0C-73E0-BD24-C387E191A0E0}"/>
                  </a:ext>
                </a:extLst>
              </p:cNvPr>
              <p:cNvGrpSpPr/>
              <p:nvPr/>
            </p:nvGrpSpPr>
            <p:grpSpPr>
              <a:xfrm>
                <a:off x="3640000" y="3241579"/>
                <a:ext cx="63576" cy="102268"/>
                <a:chOff x="3640000" y="3241579"/>
                <a:chExt cx="63576" cy="102268"/>
              </a:xfrm>
            </p:grpSpPr>
            <p:sp>
              <p:nvSpPr>
                <p:cNvPr id="806" name="Freeform: Shape 805">
                  <a:extLst>
                    <a:ext uri="{FF2B5EF4-FFF2-40B4-BE49-F238E27FC236}">
                      <a16:creationId xmlns:a16="http://schemas.microsoft.com/office/drawing/2014/main" id="{8CF63BB5-35D5-1B12-DAB7-B12D29C846D8}"/>
                    </a:ext>
                  </a:extLst>
                </p:cNvPr>
                <p:cNvSpPr/>
                <p:nvPr/>
              </p:nvSpPr>
              <p:spPr>
                <a:xfrm>
                  <a:off x="3671788" y="324157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07" name="Freeform: Shape 806">
                  <a:extLst>
                    <a:ext uri="{FF2B5EF4-FFF2-40B4-BE49-F238E27FC236}">
                      <a16:creationId xmlns:a16="http://schemas.microsoft.com/office/drawing/2014/main" id="{AD8C21D5-32D5-3CF1-D314-90DDDFA6E6CD}"/>
                    </a:ext>
                  </a:extLst>
                </p:cNvPr>
                <p:cNvSpPr/>
                <p:nvPr/>
              </p:nvSpPr>
              <p:spPr>
                <a:xfrm>
                  <a:off x="3640000" y="329271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71" name="Graphic 5">
                <a:extLst>
                  <a:ext uri="{FF2B5EF4-FFF2-40B4-BE49-F238E27FC236}">
                    <a16:creationId xmlns:a16="http://schemas.microsoft.com/office/drawing/2014/main" id="{2A1F9A54-11BC-E510-F021-EAC9292D4294}"/>
                  </a:ext>
                </a:extLst>
              </p:cNvPr>
              <p:cNvGrpSpPr/>
              <p:nvPr/>
            </p:nvGrpSpPr>
            <p:grpSpPr>
              <a:xfrm>
                <a:off x="3593074" y="3241579"/>
                <a:ext cx="63576" cy="102268"/>
                <a:chOff x="3593074" y="3241579"/>
                <a:chExt cx="63576" cy="102268"/>
              </a:xfrm>
            </p:grpSpPr>
            <p:sp>
              <p:nvSpPr>
                <p:cNvPr id="804" name="Freeform: Shape 803">
                  <a:extLst>
                    <a:ext uri="{FF2B5EF4-FFF2-40B4-BE49-F238E27FC236}">
                      <a16:creationId xmlns:a16="http://schemas.microsoft.com/office/drawing/2014/main" id="{ADB917DA-796D-F9BF-0B99-7C06C696DD1D}"/>
                    </a:ext>
                  </a:extLst>
                </p:cNvPr>
                <p:cNvSpPr/>
                <p:nvPr/>
              </p:nvSpPr>
              <p:spPr>
                <a:xfrm>
                  <a:off x="3624863" y="324157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05" name="Freeform: Shape 804">
                  <a:extLst>
                    <a:ext uri="{FF2B5EF4-FFF2-40B4-BE49-F238E27FC236}">
                      <a16:creationId xmlns:a16="http://schemas.microsoft.com/office/drawing/2014/main" id="{72DA5A47-04AE-FC2F-C663-894000D4ED2F}"/>
                    </a:ext>
                  </a:extLst>
                </p:cNvPr>
                <p:cNvSpPr/>
                <p:nvPr/>
              </p:nvSpPr>
              <p:spPr>
                <a:xfrm>
                  <a:off x="3593074" y="329271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72" name="Graphic 5">
                <a:extLst>
                  <a:ext uri="{FF2B5EF4-FFF2-40B4-BE49-F238E27FC236}">
                    <a16:creationId xmlns:a16="http://schemas.microsoft.com/office/drawing/2014/main" id="{60848112-D62A-65C1-6F03-94C0CC541631}"/>
                  </a:ext>
                </a:extLst>
              </p:cNvPr>
              <p:cNvGrpSpPr/>
              <p:nvPr/>
            </p:nvGrpSpPr>
            <p:grpSpPr>
              <a:xfrm>
                <a:off x="3584076" y="3241579"/>
                <a:ext cx="63576" cy="102268"/>
                <a:chOff x="3584076" y="3241579"/>
                <a:chExt cx="63576" cy="102268"/>
              </a:xfrm>
            </p:grpSpPr>
            <p:sp>
              <p:nvSpPr>
                <p:cNvPr id="802" name="Freeform: Shape 801">
                  <a:extLst>
                    <a:ext uri="{FF2B5EF4-FFF2-40B4-BE49-F238E27FC236}">
                      <a16:creationId xmlns:a16="http://schemas.microsoft.com/office/drawing/2014/main" id="{0CC95745-E039-1681-550F-48AE1BC6B8EF}"/>
                    </a:ext>
                  </a:extLst>
                </p:cNvPr>
                <p:cNvSpPr/>
                <p:nvPr/>
              </p:nvSpPr>
              <p:spPr>
                <a:xfrm>
                  <a:off x="3615864" y="324157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03" name="Freeform: Shape 802">
                  <a:extLst>
                    <a:ext uri="{FF2B5EF4-FFF2-40B4-BE49-F238E27FC236}">
                      <a16:creationId xmlns:a16="http://schemas.microsoft.com/office/drawing/2014/main" id="{3BB1F663-CEE2-E248-9C74-A58A9CCF96DB}"/>
                    </a:ext>
                  </a:extLst>
                </p:cNvPr>
                <p:cNvSpPr/>
                <p:nvPr/>
              </p:nvSpPr>
              <p:spPr>
                <a:xfrm>
                  <a:off x="3584076" y="329271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73" name="Graphic 5">
                <a:extLst>
                  <a:ext uri="{FF2B5EF4-FFF2-40B4-BE49-F238E27FC236}">
                    <a16:creationId xmlns:a16="http://schemas.microsoft.com/office/drawing/2014/main" id="{CB2F89B9-F44A-71AC-2575-EAB530465F89}"/>
                  </a:ext>
                </a:extLst>
              </p:cNvPr>
              <p:cNvGrpSpPr/>
              <p:nvPr/>
            </p:nvGrpSpPr>
            <p:grpSpPr>
              <a:xfrm>
                <a:off x="3235077" y="3195045"/>
                <a:ext cx="63576" cy="102268"/>
                <a:chOff x="3235077" y="3195045"/>
                <a:chExt cx="63576" cy="102268"/>
              </a:xfrm>
            </p:grpSpPr>
            <p:sp>
              <p:nvSpPr>
                <p:cNvPr id="800" name="Freeform: Shape 799">
                  <a:extLst>
                    <a:ext uri="{FF2B5EF4-FFF2-40B4-BE49-F238E27FC236}">
                      <a16:creationId xmlns:a16="http://schemas.microsoft.com/office/drawing/2014/main" id="{A309A3EB-6406-A648-49FD-D5BAF6B670AA}"/>
                    </a:ext>
                  </a:extLst>
                </p:cNvPr>
                <p:cNvSpPr/>
                <p:nvPr/>
              </p:nvSpPr>
              <p:spPr>
                <a:xfrm>
                  <a:off x="3266866" y="319504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801" name="Freeform: Shape 800">
                  <a:extLst>
                    <a:ext uri="{FF2B5EF4-FFF2-40B4-BE49-F238E27FC236}">
                      <a16:creationId xmlns:a16="http://schemas.microsoft.com/office/drawing/2014/main" id="{E18B48A0-9826-23AC-49A9-288539514012}"/>
                    </a:ext>
                  </a:extLst>
                </p:cNvPr>
                <p:cNvSpPr/>
                <p:nvPr/>
              </p:nvSpPr>
              <p:spPr>
                <a:xfrm>
                  <a:off x="3235077" y="3246179"/>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74" name="Graphic 5">
                <a:extLst>
                  <a:ext uri="{FF2B5EF4-FFF2-40B4-BE49-F238E27FC236}">
                    <a16:creationId xmlns:a16="http://schemas.microsoft.com/office/drawing/2014/main" id="{667D2CDA-81AB-97ED-2D94-9619F3177AB5}"/>
                  </a:ext>
                </a:extLst>
              </p:cNvPr>
              <p:cNvGrpSpPr/>
              <p:nvPr/>
            </p:nvGrpSpPr>
            <p:grpSpPr>
              <a:xfrm>
                <a:off x="3217669" y="3195045"/>
                <a:ext cx="63576" cy="102268"/>
                <a:chOff x="3217669" y="3195045"/>
                <a:chExt cx="63576" cy="102268"/>
              </a:xfrm>
            </p:grpSpPr>
            <p:sp>
              <p:nvSpPr>
                <p:cNvPr id="798" name="Freeform: Shape 797">
                  <a:extLst>
                    <a:ext uri="{FF2B5EF4-FFF2-40B4-BE49-F238E27FC236}">
                      <a16:creationId xmlns:a16="http://schemas.microsoft.com/office/drawing/2014/main" id="{DD1D6B3E-2C2E-FE28-FEAF-F804AB935ACA}"/>
                    </a:ext>
                  </a:extLst>
                </p:cNvPr>
                <p:cNvSpPr/>
                <p:nvPr/>
              </p:nvSpPr>
              <p:spPr>
                <a:xfrm>
                  <a:off x="3249458" y="319504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99" name="Freeform: Shape 798">
                  <a:extLst>
                    <a:ext uri="{FF2B5EF4-FFF2-40B4-BE49-F238E27FC236}">
                      <a16:creationId xmlns:a16="http://schemas.microsoft.com/office/drawing/2014/main" id="{6306BD6A-7173-5836-F62B-637072910EA7}"/>
                    </a:ext>
                  </a:extLst>
                </p:cNvPr>
                <p:cNvSpPr/>
                <p:nvPr/>
              </p:nvSpPr>
              <p:spPr>
                <a:xfrm>
                  <a:off x="3217669" y="3246179"/>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75" name="Graphic 5">
                <a:extLst>
                  <a:ext uri="{FF2B5EF4-FFF2-40B4-BE49-F238E27FC236}">
                    <a16:creationId xmlns:a16="http://schemas.microsoft.com/office/drawing/2014/main" id="{2ED23D5F-0156-C65E-D1F2-33A3EC73FD1C}"/>
                  </a:ext>
                </a:extLst>
              </p:cNvPr>
              <p:cNvGrpSpPr/>
              <p:nvPr/>
            </p:nvGrpSpPr>
            <p:grpSpPr>
              <a:xfrm>
                <a:off x="3186806" y="3195045"/>
                <a:ext cx="63576" cy="102268"/>
                <a:chOff x="3186806" y="3195045"/>
                <a:chExt cx="63576" cy="102268"/>
              </a:xfrm>
            </p:grpSpPr>
            <p:sp>
              <p:nvSpPr>
                <p:cNvPr id="796" name="Freeform: Shape 795">
                  <a:extLst>
                    <a:ext uri="{FF2B5EF4-FFF2-40B4-BE49-F238E27FC236}">
                      <a16:creationId xmlns:a16="http://schemas.microsoft.com/office/drawing/2014/main" id="{3940C44E-1E07-0264-23B4-4F2F132C27AA}"/>
                    </a:ext>
                  </a:extLst>
                </p:cNvPr>
                <p:cNvSpPr/>
                <p:nvPr/>
              </p:nvSpPr>
              <p:spPr>
                <a:xfrm>
                  <a:off x="3218594" y="319504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97" name="Freeform: Shape 796">
                  <a:extLst>
                    <a:ext uri="{FF2B5EF4-FFF2-40B4-BE49-F238E27FC236}">
                      <a16:creationId xmlns:a16="http://schemas.microsoft.com/office/drawing/2014/main" id="{86C3BF12-6481-8D3A-A95F-B821ECADD1B8}"/>
                    </a:ext>
                  </a:extLst>
                </p:cNvPr>
                <p:cNvSpPr/>
                <p:nvPr/>
              </p:nvSpPr>
              <p:spPr>
                <a:xfrm>
                  <a:off x="3186806" y="3246179"/>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76" name="Graphic 5">
                <a:extLst>
                  <a:ext uri="{FF2B5EF4-FFF2-40B4-BE49-F238E27FC236}">
                    <a16:creationId xmlns:a16="http://schemas.microsoft.com/office/drawing/2014/main" id="{18D92B48-3A44-51F1-69A5-07352D844146}"/>
                  </a:ext>
                </a:extLst>
              </p:cNvPr>
              <p:cNvGrpSpPr/>
              <p:nvPr/>
            </p:nvGrpSpPr>
            <p:grpSpPr>
              <a:xfrm>
                <a:off x="3171416" y="3195045"/>
                <a:ext cx="63576" cy="102268"/>
                <a:chOff x="3171416" y="3195045"/>
                <a:chExt cx="63576" cy="102268"/>
              </a:xfrm>
            </p:grpSpPr>
            <p:sp>
              <p:nvSpPr>
                <p:cNvPr id="794" name="Freeform: Shape 793">
                  <a:extLst>
                    <a:ext uri="{FF2B5EF4-FFF2-40B4-BE49-F238E27FC236}">
                      <a16:creationId xmlns:a16="http://schemas.microsoft.com/office/drawing/2014/main" id="{A8FBCF6E-73A3-BC27-1938-649609276916}"/>
                    </a:ext>
                  </a:extLst>
                </p:cNvPr>
                <p:cNvSpPr/>
                <p:nvPr/>
              </p:nvSpPr>
              <p:spPr>
                <a:xfrm>
                  <a:off x="3203205" y="319504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95" name="Freeform: Shape 794">
                  <a:extLst>
                    <a:ext uri="{FF2B5EF4-FFF2-40B4-BE49-F238E27FC236}">
                      <a16:creationId xmlns:a16="http://schemas.microsoft.com/office/drawing/2014/main" id="{454D6AA9-0423-00AE-30A0-05BF3D1AB5FA}"/>
                    </a:ext>
                  </a:extLst>
                </p:cNvPr>
                <p:cNvSpPr/>
                <p:nvPr/>
              </p:nvSpPr>
              <p:spPr>
                <a:xfrm>
                  <a:off x="3171416" y="3246179"/>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77" name="Graphic 5">
                <a:extLst>
                  <a:ext uri="{FF2B5EF4-FFF2-40B4-BE49-F238E27FC236}">
                    <a16:creationId xmlns:a16="http://schemas.microsoft.com/office/drawing/2014/main" id="{6B67D121-BF9A-7788-8E82-B747418D5109}"/>
                  </a:ext>
                </a:extLst>
              </p:cNvPr>
              <p:cNvGrpSpPr/>
              <p:nvPr/>
            </p:nvGrpSpPr>
            <p:grpSpPr>
              <a:xfrm>
                <a:off x="3156616" y="3195045"/>
                <a:ext cx="63576" cy="102268"/>
                <a:chOff x="3156616" y="3195045"/>
                <a:chExt cx="63576" cy="102268"/>
              </a:xfrm>
            </p:grpSpPr>
            <p:sp>
              <p:nvSpPr>
                <p:cNvPr id="792" name="Freeform: Shape 791">
                  <a:extLst>
                    <a:ext uri="{FF2B5EF4-FFF2-40B4-BE49-F238E27FC236}">
                      <a16:creationId xmlns:a16="http://schemas.microsoft.com/office/drawing/2014/main" id="{D55E22D2-1621-2BA7-CEEF-70B3F69D21E4}"/>
                    </a:ext>
                  </a:extLst>
                </p:cNvPr>
                <p:cNvSpPr/>
                <p:nvPr/>
              </p:nvSpPr>
              <p:spPr>
                <a:xfrm>
                  <a:off x="3188404" y="319504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93" name="Freeform: Shape 792">
                  <a:extLst>
                    <a:ext uri="{FF2B5EF4-FFF2-40B4-BE49-F238E27FC236}">
                      <a16:creationId xmlns:a16="http://schemas.microsoft.com/office/drawing/2014/main" id="{C9599A7E-89D4-C244-AF2B-AE26C84194E1}"/>
                    </a:ext>
                  </a:extLst>
                </p:cNvPr>
                <p:cNvSpPr/>
                <p:nvPr/>
              </p:nvSpPr>
              <p:spPr>
                <a:xfrm>
                  <a:off x="3156616" y="3246179"/>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78" name="Graphic 5">
                <a:extLst>
                  <a:ext uri="{FF2B5EF4-FFF2-40B4-BE49-F238E27FC236}">
                    <a16:creationId xmlns:a16="http://schemas.microsoft.com/office/drawing/2014/main" id="{C0213755-DE91-4126-D600-7A9B8B6367BA}"/>
                  </a:ext>
                </a:extLst>
              </p:cNvPr>
              <p:cNvGrpSpPr/>
              <p:nvPr/>
            </p:nvGrpSpPr>
            <p:grpSpPr>
              <a:xfrm>
                <a:off x="3121295" y="3160955"/>
                <a:ext cx="63576" cy="102268"/>
                <a:chOff x="3121295" y="3160955"/>
                <a:chExt cx="63576" cy="102268"/>
              </a:xfrm>
            </p:grpSpPr>
            <p:sp>
              <p:nvSpPr>
                <p:cNvPr id="790" name="Freeform: Shape 789">
                  <a:extLst>
                    <a:ext uri="{FF2B5EF4-FFF2-40B4-BE49-F238E27FC236}">
                      <a16:creationId xmlns:a16="http://schemas.microsoft.com/office/drawing/2014/main" id="{B6F896E9-F1E7-E8DF-E4A9-639717B8B919}"/>
                    </a:ext>
                  </a:extLst>
                </p:cNvPr>
                <p:cNvSpPr/>
                <p:nvPr/>
              </p:nvSpPr>
              <p:spPr>
                <a:xfrm>
                  <a:off x="3153084" y="316095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91" name="Freeform: Shape 790">
                  <a:extLst>
                    <a:ext uri="{FF2B5EF4-FFF2-40B4-BE49-F238E27FC236}">
                      <a16:creationId xmlns:a16="http://schemas.microsoft.com/office/drawing/2014/main" id="{596B0923-3944-DC83-AD6C-EACA15E0AF43}"/>
                    </a:ext>
                  </a:extLst>
                </p:cNvPr>
                <p:cNvSpPr/>
                <p:nvPr/>
              </p:nvSpPr>
              <p:spPr>
                <a:xfrm>
                  <a:off x="3121295" y="3212089"/>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79" name="Graphic 5">
                <a:extLst>
                  <a:ext uri="{FF2B5EF4-FFF2-40B4-BE49-F238E27FC236}">
                    <a16:creationId xmlns:a16="http://schemas.microsoft.com/office/drawing/2014/main" id="{EE161901-4F0C-5772-77DB-06D877A45F31}"/>
                  </a:ext>
                </a:extLst>
              </p:cNvPr>
              <p:cNvGrpSpPr/>
              <p:nvPr/>
            </p:nvGrpSpPr>
            <p:grpSpPr>
              <a:xfrm>
                <a:off x="3041572" y="3127813"/>
                <a:ext cx="63576" cy="102268"/>
                <a:chOff x="3041572" y="3127813"/>
                <a:chExt cx="63576" cy="102268"/>
              </a:xfrm>
            </p:grpSpPr>
            <p:sp>
              <p:nvSpPr>
                <p:cNvPr id="788" name="Freeform: Shape 787">
                  <a:extLst>
                    <a:ext uri="{FF2B5EF4-FFF2-40B4-BE49-F238E27FC236}">
                      <a16:creationId xmlns:a16="http://schemas.microsoft.com/office/drawing/2014/main" id="{96A288C8-0DB9-7D07-5782-14AAB338BFF4}"/>
                    </a:ext>
                  </a:extLst>
                </p:cNvPr>
                <p:cNvSpPr/>
                <p:nvPr/>
              </p:nvSpPr>
              <p:spPr>
                <a:xfrm>
                  <a:off x="3073360" y="312781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89" name="Freeform: Shape 788">
                  <a:extLst>
                    <a:ext uri="{FF2B5EF4-FFF2-40B4-BE49-F238E27FC236}">
                      <a16:creationId xmlns:a16="http://schemas.microsoft.com/office/drawing/2014/main" id="{2FF20D51-0757-6814-AC6B-BDD5517D4F8B}"/>
                    </a:ext>
                  </a:extLst>
                </p:cNvPr>
                <p:cNvSpPr/>
                <p:nvPr/>
              </p:nvSpPr>
              <p:spPr>
                <a:xfrm>
                  <a:off x="3041572" y="317894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80" name="Graphic 5">
                <a:extLst>
                  <a:ext uri="{FF2B5EF4-FFF2-40B4-BE49-F238E27FC236}">
                    <a16:creationId xmlns:a16="http://schemas.microsoft.com/office/drawing/2014/main" id="{95B25D5E-3F43-170E-3377-01A576809809}"/>
                  </a:ext>
                </a:extLst>
              </p:cNvPr>
              <p:cNvGrpSpPr/>
              <p:nvPr/>
            </p:nvGrpSpPr>
            <p:grpSpPr>
              <a:xfrm>
                <a:off x="3028285" y="3127813"/>
                <a:ext cx="63576" cy="102268"/>
                <a:chOff x="3028285" y="3127813"/>
                <a:chExt cx="63576" cy="102268"/>
              </a:xfrm>
            </p:grpSpPr>
            <p:sp>
              <p:nvSpPr>
                <p:cNvPr id="786" name="Freeform: Shape 785">
                  <a:extLst>
                    <a:ext uri="{FF2B5EF4-FFF2-40B4-BE49-F238E27FC236}">
                      <a16:creationId xmlns:a16="http://schemas.microsoft.com/office/drawing/2014/main" id="{CD4A6722-7A17-BA82-AD29-5EEA8B1F9B36}"/>
                    </a:ext>
                  </a:extLst>
                </p:cNvPr>
                <p:cNvSpPr/>
                <p:nvPr/>
              </p:nvSpPr>
              <p:spPr>
                <a:xfrm>
                  <a:off x="3060073" y="312781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87" name="Freeform: Shape 786">
                  <a:extLst>
                    <a:ext uri="{FF2B5EF4-FFF2-40B4-BE49-F238E27FC236}">
                      <a16:creationId xmlns:a16="http://schemas.microsoft.com/office/drawing/2014/main" id="{65EE9A29-C9A4-CE6E-B124-C2D8A910F98B}"/>
                    </a:ext>
                  </a:extLst>
                </p:cNvPr>
                <p:cNvSpPr/>
                <p:nvPr/>
              </p:nvSpPr>
              <p:spPr>
                <a:xfrm>
                  <a:off x="3028285" y="317894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81" name="Graphic 5">
                <a:extLst>
                  <a:ext uri="{FF2B5EF4-FFF2-40B4-BE49-F238E27FC236}">
                    <a16:creationId xmlns:a16="http://schemas.microsoft.com/office/drawing/2014/main" id="{84389FC6-7551-B6F8-1775-B29552C67CF5}"/>
                  </a:ext>
                </a:extLst>
              </p:cNvPr>
              <p:cNvGrpSpPr/>
              <p:nvPr/>
            </p:nvGrpSpPr>
            <p:grpSpPr>
              <a:xfrm>
                <a:off x="3004654" y="3127813"/>
                <a:ext cx="63576" cy="102268"/>
                <a:chOff x="3004654" y="3127813"/>
                <a:chExt cx="63576" cy="102268"/>
              </a:xfrm>
            </p:grpSpPr>
            <p:sp>
              <p:nvSpPr>
                <p:cNvPr id="784" name="Freeform: Shape 783">
                  <a:extLst>
                    <a:ext uri="{FF2B5EF4-FFF2-40B4-BE49-F238E27FC236}">
                      <a16:creationId xmlns:a16="http://schemas.microsoft.com/office/drawing/2014/main" id="{FB789CEE-9AB5-CE9A-045A-8A270B117673}"/>
                    </a:ext>
                  </a:extLst>
                </p:cNvPr>
                <p:cNvSpPr/>
                <p:nvPr/>
              </p:nvSpPr>
              <p:spPr>
                <a:xfrm>
                  <a:off x="3036442" y="312781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85" name="Freeform: Shape 784">
                  <a:extLst>
                    <a:ext uri="{FF2B5EF4-FFF2-40B4-BE49-F238E27FC236}">
                      <a16:creationId xmlns:a16="http://schemas.microsoft.com/office/drawing/2014/main" id="{C5FC2FA3-410A-16CB-1584-BCF74E2F3C2D}"/>
                    </a:ext>
                  </a:extLst>
                </p:cNvPr>
                <p:cNvSpPr/>
                <p:nvPr/>
              </p:nvSpPr>
              <p:spPr>
                <a:xfrm>
                  <a:off x="3004654" y="317894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82" name="Graphic 5">
                <a:extLst>
                  <a:ext uri="{FF2B5EF4-FFF2-40B4-BE49-F238E27FC236}">
                    <a16:creationId xmlns:a16="http://schemas.microsoft.com/office/drawing/2014/main" id="{A867B60F-E164-3DC0-2535-EC62A800AB6C}"/>
                  </a:ext>
                </a:extLst>
              </p:cNvPr>
              <p:cNvGrpSpPr/>
              <p:nvPr/>
            </p:nvGrpSpPr>
            <p:grpSpPr>
              <a:xfrm>
                <a:off x="2983462" y="3127813"/>
                <a:ext cx="63576" cy="102268"/>
                <a:chOff x="2983462" y="3127813"/>
                <a:chExt cx="63576" cy="102268"/>
              </a:xfrm>
            </p:grpSpPr>
            <p:sp>
              <p:nvSpPr>
                <p:cNvPr id="782" name="Freeform: Shape 781">
                  <a:extLst>
                    <a:ext uri="{FF2B5EF4-FFF2-40B4-BE49-F238E27FC236}">
                      <a16:creationId xmlns:a16="http://schemas.microsoft.com/office/drawing/2014/main" id="{4775663F-800A-09C8-8A25-28D47F832C1D}"/>
                    </a:ext>
                  </a:extLst>
                </p:cNvPr>
                <p:cNvSpPr/>
                <p:nvPr/>
              </p:nvSpPr>
              <p:spPr>
                <a:xfrm>
                  <a:off x="3015250" y="312781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83" name="Freeform: Shape 782">
                  <a:extLst>
                    <a:ext uri="{FF2B5EF4-FFF2-40B4-BE49-F238E27FC236}">
                      <a16:creationId xmlns:a16="http://schemas.microsoft.com/office/drawing/2014/main" id="{E7B942A0-B528-946D-3886-4DD0687241DD}"/>
                    </a:ext>
                  </a:extLst>
                </p:cNvPr>
                <p:cNvSpPr/>
                <p:nvPr/>
              </p:nvSpPr>
              <p:spPr>
                <a:xfrm>
                  <a:off x="2983462" y="317894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83" name="Graphic 5">
                <a:extLst>
                  <a:ext uri="{FF2B5EF4-FFF2-40B4-BE49-F238E27FC236}">
                    <a16:creationId xmlns:a16="http://schemas.microsoft.com/office/drawing/2014/main" id="{5D3F5C7E-D27C-B5B1-2E3A-6E60CC5F391D}"/>
                  </a:ext>
                </a:extLst>
              </p:cNvPr>
              <p:cNvGrpSpPr/>
              <p:nvPr/>
            </p:nvGrpSpPr>
            <p:grpSpPr>
              <a:xfrm>
                <a:off x="2976734" y="3127813"/>
                <a:ext cx="63576" cy="102268"/>
                <a:chOff x="2976734" y="3127813"/>
                <a:chExt cx="63576" cy="102268"/>
              </a:xfrm>
            </p:grpSpPr>
            <p:sp>
              <p:nvSpPr>
                <p:cNvPr id="780" name="Freeform: Shape 779">
                  <a:extLst>
                    <a:ext uri="{FF2B5EF4-FFF2-40B4-BE49-F238E27FC236}">
                      <a16:creationId xmlns:a16="http://schemas.microsoft.com/office/drawing/2014/main" id="{AE0010F2-3E11-1C44-85FD-F4D86552DE8F}"/>
                    </a:ext>
                  </a:extLst>
                </p:cNvPr>
                <p:cNvSpPr/>
                <p:nvPr/>
              </p:nvSpPr>
              <p:spPr>
                <a:xfrm>
                  <a:off x="3008522" y="312781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81" name="Freeform: Shape 780">
                  <a:extLst>
                    <a:ext uri="{FF2B5EF4-FFF2-40B4-BE49-F238E27FC236}">
                      <a16:creationId xmlns:a16="http://schemas.microsoft.com/office/drawing/2014/main" id="{3C3E866C-CDA1-4625-20FB-8C88103BB7A4}"/>
                    </a:ext>
                  </a:extLst>
                </p:cNvPr>
                <p:cNvSpPr/>
                <p:nvPr/>
              </p:nvSpPr>
              <p:spPr>
                <a:xfrm>
                  <a:off x="2976734" y="317894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84" name="Graphic 5">
                <a:extLst>
                  <a:ext uri="{FF2B5EF4-FFF2-40B4-BE49-F238E27FC236}">
                    <a16:creationId xmlns:a16="http://schemas.microsoft.com/office/drawing/2014/main" id="{41206E1D-307A-720A-9802-24F96FF6651C}"/>
                  </a:ext>
                </a:extLst>
              </p:cNvPr>
              <p:cNvGrpSpPr/>
              <p:nvPr/>
            </p:nvGrpSpPr>
            <p:grpSpPr>
              <a:xfrm>
                <a:off x="2901552" y="3127813"/>
                <a:ext cx="63576" cy="102268"/>
                <a:chOff x="2901552" y="3127813"/>
                <a:chExt cx="63576" cy="102268"/>
              </a:xfrm>
            </p:grpSpPr>
            <p:sp>
              <p:nvSpPr>
                <p:cNvPr id="778" name="Freeform: Shape 777">
                  <a:extLst>
                    <a:ext uri="{FF2B5EF4-FFF2-40B4-BE49-F238E27FC236}">
                      <a16:creationId xmlns:a16="http://schemas.microsoft.com/office/drawing/2014/main" id="{C5EF1CEF-9D93-9A76-65B5-BF2890B2531B}"/>
                    </a:ext>
                  </a:extLst>
                </p:cNvPr>
                <p:cNvSpPr/>
                <p:nvPr/>
              </p:nvSpPr>
              <p:spPr>
                <a:xfrm>
                  <a:off x="2933341" y="312781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79" name="Freeform: Shape 778">
                  <a:extLst>
                    <a:ext uri="{FF2B5EF4-FFF2-40B4-BE49-F238E27FC236}">
                      <a16:creationId xmlns:a16="http://schemas.microsoft.com/office/drawing/2014/main" id="{64E20DFC-9272-DF10-D930-C13327535CBD}"/>
                    </a:ext>
                  </a:extLst>
                </p:cNvPr>
                <p:cNvSpPr/>
                <p:nvPr/>
              </p:nvSpPr>
              <p:spPr>
                <a:xfrm>
                  <a:off x="2901552" y="317894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85" name="Graphic 5">
                <a:extLst>
                  <a:ext uri="{FF2B5EF4-FFF2-40B4-BE49-F238E27FC236}">
                    <a16:creationId xmlns:a16="http://schemas.microsoft.com/office/drawing/2014/main" id="{E6323F03-1851-0601-4CBD-49EF3BED0E26}"/>
                  </a:ext>
                </a:extLst>
              </p:cNvPr>
              <p:cNvGrpSpPr/>
              <p:nvPr/>
            </p:nvGrpSpPr>
            <p:grpSpPr>
              <a:xfrm>
                <a:off x="2880108" y="3067750"/>
                <a:ext cx="63576" cy="102268"/>
                <a:chOff x="2880108" y="3067750"/>
                <a:chExt cx="63576" cy="102268"/>
              </a:xfrm>
            </p:grpSpPr>
            <p:sp>
              <p:nvSpPr>
                <p:cNvPr id="776" name="Freeform: Shape 775">
                  <a:extLst>
                    <a:ext uri="{FF2B5EF4-FFF2-40B4-BE49-F238E27FC236}">
                      <a16:creationId xmlns:a16="http://schemas.microsoft.com/office/drawing/2014/main" id="{82775F19-CEC0-2A21-6D2F-818A4A470D60}"/>
                    </a:ext>
                  </a:extLst>
                </p:cNvPr>
                <p:cNvSpPr/>
                <p:nvPr/>
              </p:nvSpPr>
              <p:spPr>
                <a:xfrm>
                  <a:off x="2911896" y="3067750"/>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77" name="Freeform: Shape 776">
                  <a:extLst>
                    <a:ext uri="{FF2B5EF4-FFF2-40B4-BE49-F238E27FC236}">
                      <a16:creationId xmlns:a16="http://schemas.microsoft.com/office/drawing/2014/main" id="{1168D9F2-090A-B998-D2F3-FAC6AF602F2A}"/>
                    </a:ext>
                  </a:extLst>
                </p:cNvPr>
                <p:cNvSpPr/>
                <p:nvPr/>
              </p:nvSpPr>
              <p:spPr>
                <a:xfrm>
                  <a:off x="2880108" y="311888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86" name="Graphic 5">
                <a:extLst>
                  <a:ext uri="{FF2B5EF4-FFF2-40B4-BE49-F238E27FC236}">
                    <a16:creationId xmlns:a16="http://schemas.microsoft.com/office/drawing/2014/main" id="{AF2D7738-6701-370A-E6E2-62DDE099ADD7}"/>
                  </a:ext>
                </a:extLst>
              </p:cNvPr>
              <p:cNvGrpSpPr/>
              <p:nvPr/>
            </p:nvGrpSpPr>
            <p:grpSpPr>
              <a:xfrm>
                <a:off x="2734453" y="2980903"/>
                <a:ext cx="63576" cy="102268"/>
                <a:chOff x="2734453" y="2980903"/>
                <a:chExt cx="63576" cy="102268"/>
              </a:xfrm>
            </p:grpSpPr>
            <p:sp>
              <p:nvSpPr>
                <p:cNvPr id="774" name="Freeform: Shape 773">
                  <a:extLst>
                    <a:ext uri="{FF2B5EF4-FFF2-40B4-BE49-F238E27FC236}">
                      <a16:creationId xmlns:a16="http://schemas.microsoft.com/office/drawing/2014/main" id="{AE27DD6D-9B42-DA81-EA8E-2D6776B6CD6F}"/>
                    </a:ext>
                  </a:extLst>
                </p:cNvPr>
                <p:cNvSpPr/>
                <p:nvPr/>
              </p:nvSpPr>
              <p:spPr>
                <a:xfrm>
                  <a:off x="2766242" y="298090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75" name="Freeform: Shape 774">
                  <a:extLst>
                    <a:ext uri="{FF2B5EF4-FFF2-40B4-BE49-F238E27FC236}">
                      <a16:creationId xmlns:a16="http://schemas.microsoft.com/office/drawing/2014/main" id="{238B924C-AC86-A435-A294-2FC4557F5A5B}"/>
                    </a:ext>
                  </a:extLst>
                </p:cNvPr>
                <p:cNvSpPr/>
                <p:nvPr/>
              </p:nvSpPr>
              <p:spPr>
                <a:xfrm>
                  <a:off x="2734453" y="303203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87" name="Graphic 5">
                <a:extLst>
                  <a:ext uri="{FF2B5EF4-FFF2-40B4-BE49-F238E27FC236}">
                    <a16:creationId xmlns:a16="http://schemas.microsoft.com/office/drawing/2014/main" id="{334C01B8-842B-6C75-9C72-AB0F095432EB}"/>
                  </a:ext>
                </a:extLst>
              </p:cNvPr>
              <p:cNvGrpSpPr/>
              <p:nvPr/>
            </p:nvGrpSpPr>
            <p:grpSpPr>
              <a:xfrm>
                <a:off x="2729155" y="2980903"/>
                <a:ext cx="63576" cy="102268"/>
                <a:chOff x="2729155" y="2980903"/>
                <a:chExt cx="63576" cy="102268"/>
              </a:xfrm>
            </p:grpSpPr>
            <p:sp>
              <p:nvSpPr>
                <p:cNvPr id="772" name="Freeform: Shape 771">
                  <a:extLst>
                    <a:ext uri="{FF2B5EF4-FFF2-40B4-BE49-F238E27FC236}">
                      <a16:creationId xmlns:a16="http://schemas.microsoft.com/office/drawing/2014/main" id="{F28B0F4C-596C-12D1-EDC0-E28C8441DAF8}"/>
                    </a:ext>
                  </a:extLst>
                </p:cNvPr>
                <p:cNvSpPr/>
                <p:nvPr/>
              </p:nvSpPr>
              <p:spPr>
                <a:xfrm>
                  <a:off x="2760944" y="298090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73" name="Freeform: Shape 772">
                  <a:extLst>
                    <a:ext uri="{FF2B5EF4-FFF2-40B4-BE49-F238E27FC236}">
                      <a16:creationId xmlns:a16="http://schemas.microsoft.com/office/drawing/2014/main" id="{727BCE95-5C40-E525-170E-1A0F0120668C}"/>
                    </a:ext>
                  </a:extLst>
                </p:cNvPr>
                <p:cNvSpPr/>
                <p:nvPr/>
              </p:nvSpPr>
              <p:spPr>
                <a:xfrm>
                  <a:off x="2729155" y="303203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88" name="Graphic 5">
                <a:extLst>
                  <a:ext uri="{FF2B5EF4-FFF2-40B4-BE49-F238E27FC236}">
                    <a16:creationId xmlns:a16="http://schemas.microsoft.com/office/drawing/2014/main" id="{EF7DC023-4AA1-760B-9D82-A26585D7E6B8}"/>
                  </a:ext>
                </a:extLst>
              </p:cNvPr>
              <p:cNvGrpSpPr/>
              <p:nvPr/>
            </p:nvGrpSpPr>
            <p:grpSpPr>
              <a:xfrm>
                <a:off x="2664906" y="2953713"/>
                <a:ext cx="63576" cy="102268"/>
                <a:chOff x="2664906" y="2953713"/>
                <a:chExt cx="63576" cy="102268"/>
              </a:xfrm>
            </p:grpSpPr>
            <p:sp>
              <p:nvSpPr>
                <p:cNvPr id="770" name="Freeform: Shape 769">
                  <a:extLst>
                    <a:ext uri="{FF2B5EF4-FFF2-40B4-BE49-F238E27FC236}">
                      <a16:creationId xmlns:a16="http://schemas.microsoft.com/office/drawing/2014/main" id="{143B8742-EA99-8968-7337-3CF0B74053E8}"/>
                    </a:ext>
                  </a:extLst>
                </p:cNvPr>
                <p:cNvSpPr/>
                <p:nvPr/>
              </p:nvSpPr>
              <p:spPr>
                <a:xfrm>
                  <a:off x="2696694" y="295371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71" name="Freeform: Shape 770">
                  <a:extLst>
                    <a:ext uri="{FF2B5EF4-FFF2-40B4-BE49-F238E27FC236}">
                      <a16:creationId xmlns:a16="http://schemas.microsoft.com/office/drawing/2014/main" id="{FA3770C9-FA27-6B1C-BF33-292EF57C5B0F}"/>
                    </a:ext>
                  </a:extLst>
                </p:cNvPr>
                <p:cNvSpPr/>
                <p:nvPr/>
              </p:nvSpPr>
              <p:spPr>
                <a:xfrm>
                  <a:off x="2664906" y="300484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89" name="Graphic 5">
                <a:extLst>
                  <a:ext uri="{FF2B5EF4-FFF2-40B4-BE49-F238E27FC236}">
                    <a16:creationId xmlns:a16="http://schemas.microsoft.com/office/drawing/2014/main" id="{83E11AC7-6CA2-A857-9EFE-8B8FBC913B72}"/>
                  </a:ext>
                </a:extLst>
              </p:cNvPr>
              <p:cNvGrpSpPr/>
              <p:nvPr/>
            </p:nvGrpSpPr>
            <p:grpSpPr>
              <a:xfrm>
                <a:off x="2656244" y="2953713"/>
                <a:ext cx="63576" cy="102268"/>
                <a:chOff x="2656244" y="2953713"/>
                <a:chExt cx="63576" cy="102268"/>
              </a:xfrm>
            </p:grpSpPr>
            <p:sp>
              <p:nvSpPr>
                <p:cNvPr id="768" name="Freeform: Shape 767">
                  <a:extLst>
                    <a:ext uri="{FF2B5EF4-FFF2-40B4-BE49-F238E27FC236}">
                      <a16:creationId xmlns:a16="http://schemas.microsoft.com/office/drawing/2014/main" id="{90B5E2ED-CD7D-18AD-C036-CF32CB7FC693}"/>
                    </a:ext>
                  </a:extLst>
                </p:cNvPr>
                <p:cNvSpPr/>
                <p:nvPr/>
              </p:nvSpPr>
              <p:spPr>
                <a:xfrm>
                  <a:off x="2688032" y="295371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69" name="Freeform: Shape 768">
                  <a:extLst>
                    <a:ext uri="{FF2B5EF4-FFF2-40B4-BE49-F238E27FC236}">
                      <a16:creationId xmlns:a16="http://schemas.microsoft.com/office/drawing/2014/main" id="{76097A23-48DD-FF1E-6EEF-A61AA7192BF6}"/>
                    </a:ext>
                  </a:extLst>
                </p:cNvPr>
                <p:cNvSpPr/>
                <p:nvPr/>
              </p:nvSpPr>
              <p:spPr>
                <a:xfrm>
                  <a:off x="2656244" y="300484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90" name="Graphic 5">
                <a:extLst>
                  <a:ext uri="{FF2B5EF4-FFF2-40B4-BE49-F238E27FC236}">
                    <a16:creationId xmlns:a16="http://schemas.microsoft.com/office/drawing/2014/main" id="{F70BED4F-C7D7-4E44-83A5-2D57DDE0C22F}"/>
                  </a:ext>
                </a:extLst>
              </p:cNvPr>
              <p:cNvGrpSpPr/>
              <p:nvPr/>
            </p:nvGrpSpPr>
            <p:grpSpPr>
              <a:xfrm>
                <a:off x="2512356" y="2928146"/>
                <a:ext cx="63576" cy="102268"/>
                <a:chOff x="2512356" y="2928146"/>
                <a:chExt cx="63576" cy="102268"/>
              </a:xfrm>
            </p:grpSpPr>
            <p:sp>
              <p:nvSpPr>
                <p:cNvPr id="766" name="Freeform: Shape 765">
                  <a:extLst>
                    <a:ext uri="{FF2B5EF4-FFF2-40B4-BE49-F238E27FC236}">
                      <a16:creationId xmlns:a16="http://schemas.microsoft.com/office/drawing/2014/main" id="{F2FDD4EF-7367-F357-F0D2-3D1AE189EBC5}"/>
                    </a:ext>
                  </a:extLst>
                </p:cNvPr>
                <p:cNvSpPr/>
                <p:nvPr/>
              </p:nvSpPr>
              <p:spPr>
                <a:xfrm>
                  <a:off x="2544144" y="2928146"/>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67" name="Freeform: Shape 766">
                  <a:extLst>
                    <a:ext uri="{FF2B5EF4-FFF2-40B4-BE49-F238E27FC236}">
                      <a16:creationId xmlns:a16="http://schemas.microsoft.com/office/drawing/2014/main" id="{733F1BFA-4A25-F7D0-C592-EA0CCA80E015}"/>
                    </a:ext>
                  </a:extLst>
                </p:cNvPr>
                <p:cNvSpPr/>
                <p:nvPr/>
              </p:nvSpPr>
              <p:spPr>
                <a:xfrm>
                  <a:off x="2512356" y="297928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91" name="Graphic 5">
                <a:extLst>
                  <a:ext uri="{FF2B5EF4-FFF2-40B4-BE49-F238E27FC236}">
                    <a16:creationId xmlns:a16="http://schemas.microsoft.com/office/drawing/2014/main" id="{2C81D1A7-C3CE-2DA6-916A-6CDE16ACE350}"/>
                  </a:ext>
                </a:extLst>
              </p:cNvPr>
              <p:cNvGrpSpPr/>
              <p:nvPr/>
            </p:nvGrpSpPr>
            <p:grpSpPr>
              <a:xfrm>
                <a:off x="2447770" y="2900955"/>
                <a:ext cx="63576" cy="102268"/>
                <a:chOff x="2447770" y="2900955"/>
                <a:chExt cx="63576" cy="102268"/>
              </a:xfrm>
            </p:grpSpPr>
            <p:sp>
              <p:nvSpPr>
                <p:cNvPr id="764" name="Freeform: Shape 763">
                  <a:extLst>
                    <a:ext uri="{FF2B5EF4-FFF2-40B4-BE49-F238E27FC236}">
                      <a16:creationId xmlns:a16="http://schemas.microsoft.com/office/drawing/2014/main" id="{62C8D9DC-9DE1-39F9-04A4-1993BF60FA42}"/>
                    </a:ext>
                  </a:extLst>
                </p:cNvPr>
                <p:cNvSpPr/>
                <p:nvPr/>
              </p:nvSpPr>
              <p:spPr>
                <a:xfrm>
                  <a:off x="2479558" y="290095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65" name="Freeform: Shape 764">
                  <a:extLst>
                    <a:ext uri="{FF2B5EF4-FFF2-40B4-BE49-F238E27FC236}">
                      <a16:creationId xmlns:a16="http://schemas.microsoft.com/office/drawing/2014/main" id="{D153138C-4CBD-B728-7713-122800797D9C}"/>
                    </a:ext>
                  </a:extLst>
                </p:cNvPr>
                <p:cNvSpPr/>
                <p:nvPr/>
              </p:nvSpPr>
              <p:spPr>
                <a:xfrm>
                  <a:off x="2447770" y="295209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92" name="Graphic 5">
                <a:extLst>
                  <a:ext uri="{FF2B5EF4-FFF2-40B4-BE49-F238E27FC236}">
                    <a16:creationId xmlns:a16="http://schemas.microsoft.com/office/drawing/2014/main" id="{696852B7-8EA2-6992-D30F-3E94BB299E21}"/>
                  </a:ext>
                </a:extLst>
              </p:cNvPr>
              <p:cNvGrpSpPr/>
              <p:nvPr/>
            </p:nvGrpSpPr>
            <p:grpSpPr>
              <a:xfrm>
                <a:off x="2437846" y="2900955"/>
                <a:ext cx="63576" cy="102268"/>
                <a:chOff x="2437846" y="2900955"/>
                <a:chExt cx="63576" cy="102268"/>
              </a:xfrm>
            </p:grpSpPr>
            <p:sp>
              <p:nvSpPr>
                <p:cNvPr id="762" name="Freeform: Shape 761">
                  <a:extLst>
                    <a:ext uri="{FF2B5EF4-FFF2-40B4-BE49-F238E27FC236}">
                      <a16:creationId xmlns:a16="http://schemas.microsoft.com/office/drawing/2014/main" id="{F8A615F1-34DF-5CFA-2A9E-1A375F4D5CE0}"/>
                    </a:ext>
                  </a:extLst>
                </p:cNvPr>
                <p:cNvSpPr/>
                <p:nvPr/>
              </p:nvSpPr>
              <p:spPr>
                <a:xfrm>
                  <a:off x="2469635" y="290095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63" name="Freeform: Shape 762">
                  <a:extLst>
                    <a:ext uri="{FF2B5EF4-FFF2-40B4-BE49-F238E27FC236}">
                      <a16:creationId xmlns:a16="http://schemas.microsoft.com/office/drawing/2014/main" id="{A10040BA-7AA1-49E6-C144-1076158BA49A}"/>
                    </a:ext>
                  </a:extLst>
                </p:cNvPr>
                <p:cNvSpPr/>
                <p:nvPr/>
              </p:nvSpPr>
              <p:spPr>
                <a:xfrm>
                  <a:off x="2437846" y="295209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93" name="Graphic 5">
                <a:extLst>
                  <a:ext uri="{FF2B5EF4-FFF2-40B4-BE49-F238E27FC236}">
                    <a16:creationId xmlns:a16="http://schemas.microsoft.com/office/drawing/2014/main" id="{6EBCE435-09AF-091F-7AC3-526348D4880D}"/>
                  </a:ext>
                </a:extLst>
              </p:cNvPr>
              <p:cNvGrpSpPr/>
              <p:nvPr/>
            </p:nvGrpSpPr>
            <p:grpSpPr>
              <a:xfrm>
                <a:off x="2368215" y="2900955"/>
                <a:ext cx="63576" cy="102268"/>
                <a:chOff x="2368215" y="2900955"/>
                <a:chExt cx="63576" cy="102268"/>
              </a:xfrm>
            </p:grpSpPr>
            <p:sp>
              <p:nvSpPr>
                <p:cNvPr id="760" name="Freeform: Shape 759">
                  <a:extLst>
                    <a:ext uri="{FF2B5EF4-FFF2-40B4-BE49-F238E27FC236}">
                      <a16:creationId xmlns:a16="http://schemas.microsoft.com/office/drawing/2014/main" id="{9A1E1FD7-4BE4-538C-DFEB-FAC55563F4F3}"/>
                    </a:ext>
                  </a:extLst>
                </p:cNvPr>
                <p:cNvSpPr/>
                <p:nvPr/>
              </p:nvSpPr>
              <p:spPr>
                <a:xfrm>
                  <a:off x="2400003" y="290095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61" name="Freeform: Shape 760">
                  <a:extLst>
                    <a:ext uri="{FF2B5EF4-FFF2-40B4-BE49-F238E27FC236}">
                      <a16:creationId xmlns:a16="http://schemas.microsoft.com/office/drawing/2014/main" id="{D0287E02-271F-3F95-888B-E25F99E7951F}"/>
                    </a:ext>
                  </a:extLst>
                </p:cNvPr>
                <p:cNvSpPr/>
                <p:nvPr/>
              </p:nvSpPr>
              <p:spPr>
                <a:xfrm>
                  <a:off x="2368215" y="295209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94" name="Graphic 5">
                <a:extLst>
                  <a:ext uri="{FF2B5EF4-FFF2-40B4-BE49-F238E27FC236}">
                    <a16:creationId xmlns:a16="http://schemas.microsoft.com/office/drawing/2014/main" id="{5C50F8D7-B263-25A4-7C64-D1EC8BA19CED}"/>
                  </a:ext>
                </a:extLst>
              </p:cNvPr>
              <p:cNvGrpSpPr/>
              <p:nvPr/>
            </p:nvGrpSpPr>
            <p:grpSpPr>
              <a:xfrm>
                <a:off x="2348957" y="2900955"/>
                <a:ext cx="63576" cy="102268"/>
                <a:chOff x="2348957" y="2900955"/>
                <a:chExt cx="63576" cy="102268"/>
              </a:xfrm>
            </p:grpSpPr>
            <p:sp>
              <p:nvSpPr>
                <p:cNvPr id="758" name="Freeform: Shape 757">
                  <a:extLst>
                    <a:ext uri="{FF2B5EF4-FFF2-40B4-BE49-F238E27FC236}">
                      <a16:creationId xmlns:a16="http://schemas.microsoft.com/office/drawing/2014/main" id="{9AF5A3CD-E22A-2A12-19A4-4550E530EFA8}"/>
                    </a:ext>
                  </a:extLst>
                </p:cNvPr>
                <p:cNvSpPr/>
                <p:nvPr/>
              </p:nvSpPr>
              <p:spPr>
                <a:xfrm>
                  <a:off x="2380745" y="2900955"/>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59" name="Freeform: Shape 758">
                  <a:extLst>
                    <a:ext uri="{FF2B5EF4-FFF2-40B4-BE49-F238E27FC236}">
                      <a16:creationId xmlns:a16="http://schemas.microsoft.com/office/drawing/2014/main" id="{99AC9687-A407-B40F-F216-08F619CD0266}"/>
                    </a:ext>
                  </a:extLst>
                </p:cNvPr>
                <p:cNvSpPr/>
                <p:nvPr/>
              </p:nvSpPr>
              <p:spPr>
                <a:xfrm>
                  <a:off x="2348957" y="295209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95" name="Graphic 5">
                <a:extLst>
                  <a:ext uri="{FF2B5EF4-FFF2-40B4-BE49-F238E27FC236}">
                    <a16:creationId xmlns:a16="http://schemas.microsoft.com/office/drawing/2014/main" id="{1894D034-F334-294B-1123-5E5A8F2F4453}"/>
                  </a:ext>
                </a:extLst>
              </p:cNvPr>
              <p:cNvGrpSpPr/>
              <p:nvPr/>
            </p:nvGrpSpPr>
            <p:grpSpPr>
              <a:xfrm>
                <a:off x="2323139" y="2874983"/>
                <a:ext cx="63576" cy="102268"/>
                <a:chOff x="2323139" y="2874983"/>
                <a:chExt cx="63576" cy="102268"/>
              </a:xfrm>
            </p:grpSpPr>
            <p:sp>
              <p:nvSpPr>
                <p:cNvPr id="756" name="Freeform: Shape 755">
                  <a:extLst>
                    <a:ext uri="{FF2B5EF4-FFF2-40B4-BE49-F238E27FC236}">
                      <a16:creationId xmlns:a16="http://schemas.microsoft.com/office/drawing/2014/main" id="{A8E0E2F5-8F6C-FBE5-4094-9A01237D7340}"/>
                    </a:ext>
                  </a:extLst>
                </p:cNvPr>
                <p:cNvSpPr/>
                <p:nvPr/>
              </p:nvSpPr>
              <p:spPr>
                <a:xfrm>
                  <a:off x="2354928" y="287498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57" name="Freeform: Shape 756">
                  <a:extLst>
                    <a:ext uri="{FF2B5EF4-FFF2-40B4-BE49-F238E27FC236}">
                      <a16:creationId xmlns:a16="http://schemas.microsoft.com/office/drawing/2014/main" id="{DAD79BDB-EFF5-A509-94F8-CB6B4696A213}"/>
                    </a:ext>
                  </a:extLst>
                </p:cNvPr>
                <p:cNvSpPr/>
                <p:nvPr/>
              </p:nvSpPr>
              <p:spPr>
                <a:xfrm>
                  <a:off x="2323139" y="292611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96" name="Graphic 5">
                <a:extLst>
                  <a:ext uri="{FF2B5EF4-FFF2-40B4-BE49-F238E27FC236}">
                    <a16:creationId xmlns:a16="http://schemas.microsoft.com/office/drawing/2014/main" id="{9CFC33D9-8924-F28C-52D7-32B8128070E0}"/>
                  </a:ext>
                </a:extLst>
              </p:cNvPr>
              <p:cNvGrpSpPr/>
              <p:nvPr/>
            </p:nvGrpSpPr>
            <p:grpSpPr>
              <a:xfrm>
                <a:off x="2263599" y="2848604"/>
                <a:ext cx="63576" cy="102268"/>
                <a:chOff x="2263599" y="2848604"/>
                <a:chExt cx="63576" cy="102268"/>
              </a:xfrm>
            </p:grpSpPr>
            <p:sp>
              <p:nvSpPr>
                <p:cNvPr id="754" name="Freeform: Shape 753">
                  <a:extLst>
                    <a:ext uri="{FF2B5EF4-FFF2-40B4-BE49-F238E27FC236}">
                      <a16:creationId xmlns:a16="http://schemas.microsoft.com/office/drawing/2014/main" id="{EF344AC2-3E15-296E-041F-124AD174C3CA}"/>
                    </a:ext>
                  </a:extLst>
                </p:cNvPr>
                <p:cNvSpPr/>
                <p:nvPr/>
              </p:nvSpPr>
              <p:spPr>
                <a:xfrm>
                  <a:off x="2295388" y="284860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55" name="Freeform: Shape 754">
                  <a:extLst>
                    <a:ext uri="{FF2B5EF4-FFF2-40B4-BE49-F238E27FC236}">
                      <a16:creationId xmlns:a16="http://schemas.microsoft.com/office/drawing/2014/main" id="{5C878C6F-111A-A11D-D110-65A11A8AB607}"/>
                    </a:ext>
                  </a:extLst>
                </p:cNvPr>
                <p:cNvSpPr/>
                <p:nvPr/>
              </p:nvSpPr>
              <p:spPr>
                <a:xfrm>
                  <a:off x="2263599" y="289973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97" name="Graphic 5">
                <a:extLst>
                  <a:ext uri="{FF2B5EF4-FFF2-40B4-BE49-F238E27FC236}">
                    <a16:creationId xmlns:a16="http://schemas.microsoft.com/office/drawing/2014/main" id="{A9986811-3CC5-C292-E41C-CC26E130C417}"/>
                  </a:ext>
                </a:extLst>
              </p:cNvPr>
              <p:cNvGrpSpPr/>
              <p:nvPr/>
            </p:nvGrpSpPr>
            <p:grpSpPr>
              <a:xfrm>
                <a:off x="2141408" y="2803287"/>
                <a:ext cx="63576" cy="102268"/>
                <a:chOff x="2141408" y="2803287"/>
                <a:chExt cx="63576" cy="102268"/>
              </a:xfrm>
            </p:grpSpPr>
            <p:sp>
              <p:nvSpPr>
                <p:cNvPr id="752" name="Freeform: Shape 751">
                  <a:extLst>
                    <a:ext uri="{FF2B5EF4-FFF2-40B4-BE49-F238E27FC236}">
                      <a16:creationId xmlns:a16="http://schemas.microsoft.com/office/drawing/2014/main" id="{C23A3DEE-5C4B-EE7B-6021-9CB953BA4A61}"/>
                    </a:ext>
                  </a:extLst>
                </p:cNvPr>
                <p:cNvSpPr/>
                <p:nvPr/>
              </p:nvSpPr>
              <p:spPr>
                <a:xfrm>
                  <a:off x="2173196" y="2803287"/>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53" name="Freeform: Shape 752">
                  <a:extLst>
                    <a:ext uri="{FF2B5EF4-FFF2-40B4-BE49-F238E27FC236}">
                      <a16:creationId xmlns:a16="http://schemas.microsoft.com/office/drawing/2014/main" id="{EAF131DC-699C-2CBB-D200-A0DC80AD50C5}"/>
                    </a:ext>
                  </a:extLst>
                </p:cNvPr>
                <p:cNvSpPr/>
                <p:nvPr/>
              </p:nvSpPr>
              <p:spPr>
                <a:xfrm>
                  <a:off x="2141408" y="2854421"/>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98" name="Graphic 5">
                <a:extLst>
                  <a:ext uri="{FF2B5EF4-FFF2-40B4-BE49-F238E27FC236}">
                    <a16:creationId xmlns:a16="http://schemas.microsoft.com/office/drawing/2014/main" id="{91AE7D9B-24D6-E1E7-73D0-129A68388B54}"/>
                  </a:ext>
                </a:extLst>
              </p:cNvPr>
              <p:cNvGrpSpPr/>
              <p:nvPr/>
            </p:nvGrpSpPr>
            <p:grpSpPr>
              <a:xfrm>
                <a:off x="2010807" y="2732673"/>
                <a:ext cx="63576" cy="102268"/>
                <a:chOff x="2010807" y="2732673"/>
                <a:chExt cx="63576" cy="102268"/>
              </a:xfrm>
            </p:grpSpPr>
            <p:sp>
              <p:nvSpPr>
                <p:cNvPr id="750" name="Freeform: Shape 749">
                  <a:extLst>
                    <a:ext uri="{FF2B5EF4-FFF2-40B4-BE49-F238E27FC236}">
                      <a16:creationId xmlns:a16="http://schemas.microsoft.com/office/drawing/2014/main" id="{4011D80C-6D58-7AEF-7934-D200A7EBCA50}"/>
                    </a:ext>
                  </a:extLst>
                </p:cNvPr>
                <p:cNvSpPr/>
                <p:nvPr/>
              </p:nvSpPr>
              <p:spPr>
                <a:xfrm>
                  <a:off x="2042595" y="273267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51" name="Freeform: Shape 750">
                  <a:extLst>
                    <a:ext uri="{FF2B5EF4-FFF2-40B4-BE49-F238E27FC236}">
                      <a16:creationId xmlns:a16="http://schemas.microsoft.com/office/drawing/2014/main" id="{7FE5E76B-8880-AEDD-CE3B-50A03B88C7EA}"/>
                    </a:ext>
                  </a:extLst>
                </p:cNvPr>
                <p:cNvSpPr/>
                <p:nvPr/>
              </p:nvSpPr>
              <p:spPr>
                <a:xfrm>
                  <a:off x="2010807" y="278380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699" name="Graphic 5">
                <a:extLst>
                  <a:ext uri="{FF2B5EF4-FFF2-40B4-BE49-F238E27FC236}">
                    <a16:creationId xmlns:a16="http://schemas.microsoft.com/office/drawing/2014/main" id="{B442B146-13F6-D372-AD49-7491309D1C65}"/>
                  </a:ext>
                </a:extLst>
              </p:cNvPr>
              <p:cNvGrpSpPr/>
              <p:nvPr/>
            </p:nvGrpSpPr>
            <p:grpSpPr>
              <a:xfrm>
                <a:off x="1926374" y="2681944"/>
                <a:ext cx="63576" cy="102268"/>
                <a:chOff x="1926374" y="2681944"/>
                <a:chExt cx="63576" cy="102268"/>
              </a:xfrm>
            </p:grpSpPr>
            <p:sp>
              <p:nvSpPr>
                <p:cNvPr id="748" name="Freeform: Shape 747">
                  <a:extLst>
                    <a:ext uri="{FF2B5EF4-FFF2-40B4-BE49-F238E27FC236}">
                      <a16:creationId xmlns:a16="http://schemas.microsoft.com/office/drawing/2014/main" id="{3C3A56AC-72DA-0C82-435A-3D2108B729DD}"/>
                    </a:ext>
                  </a:extLst>
                </p:cNvPr>
                <p:cNvSpPr/>
                <p:nvPr/>
              </p:nvSpPr>
              <p:spPr>
                <a:xfrm>
                  <a:off x="1958162" y="2681944"/>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49" name="Freeform: Shape 748">
                  <a:extLst>
                    <a:ext uri="{FF2B5EF4-FFF2-40B4-BE49-F238E27FC236}">
                      <a16:creationId xmlns:a16="http://schemas.microsoft.com/office/drawing/2014/main" id="{0BCB66EC-9224-ACEF-E491-C08E93062687}"/>
                    </a:ext>
                  </a:extLst>
                </p:cNvPr>
                <p:cNvSpPr/>
                <p:nvPr/>
              </p:nvSpPr>
              <p:spPr>
                <a:xfrm>
                  <a:off x="1926374" y="273307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00" name="Graphic 5">
                <a:extLst>
                  <a:ext uri="{FF2B5EF4-FFF2-40B4-BE49-F238E27FC236}">
                    <a16:creationId xmlns:a16="http://schemas.microsoft.com/office/drawing/2014/main" id="{B1E06CEB-4A30-8FB6-C927-F2134D9E0CE0}"/>
                  </a:ext>
                </a:extLst>
              </p:cNvPr>
              <p:cNvGrpSpPr/>
              <p:nvPr/>
            </p:nvGrpSpPr>
            <p:grpSpPr>
              <a:xfrm>
                <a:off x="1860863" y="2659083"/>
                <a:ext cx="63576" cy="102268"/>
                <a:chOff x="1860863" y="2659083"/>
                <a:chExt cx="63576" cy="102268"/>
              </a:xfrm>
            </p:grpSpPr>
            <p:sp>
              <p:nvSpPr>
                <p:cNvPr id="746" name="Freeform: Shape 745">
                  <a:extLst>
                    <a:ext uri="{FF2B5EF4-FFF2-40B4-BE49-F238E27FC236}">
                      <a16:creationId xmlns:a16="http://schemas.microsoft.com/office/drawing/2014/main" id="{FEACCFA9-FC71-D024-2F21-15FF9A0CBAD1}"/>
                    </a:ext>
                  </a:extLst>
                </p:cNvPr>
                <p:cNvSpPr/>
                <p:nvPr/>
              </p:nvSpPr>
              <p:spPr>
                <a:xfrm>
                  <a:off x="1892652" y="265908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47" name="Freeform: Shape 746">
                  <a:extLst>
                    <a:ext uri="{FF2B5EF4-FFF2-40B4-BE49-F238E27FC236}">
                      <a16:creationId xmlns:a16="http://schemas.microsoft.com/office/drawing/2014/main" id="{91265D74-E19C-8A04-B635-8CFD388556BD}"/>
                    </a:ext>
                  </a:extLst>
                </p:cNvPr>
                <p:cNvSpPr/>
                <p:nvPr/>
              </p:nvSpPr>
              <p:spPr>
                <a:xfrm>
                  <a:off x="1860863" y="2710217"/>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01" name="Graphic 5">
                <a:extLst>
                  <a:ext uri="{FF2B5EF4-FFF2-40B4-BE49-F238E27FC236}">
                    <a16:creationId xmlns:a16="http://schemas.microsoft.com/office/drawing/2014/main" id="{C1DD6D6F-F8DE-5582-57F4-03DB937DBF1D}"/>
                  </a:ext>
                </a:extLst>
              </p:cNvPr>
              <p:cNvGrpSpPr/>
              <p:nvPr/>
            </p:nvGrpSpPr>
            <p:grpSpPr>
              <a:xfrm>
                <a:off x="1589906" y="2569530"/>
                <a:ext cx="63576" cy="102268"/>
                <a:chOff x="1589906" y="2569530"/>
                <a:chExt cx="63576" cy="102268"/>
              </a:xfrm>
            </p:grpSpPr>
            <p:sp>
              <p:nvSpPr>
                <p:cNvPr id="744" name="Freeform: Shape 743">
                  <a:extLst>
                    <a:ext uri="{FF2B5EF4-FFF2-40B4-BE49-F238E27FC236}">
                      <a16:creationId xmlns:a16="http://schemas.microsoft.com/office/drawing/2014/main" id="{D134BCD3-78F3-C03A-266A-9FE629C35E59}"/>
                    </a:ext>
                  </a:extLst>
                </p:cNvPr>
                <p:cNvSpPr/>
                <p:nvPr/>
              </p:nvSpPr>
              <p:spPr>
                <a:xfrm>
                  <a:off x="1621694" y="2569530"/>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45" name="Freeform: Shape 744">
                  <a:extLst>
                    <a:ext uri="{FF2B5EF4-FFF2-40B4-BE49-F238E27FC236}">
                      <a16:creationId xmlns:a16="http://schemas.microsoft.com/office/drawing/2014/main" id="{3BB38A12-5A87-BA33-FF8F-41EA589C2BD7}"/>
                    </a:ext>
                  </a:extLst>
                </p:cNvPr>
                <p:cNvSpPr/>
                <p:nvPr/>
              </p:nvSpPr>
              <p:spPr>
                <a:xfrm>
                  <a:off x="1589906" y="262066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02" name="Graphic 5">
                <a:extLst>
                  <a:ext uri="{FF2B5EF4-FFF2-40B4-BE49-F238E27FC236}">
                    <a16:creationId xmlns:a16="http://schemas.microsoft.com/office/drawing/2014/main" id="{1B5E2ABB-7FD2-0561-84B2-F1F447CAF0E3}"/>
                  </a:ext>
                </a:extLst>
              </p:cNvPr>
              <p:cNvGrpSpPr/>
              <p:nvPr/>
            </p:nvGrpSpPr>
            <p:grpSpPr>
              <a:xfrm>
                <a:off x="1541214" y="2546533"/>
                <a:ext cx="63576" cy="102268"/>
                <a:chOff x="1541214" y="2546533"/>
                <a:chExt cx="63576" cy="102268"/>
              </a:xfrm>
            </p:grpSpPr>
            <p:sp>
              <p:nvSpPr>
                <p:cNvPr id="742" name="Freeform: Shape 741">
                  <a:extLst>
                    <a:ext uri="{FF2B5EF4-FFF2-40B4-BE49-F238E27FC236}">
                      <a16:creationId xmlns:a16="http://schemas.microsoft.com/office/drawing/2014/main" id="{E547B352-8CDA-8780-9165-BE16BFAEC4D8}"/>
                    </a:ext>
                  </a:extLst>
                </p:cNvPr>
                <p:cNvSpPr/>
                <p:nvPr/>
              </p:nvSpPr>
              <p:spPr>
                <a:xfrm>
                  <a:off x="1573002" y="254653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43" name="Freeform: Shape 742">
                  <a:extLst>
                    <a:ext uri="{FF2B5EF4-FFF2-40B4-BE49-F238E27FC236}">
                      <a16:creationId xmlns:a16="http://schemas.microsoft.com/office/drawing/2014/main" id="{1705A4B4-5732-A512-BF69-27DDC34C76A8}"/>
                    </a:ext>
                  </a:extLst>
                </p:cNvPr>
                <p:cNvSpPr/>
                <p:nvPr/>
              </p:nvSpPr>
              <p:spPr>
                <a:xfrm>
                  <a:off x="1541214" y="259766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03" name="Graphic 5">
                <a:extLst>
                  <a:ext uri="{FF2B5EF4-FFF2-40B4-BE49-F238E27FC236}">
                    <a16:creationId xmlns:a16="http://schemas.microsoft.com/office/drawing/2014/main" id="{34EF17EA-0170-EB8F-2D82-A725210009A5}"/>
                  </a:ext>
                </a:extLst>
              </p:cNvPr>
              <p:cNvGrpSpPr/>
              <p:nvPr/>
            </p:nvGrpSpPr>
            <p:grpSpPr>
              <a:xfrm>
                <a:off x="1527254" y="2546533"/>
                <a:ext cx="63576" cy="102268"/>
                <a:chOff x="1527254" y="2546533"/>
                <a:chExt cx="63576" cy="102268"/>
              </a:xfrm>
            </p:grpSpPr>
            <p:sp>
              <p:nvSpPr>
                <p:cNvPr id="740" name="Freeform: Shape 739">
                  <a:extLst>
                    <a:ext uri="{FF2B5EF4-FFF2-40B4-BE49-F238E27FC236}">
                      <a16:creationId xmlns:a16="http://schemas.microsoft.com/office/drawing/2014/main" id="{D3194E87-2C32-E866-E735-0013F0A229A2}"/>
                    </a:ext>
                  </a:extLst>
                </p:cNvPr>
                <p:cNvSpPr/>
                <p:nvPr/>
              </p:nvSpPr>
              <p:spPr>
                <a:xfrm>
                  <a:off x="1559042" y="2546533"/>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41" name="Freeform: Shape 740">
                  <a:extLst>
                    <a:ext uri="{FF2B5EF4-FFF2-40B4-BE49-F238E27FC236}">
                      <a16:creationId xmlns:a16="http://schemas.microsoft.com/office/drawing/2014/main" id="{1E941FF0-44C7-A874-3534-65BE42D8DB06}"/>
                    </a:ext>
                  </a:extLst>
                </p:cNvPr>
                <p:cNvSpPr/>
                <p:nvPr/>
              </p:nvSpPr>
              <p:spPr>
                <a:xfrm>
                  <a:off x="1527254" y="2597668"/>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04" name="Graphic 5">
                <a:extLst>
                  <a:ext uri="{FF2B5EF4-FFF2-40B4-BE49-F238E27FC236}">
                    <a16:creationId xmlns:a16="http://schemas.microsoft.com/office/drawing/2014/main" id="{1B19B189-3328-3E38-9C43-6A58130F620C}"/>
                  </a:ext>
                </a:extLst>
              </p:cNvPr>
              <p:cNvGrpSpPr/>
              <p:nvPr/>
            </p:nvGrpSpPr>
            <p:grpSpPr>
              <a:xfrm>
                <a:off x="1464098" y="2523672"/>
                <a:ext cx="63576" cy="102268"/>
                <a:chOff x="1464098" y="2523672"/>
                <a:chExt cx="63576" cy="102268"/>
              </a:xfrm>
            </p:grpSpPr>
            <p:sp>
              <p:nvSpPr>
                <p:cNvPr id="738" name="Freeform: Shape 737">
                  <a:extLst>
                    <a:ext uri="{FF2B5EF4-FFF2-40B4-BE49-F238E27FC236}">
                      <a16:creationId xmlns:a16="http://schemas.microsoft.com/office/drawing/2014/main" id="{A1A1959B-E831-DB03-1968-809AFD385B3F}"/>
                    </a:ext>
                  </a:extLst>
                </p:cNvPr>
                <p:cNvSpPr/>
                <p:nvPr/>
              </p:nvSpPr>
              <p:spPr>
                <a:xfrm>
                  <a:off x="1495886" y="2523672"/>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39" name="Freeform: Shape 738">
                  <a:extLst>
                    <a:ext uri="{FF2B5EF4-FFF2-40B4-BE49-F238E27FC236}">
                      <a16:creationId xmlns:a16="http://schemas.microsoft.com/office/drawing/2014/main" id="{04159A2F-68ED-C14F-B14A-BAE6383B138F}"/>
                    </a:ext>
                  </a:extLst>
                </p:cNvPr>
                <p:cNvSpPr/>
                <p:nvPr/>
              </p:nvSpPr>
              <p:spPr>
                <a:xfrm>
                  <a:off x="1464098" y="2574806"/>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05" name="Graphic 5">
                <a:extLst>
                  <a:ext uri="{FF2B5EF4-FFF2-40B4-BE49-F238E27FC236}">
                    <a16:creationId xmlns:a16="http://schemas.microsoft.com/office/drawing/2014/main" id="{97B35F56-7022-4D68-F323-199DF0CE5B38}"/>
                  </a:ext>
                </a:extLst>
              </p:cNvPr>
              <p:cNvGrpSpPr/>
              <p:nvPr/>
            </p:nvGrpSpPr>
            <p:grpSpPr>
              <a:xfrm>
                <a:off x="1426507" y="2505139"/>
                <a:ext cx="63576" cy="102268"/>
                <a:chOff x="1426507" y="2505139"/>
                <a:chExt cx="63576" cy="102268"/>
              </a:xfrm>
            </p:grpSpPr>
            <p:sp>
              <p:nvSpPr>
                <p:cNvPr id="736" name="Freeform: Shape 735">
                  <a:extLst>
                    <a:ext uri="{FF2B5EF4-FFF2-40B4-BE49-F238E27FC236}">
                      <a16:creationId xmlns:a16="http://schemas.microsoft.com/office/drawing/2014/main" id="{BEA056D6-DBA8-DB27-390B-E6E2B33182D0}"/>
                    </a:ext>
                  </a:extLst>
                </p:cNvPr>
                <p:cNvSpPr/>
                <p:nvPr/>
              </p:nvSpPr>
              <p:spPr>
                <a:xfrm>
                  <a:off x="1458295" y="250513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37" name="Freeform: Shape 736">
                  <a:extLst>
                    <a:ext uri="{FF2B5EF4-FFF2-40B4-BE49-F238E27FC236}">
                      <a16:creationId xmlns:a16="http://schemas.microsoft.com/office/drawing/2014/main" id="{1AA65672-E78A-863C-9D9A-19A51C4A47EA}"/>
                    </a:ext>
                  </a:extLst>
                </p:cNvPr>
                <p:cNvSpPr/>
                <p:nvPr/>
              </p:nvSpPr>
              <p:spPr>
                <a:xfrm>
                  <a:off x="1426507" y="2556273"/>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06" name="Graphic 5">
                <a:extLst>
                  <a:ext uri="{FF2B5EF4-FFF2-40B4-BE49-F238E27FC236}">
                    <a16:creationId xmlns:a16="http://schemas.microsoft.com/office/drawing/2014/main" id="{79BF155F-5B6E-3BD9-27F6-333C42262B5A}"/>
                  </a:ext>
                </a:extLst>
              </p:cNvPr>
              <p:cNvGrpSpPr/>
              <p:nvPr/>
            </p:nvGrpSpPr>
            <p:grpSpPr>
              <a:xfrm>
                <a:off x="1404558" y="2505139"/>
                <a:ext cx="63576" cy="102268"/>
                <a:chOff x="1404558" y="2505139"/>
                <a:chExt cx="63576" cy="102268"/>
              </a:xfrm>
            </p:grpSpPr>
            <p:sp>
              <p:nvSpPr>
                <p:cNvPr id="734" name="Freeform: Shape 733">
                  <a:extLst>
                    <a:ext uri="{FF2B5EF4-FFF2-40B4-BE49-F238E27FC236}">
                      <a16:creationId xmlns:a16="http://schemas.microsoft.com/office/drawing/2014/main" id="{32F440A5-747C-09DF-4D39-7A44A9D57765}"/>
                    </a:ext>
                  </a:extLst>
                </p:cNvPr>
                <p:cNvSpPr/>
                <p:nvPr/>
              </p:nvSpPr>
              <p:spPr>
                <a:xfrm>
                  <a:off x="1436346" y="2505139"/>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35" name="Freeform: Shape 734">
                  <a:extLst>
                    <a:ext uri="{FF2B5EF4-FFF2-40B4-BE49-F238E27FC236}">
                      <a16:creationId xmlns:a16="http://schemas.microsoft.com/office/drawing/2014/main" id="{118FCA8D-416F-911F-4DCD-CA86A00BCC5E}"/>
                    </a:ext>
                  </a:extLst>
                </p:cNvPr>
                <p:cNvSpPr/>
                <p:nvPr/>
              </p:nvSpPr>
              <p:spPr>
                <a:xfrm>
                  <a:off x="1404558" y="2556273"/>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07" name="Graphic 5">
                <a:extLst>
                  <a:ext uri="{FF2B5EF4-FFF2-40B4-BE49-F238E27FC236}">
                    <a16:creationId xmlns:a16="http://schemas.microsoft.com/office/drawing/2014/main" id="{D452CB8F-5E31-DAF7-D3EE-62FB1D3C405C}"/>
                  </a:ext>
                </a:extLst>
              </p:cNvPr>
              <p:cNvGrpSpPr/>
              <p:nvPr/>
            </p:nvGrpSpPr>
            <p:grpSpPr>
              <a:xfrm>
                <a:off x="1359735" y="2441560"/>
                <a:ext cx="63576" cy="102268"/>
                <a:chOff x="1359735" y="2441560"/>
                <a:chExt cx="63576" cy="102268"/>
              </a:xfrm>
            </p:grpSpPr>
            <p:sp>
              <p:nvSpPr>
                <p:cNvPr id="732" name="Freeform: Shape 731">
                  <a:extLst>
                    <a:ext uri="{FF2B5EF4-FFF2-40B4-BE49-F238E27FC236}">
                      <a16:creationId xmlns:a16="http://schemas.microsoft.com/office/drawing/2014/main" id="{6A6BCD9A-8BA9-D477-764B-419FBA547751}"/>
                    </a:ext>
                  </a:extLst>
                </p:cNvPr>
                <p:cNvSpPr/>
                <p:nvPr/>
              </p:nvSpPr>
              <p:spPr>
                <a:xfrm>
                  <a:off x="1391523" y="2441560"/>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33" name="Freeform: Shape 732">
                  <a:extLst>
                    <a:ext uri="{FF2B5EF4-FFF2-40B4-BE49-F238E27FC236}">
                      <a16:creationId xmlns:a16="http://schemas.microsoft.com/office/drawing/2014/main" id="{42C95539-5B3A-3303-ACEA-3AA6AF566521}"/>
                    </a:ext>
                  </a:extLst>
                </p:cNvPr>
                <p:cNvSpPr/>
                <p:nvPr/>
              </p:nvSpPr>
              <p:spPr>
                <a:xfrm>
                  <a:off x="1359735" y="249269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08" name="Graphic 5">
                <a:extLst>
                  <a:ext uri="{FF2B5EF4-FFF2-40B4-BE49-F238E27FC236}">
                    <a16:creationId xmlns:a16="http://schemas.microsoft.com/office/drawing/2014/main" id="{16EB05B5-85D7-EAA9-F0E9-A4265B6C50F6}"/>
                  </a:ext>
                </a:extLst>
              </p:cNvPr>
              <p:cNvGrpSpPr/>
              <p:nvPr/>
            </p:nvGrpSpPr>
            <p:grpSpPr>
              <a:xfrm>
                <a:off x="1335347" y="2441560"/>
                <a:ext cx="63576" cy="102268"/>
                <a:chOff x="1335347" y="2441560"/>
                <a:chExt cx="63576" cy="102268"/>
              </a:xfrm>
            </p:grpSpPr>
            <p:sp>
              <p:nvSpPr>
                <p:cNvPr id="730" name="Freeform: Shape 729">
                  <a:extLst>
                    <a:ext uri="{FF2B5EF4-FFF2-40B4-BE49-F238E27FC236}">
                      <a16:creationId xmlns:a16="http://schemas.microsoft.com/office/drawing/2014/main" id="{3A1CEC3B-6577-9144-2026-3B80058180FF}"/>
                    </a:ext>
                  </a:extLst>
                </p:cNvPr>
                <p:cNvSpPr/>
                <p:nvPr/>
              </p:nvSpPr>
              <p:spPr>
                <a:xfrm>
                  <a:off x="1367135" y="2441560"/>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31" name="Freeform: Shape 730">
                  <a:extLst>
                    <a:ext uri="{FF2B5EF4-FFF2-40B4-BE49-F238E27FC236}">
                      <a16:creationId xmlns:a16="http://schemas.microsoft.com/office/drawing/2014/main" id="{A11C84C3-AD39-3B38-560F-A9E1940A16AF}"/>
                    </a:ext>
                  </a:extLst>
                </p:cNvPr>
                <p:cNvSpPr/>
                <p:nvPr/>
              </p:nvSpPr>
              <p:spPr>
                <a:xfrm>
                  <a:off x="1335347" y="249269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09" name="Graphic 5">
                <a:extLst>
                  <a:ext uri="{FF2B5EF4-FFF2-40B4-BE49-F238E27FC236}">
                    <a16:creationId xmlns:a16="http://schemas.microsoft.com/office/drawing/2014/main" id="{AADA5CDD-4893-42DB-4305-A4A4BDDA0857}"/>
                  </a:ext>
                </a:extLst>
              </p:cNvPr>
              <p:cNvGrpSpPr/>
              <p:nvPr/>
            </p:nvGrpSpPr>
            <p:grpSpPr>
              <a:xfrm>
                <a:off x="1295569" y="2400436"/>
                <a:ext cx="63576" cy="102268"/>
                <a:chOff x="1295569" y="2400436"/>
                <a:chExt cx="63576" cy="102268"/>
              </a:xfrm>
            </p:grpSpPr>
            <p:sp>
              <p:nvSpPr>
                <p:cNvPr id="728" name="Freeform: Shape 727">
                  <a:extLst>
                    <a:ext uri="{FF2B5EF4-FFF2-40B4-BE49-F238E27FC236}">
                      <a16:creationId xmlns:a16="http://schemas.microsoft.com/office/drawing/2014/main" id="{75AB1D1A-90D6-62CC-BB4A-E7366F1A8E39}"/>
                    </a:ext>
                  </a:extLst>
                </p:cNvPr>
                <p:cNvSpPr/>
                <p:nvPr/>
              </p:nvSpPr>
              <p:spPr>
                <a:xfrm>
                  <a:off x="1327358" y="2400436"/>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29" name="Freeform: Shape 728">
                  <a:extLst>
                    <a:ext uri="{FF2B5EF4-FFF2-40B4-BE49-F238E27FC236}">
                      <a16:creationId xmlns:a16="http://schemas.microsoft.com/office/drawing/2014/main" id="{73C431FD-1FCF-9C96-7017-CCD37994CC7C}"/>
                    </a:ext>
                  </a:extLst>
                </p:cNvPr>
                <p:cNvSpPr/>
                <p:nvPr/>
              </p:nvSpPr>
              <p:spPr>
                <a:xfrm>
                  <a:off x="1295569" y="245157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10" name="Graphic 5">
                <a:extLst>
                  <a:ext uri="{FF2B5EF4-FFF2-40B4-BE49-F238E27FC236}">
                    <a16:creationId xmlns:a16="http://schemas.microsoft.com/office/drawing/2014/main" id="{7DD0EEF2-C223-F893-C0C4-82BBC508FD7D}"/>
                  </a:ext>
                </a:extLst>
              </p:cNvPr>
              <p:cNvGrpSpPr/>
              <p:nvPr/>
            </p:nvGrpSpPr>
            <p:grpSpPr>
              <a:xfrm>
                <a:off x="1292206" y="2400436"/>
                <a:ext cx="63576" cy="102268"/>
                <a:chOff x="1292206" y="2400436"/>
                <a:chExt cx="63576" cy="102268"/>
              </a:xfrm>
            </p:grpSpPr>
            <p:sp>
              <p:nvSpPr>
                <p:cNvPr id="726" name="Freeform: Shape 725">
                  <a:extLst>
                    <a:ext uri="{FF2B5EF4-FFF2-40B4-BE49-F238E27FC236}">
                      <a16:creationId xmlns:a16="http://schemas.microsoft.com/office/drawing/2014/main" id="{755884B7-E16C-9258-F82D-8B89607A4EC8}"/>
                    </a:ext>
                  </a:extLst>
                </p:cNvPr>
                <p:cNvSpPr/>
                <p:nvPr/>
              </p:nvSpPr>
              <p:spPr>
                <a:xfrm>
                  <a:off x="1323994" y="2400436"/>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27" name="Freeform: Shape 726">
                  <a:extLst>
                    <a:ext uri="{FF2B5EF4-FFF2-40B4-BE49-F238E27FC236}">
                      <a16:creationId xmlns:a16="http://schemas.microsoft.com/office/drawing/2014/main" id="{BDF51428-E7C0-B933-F305-FBB2A9BDCFBF}"/>
                    </a:ext>
                  </a:extLst>
                </p:cNvPr>
                <p:cNvSpPr/>
                <p:nvPr/>
              </p:nvSpPr>
              <p:spPr>
                <a:xfrm>
                  <a:off x="1292206" y="245157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11" name="Graphic 5">
                <a:extLst>
                  <a:ext uri="{FF2B5EF4-FFF2-40B4-BE49-F238E27FC236}">
                    <a16:creationId xmlns:a16="http://schemas.microsoft.com/office/drawing/2014/main" id="{936A2E41-15ED-E09C-1C43-031D22407D56}"/>
                  </a:ext>
                </a:extLst>
              </p:cNvPr>
              <p:cNvGrpSpPr/>
              <p:nvPr/>
            </p:nvGrpSpPr>
            <p:grpSpPr>
              <a:xfrm>
                <a:off x="1272695" y="2380686"/>
                <a:ext cx="63576" cy="102268"/>
                <a:chOff x="1272695" y="2380686"/>
                <a:chExt cx="63576" cy="102268"/>
              </a:xfrm>
            </p:grpSpPr>
            <p:sp>
              <p:nvSpPr>
                <p:cNvPr id="724" name="Freeform: Shape 723">
                  <a:extLst>
                    <a:ext uri="{FF2B5EF4-FFF2-40B4-BE49-F238E27FC236}">
                      <a16:creationId xmlns:a16="http://schemas.microsoft.com/office/drawing/2014/main" id="{B9C09B97-9A1D-80F1-AB44-B59B8D2CD494}"/>
                    </a:ext>
                  </a:extLst>
                </p:cNvPr>
                <p:cNvSpPr/>
                <p:nvPr/>
              </p:nvSpPr>
              <p:spPr>
                <a:xfrm>
                  <a:off x="1304484" y="2380686"/>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25" name="Freeform: Shape 724">
                  <a:extLst>
                    <a:ext uri="{FF2B5EF4-FFF2-40B4-BE49-F238E27FC236}">
                      <a16:creationId xmlns:a16="http://schemas.microsoft.com/office/drawing/2014/main" id="{77730024-83A5-0205-8C0D-710B8C1F28AA}"/>
                    </a:ext>
                  </a:extLst>
                </p:cNvPr>
                <p:cNvSpPr/>
                <p:nvPr/>
              </p:nvSpPr>
              <p:spPr>
                <a:xfrm>
                  <a:off x="1272695" y="2431820"/>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12" name="Graphic 5">
                <a:extLst>
                  <a:ext uri="{FF2B5EF4-FFF2-40B4-BE49-F238E27FC236}">
                    <a16:creationId xmlns:a16="http://schemas.microsoft.com/office/drawing/2014/main" id="{22C0007B-B695-DFB6-26FE-2C9DD318B8AA}"/>
                  </a:ext>
                </a:extLst>
              </p:cNvPr>
              <p:cNvGrpSpPr/>
              <p:nvPr/>
            </p:nvGrpSpPr>
            <p:grpSpPr>
              <a:xfrm>
                <a:off x="1665088" y="2591580"/>
                <a:ext cx="63576" cy="102268"/>
                <a:chOff x="1665088" y="2591580"/>
                <a:chExt cx="63576" cy="102268"/>
              </a:xfrm>
            </p:grpSpPr>
            <p:sp>
              <p:nvSpPr>
                <p:cNvPr id="722" name="Freeform: Shape 721">
                  <a:extLst>
                    <a:ext uri="{FF2B5EF4-FFF2-40B4-BE49-F238E27FC236}">
                      <a16:creationId xmlns:a16="http://schemas.microsoft.com/office/drawing/2014/main" id="{C56DDADA-77E4-5AA3-47E0-B168F663EED7}"/>
                    </a:ext>
                  </a:extLst>
                </p:cNvPr>
                <p:cNvSpPr/>
                <p:nvPr/>
              </p:nvSpPr>
              <p:spPr>
                <a:xfrm>
                  <a:off x="1696876" y="2591580"/>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23" name="Freeform: Shape 722">
                  <a:extLst>
                    <a:ext uri="{FF2B5EF4-FFF2-40B4-BE49-F238E27FC236}">
                      <a16:creationId xmlns:a16="http://schemas.microsoft.com/office/drawing/2014/main" id="{0AF6B4A2-5F85-8E2B-DE8E-C1368514C898}"/>
                    </a:ext>
                  </a:extLst>
                </p:cNvPr>
                <p:cNvSpPr/>
                <p:nvPr/>
              </p:nvSpPr>
              <p:spPr>
                <a:xfrm>
                  <a:off x="1665088" y="264271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13" name="Graphic 5">
                <a:extLst>
                  <a:ext uri="{FF2B5EF4-FFF2-40B4-BE49-F238E27FC236}">
                    <a16:creationId xmlns:a16="http://schemas.microsoft.com/office/drawing/2014/main" id="{3D0694AA-00B7-B135-FD95-DC0574AF3B19}"/>
                  </a:ext>
                </a:extLst>
              </p:cNvPr>
              <p:cNvGrpSpPr/>
              <p:nvPr/>
            </p:nvGrpSpPr>
            <p:grpSpPr>
              <a:xfrm>
                <a:off x="1671395" y="2591580"/>
                <a:ext cx="63576" cy="102268"/>
                <a:chOff x="1671395" y="2591580"/>
                <a:chExt cx="63576" cy="102268"/>
              </a:xfrm>
            </p:grpSpPr>
            <p:sp>
              <p:nvSpPr>
                <p:cNvPr id="720" name="Freeform: Shape 719">
                  <a:extLst>
                    <a:ext uri="{FF2B5EF4-FFF2-40B4-BE49-F238E27FC236}">
                      <a16:creationId xmlns:a16="http://schemas.microsoft.com/office/drawing/2014/main" id="{6B20863C-E0DC-D30C-9358-A8523ACA110F}"/>
                    </a:ext>
                  </a:extLst>
                </p:cNvPr>
                <p:cNvSpPr/>
                <p:nvPr/>
              </p:nvSpPr>
              <p:spPr>
                <a:xfrm>
                  <a:off x="1703183" y="2591580"/>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21" name="Freeform: Shape 720">
                  <a:extLst>
                    <a:ext uri="{FF2B5EF4-FFF2-40B4-BE49-F238E27FC236}">
                      <a16:creationId xmlns:a16="http://schemas.microsoft.com/office/drawing/2014/main" id="{EE2533AD-C9CB-C534-C48B-DC88E5421C1F}"/>
                    </a:ext>
                  </a:extLst>
                </p:cNvPr>
                <p:cNvSpPr/>
                <p:nvPr/>
              </p:nvSpPr>
              <p:spPr>
                <a:xfrm>
                  <a:off x="1671395" y="264271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14" name="Graphic 5">
                <a:extLst>
                  <a:ext uri="{FF2B5EF4-FFF2-40B4-BE49-F238E27FC236}">
                    <a16:creationId xmlns:a16="http://schemas.microsoft.com/office/drawing/2014/main" id="{A1383948-B462-B86E-A911-B95C097748E3}"/>
                  </a:ext>
                </a:extLst>
              </p:cNvPr>
              <p:cNvGrpSpPr/>
              <p:nvPr/>
            </p:nvGrpSpPr>
            <p:grpSpPr>
              <a:xfrm>
                <a:off x="1135787" y="2260020"/>
                <a:ext cx="63576" cy="102268"/>
                <a:chOff x="1135787" y="2260020"/>
                <a:chExt cx="63576" cy="102268"/>
              </a:xfrm>
            </p:grpSpPr>
            <p:sp>
              <p:nvSpPr>
                <p:cNvPr id="718" name="Freeform: Shape 717">
                  <a:extLst>
                    <a:ext uri="{FF2B5EF4-FFF2-40B4-BE49-F238E27FC236}">
                      <a16:creationId xmlns:a16="http://schemas.microsoft.com/office/drawing/2014/main" id="{ACCFD9F8-AE00-B12E-B79A-DD97668A6666}"/>
                    </a:ext>
                  </a:extLst>
                </p:cNvPr>
                <p:cNvSpPr/>
                <p:nvPr/>
              </p:nvSpPr>
              <p:spPr>
                <a:xfrm>
                  <a:off x="1167575" y="2260020"/>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19" name="Freeform: Shape 718">
                  <a:extLst>
                    <a:ext uri="{FF2B5EF4-FFF2-40B4-BE49-F238E27FC236}">
                      <a16:creationId xmlns:a16="http://schemas.microsoft.com/office/drawing/2014/main" id="{463ACBAA-31E2-F9CD-0291-4EE0EC3F5635}"/>
                    </a:ext>
                  </a:extLst>
                </p:cNvPr>
                <p:cNvSpPr/>
                <p:nvPr/>
              </p:nvSpPr>
              <p:spPr>
                <a:xfrm>
                  <a:off x="1135787" y="2311154"/>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nvGrpSpPr>
              <p:cNvPr id="715" name="Graphic 5">
                <a:extLst>
                  <a:ext uri="{FF2B5EF4-FFF2-40B4-BE49-F238E27FC236}">
                    <a16:creationId xmlns:a16="http://schemas.microsoft.com/office/drawing/2014/main" id="{4C69CF10-EA86-86B6-F78E-16334C5755E4}"/>
                  </a:ext>
                </a:extLst>
              </p:cNvPr>
              <p:cNvGrpSpPr/>
              <p:nvPr/>
            </p:nvGrpSpPr>
            <p:grpSpPr>
              <a:xfrm>
                <a:off x="1082554" y="2241487"/>
                <a:ext cx="63576" cy="102268"/>
                <a:chOff x="1082554" y="2241487"/>
                <a:chExt cx="63576" cy="102268"/>
              </a:xfrm>
            </p:grpSpPr>
            <p:sp>
              <p:nvSpPr>
                <p:cNvPr id="716" name="Freeform: Shape 715">
                  <a:extLst>
                    <a:ext uri="{FF2B5EF4-FFF2-40B4-BE49-F238E27FC236}">
                      <a16:creationId xmlns:a16="http://schemas.microsoft.com/office/drawing/2014/main" id="{F2BE8A43-320E-9B06-079D-4F896B779238}"/>
                    </a:ext>
                  </a:extLst>
                </p:cNvPr>
                <p:cNvSpPr/>
                <p:nvPr/>
              </p:nvSpPr>
              <p:spPr>
                <a:xfrm>
                  <a:off x="1114342" y="2241487"/>
                  <a:ext cx="8409" cy="102268"/>
                </a:xfrm>
                <a:custGeom>
                  <a:avLst/>
                  <a:gdLst>
                    <a:gd name="connsiteX0" fmla="*/ 0 w 8409"/>
                    <a:gd name="connsiteY0" fmla="*/ 0 h 102268"/>
                    <a:gd name="connsiteX1" fmla="*/ 0 w 8409"/>
                    <a:gd name="connsiteY1" fmla="*/ 102268 h 102268"/>
                  </a:gdLst>
                  <a:ahLst/>
                  <a:cxnLst>
                    <a:cxn ang="0">
                      <a:pos x="connsiteX0" y="connsiteY0"/>
                    </a:cxn>
                    <a:cxn ang="0">
                      <a:pos x="connsiteX1" y="connsiteY1"/>
                    </a:cxn>
                  </a:cxnLst>
                  <a:rect l="l" t="t" r="r" b="b"/>
                  <a:pathLst>
                    <a:path w="8409" h="102268">
                      <a:moveTo>
                        <a:pt x="0" y="0"/>
                      </a:moveTo>
                      <a:lnTo>
                        <a:pt x="0" y="102268"/>
                      </a:lnTo>
                    </a:path>
                  </a:pathLst>
                </a:custGeom>
                <a:ln w="12700" cap="flat">
                  <a:solidFill>
                    <a:srgbClr val="782A28"/>
                  </a:solidFill>
                  <a:prstDash val="solid"/>
                  <a:miter/>
                </a:ln>
              </p:spPr>
              <p:txBody>
                <a:bodyPr rtlCol="0" anchor="ctr"/>
                <a:lstStyle/>
                <a:p>
                  <a:endParaRPr lang="en-US" dirty="0"/>
                </a:p>
              </p:txBody>
            </p:sp>
            <p:sp>
              <p:nvSpPr>
                <p:cNvPr id="717" name="Freeform: Shape 716">
                  <a:extLst>
                    <a:ext uri="{FF2B5EF4-FFF2-40B4-BE49-F238E27FC236}">
                      <a16:creationId xmlns:a16="http://schemas.microsoft.com/office/drawing/2014/main" id="{F810B575-E4F5-164C-92FB-17DA29340842}"/>
                    </a:ext>
                  </a:extLst>
                </p:cNvPr>
                <p:cNvSpPr/>
                <p:nvPr/>
              </p:nvSpPr>
              <p:spPr>
                <a:xfrm>
                  <a:off x="1082554" y="2292621"/>
                  <a:ext cx="63576" cy="13527"/>
                </a:xfrm>
                <a:custGeom>
                  <a:avLst/>
                  <a:gdLst>
                    <a:gd name="connsiteX0" fmla="*/ 0 w 63576"/>
                    <a:gd name="connsiteY0" fmla="*/ 0 h 13527"/>
                    <a:gd name="connsiteX1" fmla="*/ 63577 w 63576"/>
                    <a:gd name="connsiteY1" fmla="*/ 0 h 13527"/>
                  </a:gdLst>
                  <a:ahLst/>
                  <a:cxnLst>
                    <a:cxn ang="0">
                      <a:pos x="connsiteX0" y="connsiteY0"/>
                    </a:cxn>
                    <a:cxn ang="0">
                      <a:pos x="connsiteX1" y="connsiteY1"/>
                    </a:cxn>
                  </a:cxnLst>
                  <a:rect l="l" t="t" r="r" b="b"/>
                  <a:pathLst>
                    <a:path w="63576" h="13527">
                      <a:moveTo>
                        <a:pt x="0" y="0"/>
                      </a:moveTo>
                      <a:lnTo>
                        <a:pt x="63577" y="0"/>
                      </a:lnTo>
                    </a:path>
                  </a:pathLst>
                </a:custGeom>
                <a:ln w="12700" cap="flat">
                  <a:solidFill>
                    <a:srgbClr val="782A28"/>
                  </a:solidFill>
                  <a:prstDash val="solid"/>
                  <a:miter/>
                </a:ln>
              </p:spPr>
              <p:txBody>
                <a:bodyPr rtlCol="0" anchor="ctr"/>
                <a:lstStyle/>
                <a:p>
                  <a:endParaRPr lang="en-US" dirty="0"/>
                </a:p>
              </p:txBody>
            </p:sp>
          </p:grpSp>
        </p:grpSp>
        <p:sp>
          <p:nvSpPr>
            <p:cNvPr id="852" name="Freeform: Shape 851">
              <a:extLst>
                <a:ext uri="{FF2B5EF4-FFF2-40B4-BE49-F238E27FC236}">
                  <a16:creationId xmlns:a16="http://schemas.microsoft.com/office/drawing/2014/main" id="{A7885A19-EC69-8234-684C-04E20D2D95E4}"/>
                </a:ext>
              </a:extLst>
            </p:cNvPr>
            <p:cNvSpPr/>
            <p:nvPr/>
          </p:nvSpPr>
          <p:spPr>
            <a:xfrm>
              <a:off x="886140" y="2209235"/>
              <a:ext cx="4442290" cy="1491142"/>
            </a:xfrm>
            <a:custGeom>
              <a:avLst/>
              <a:gdLst>
                <a:gd name="connsiteX0" fmla="*/ 0 w 4442290"/>
                <a:gd name="connsiteY0" fmla="*/ 0 h 1491142"/>
                <a:gd name="connsiteX1" fmla="*/ 206624 w 4442290"/>
                <a:gd name="connsiteY1" fmla="*/ 0 h 1491142"/>
                <a:gd name="connsiteX2" fmla="*/ 206624 w 4442290"/>
                <a:gd name="connsiteY2" fmla="*/ 20156 h 1491142"/>
                <a:gd name="connsiteX3" fmla="*/ 217893 w 4442290"/>
                <a:gd name="connsiteY3" fmla="*/ 20156 h 1491142"/>
                <a:gd name="connsiteX4" fmla="*/ 217893 w 4442290"/>
                <a:gd name="connsiteY4" fmla="*/ 38283 h 1491142"/>
                <a:gd name="connsiteX5" fmla="*/ 243626 w 4442290"/>
                <a:gd name="connsiteY5" fmla="*/ 38283 h 1491142"/>
                <a:gd name="connsiteX6" fmla="*/ 243626 w 4442290"/>
                <a:gd name="connsiteY6" fmla="*/ 62092 h 1491142"/>
                <a:gd name="connsiteX7" fmla="*/ 245224 w 4442290"/>
                <a:gd name="connsiteY7" fmla="*/ 62092 h 1491142"/>
                <a:gd name="connsiteX8" fmla="*/ 245224 w 4442290"/>
                <a:gd name="connsiteY8" fmla="*/ 81165 h 1491142"/>
                <a:gd name="connsiteX9" fmla="*/ 260614 w 4442290"/>
                <a:gd name="connsiteY9" fmla="*/ 81165 h 1491142"/>
                <a:gd name="connsiteX10" fmla="*/ 260614 w 4442290"/>
                <a:gd name="connsiteY10" fmla="*/ 98751 h 1491142"/>
                <a:gd name="connsiteX11" fmla="*/ 308464 w 4442290"/>
                <a:gd name="connsiteY11" fmla="*/ 98751 h 1491142"/>
                <a:gd name="connsiteX12" fmla="*/ 308464 w 4442290"/>
                <a:gd name="connsiteY12" fmla="*/ 118907 h 1491142"/>
                <a:gd name="connsiteX13" fmla="*/ 342187 w 4442290"/>
                <a:gd name="connsiteY13" fmla="*/ 118907 h 1491142"/>
                <a:gd name="connsiteX14" fmla="*/ 342187 w 4442290"/>
                <a:gd name="connsiteY14" fmla="*/ 139063 h 1491142"/>
                <a:gd name="connsiteX15" fmla="*/ 368257 w 4442290"/>
                <a:gd name="connsiteY15" fmla="*/ 139063 h 1491142"/>
                <a:gd name="connsiteX16" fmla="*/ 368257 w 4442290"/>
                <a:gd name="connsiteY16" fmla="*/ 158137 h 1491142"/>
                <a:gd name="connsiteX17" fmla="*/ 390794 w 4442290"/>
                <a:gd name="connsiteY17" fmla="*/ 158137 h 1491142"/>
                <a:gd name="connsiteX18" fmla="*/ 390794 w 4442290"/>
                <a:gd name="connsiteY18" fmla="*/ 175723 h 1491142"/>
                <a:gd name="connsiteX19" fmla="*/ 404923 w 4442290"/>
                <a:gd name="connsiteY19" fmla="*/ 175723 h 1491142"/>
                <a:gd name="connsiteX20" fmla="*/ 404923 w 4442290"/>
                <a:gd name="connsiteY20" fmla="*/ 196961 h 1491142"/>
                <a:gd name="connsiteX21" fmla="*/ 407530 w 4442290"/>
                <a:gd name="connsiteY21" fmla="*/ 196961 h 1491142"/>
                <a:gd name="connsiteX22" fmla="*/ 407530 w 4442290"/>
                <a:gd name="connsiteY22" fmla="*/ 218741 h 1491142"/>
                <a:gd name="connsiteX23" fmla="*/ 441588 w 4442290"/>
                <a:gd name="connsiteY23" fmla="*/ 218741 h 1491142"/>
                <a:gd name="connsiteX24" fmla="*/ 441588 w 4442290"/>
                <a:gd name="connsiteY24" fmla="*/ 238897 h 1491142"/>
                <a:gd name="connsiteX25" fmla="*/ 486244 w 4442290"/>
                <a:gd name="connsiteY25" fmla="*/ 238897 h 1491142"/>
                <a:gd name="connsiteX26" fmla="*/ 486244 w 4442290"/>
                <a:gd name="connsiteY26" fmla="*/ 261082 h 1491142"/>
                <a:gd name="connsiteX27" fmla="*/ 491710 w 4442290"/>
                <a:gd name="connsiteY27" fmla="*/ 261082 h 1491142"/>
                <a:gd name="connsiteX28" fmla="*/ 491710 w 4442290"/>
                <a:gd name="connsiteY28" fmla="*/ 280697 h 1491142"/>
                <a:gd name="connsiteX29" fmla="*/ 533506 w 4442290"/>
                <a:gd name="connsiteY29" fmla="*/ 280697 h 1491142"/>
                <a:gd name="connsiteX30" fmla="*/ 533506 w 4442290"/>
                <a:gd name="connsiteY30" fmla="*/ 307617 h 1491142"/>
                <a:gd name="connsiteX31" fmla="*/ 540906 w 4442290"/>
                <a:gd name="connsiteY31" fmla="*/ 307617 h 1491142"/>
                <a:gd name="connsiteX32" fmla="*/ 540906 w 4442290"/>
                <a:gd name="connsiteY32" fmla="*/ 321550 h 1491142"/>
                <a:gd name="connsiteX33" fmla="*/ 550577 w 4442290"/>
                <a:gd name="connsiteY33" fmla="*/ 321550 h 1491142"/>
                <a:gd name="connsiteX34" fmla="*/ 550577 w 4442290"/>
                <a:gd name="connsiteY34" fmla="*/ 343735 h 1491142"/>
                <a:gd name="connsiteX35" fmla="*/ 616761 w 4442290"/>
                <a:gd name="connsiteY35" fmla="*/ 343735 h 1491142"/>
                <a:gd name="connsiteX36" fmla="*/ 616761 w 4442290"/>
                <a:gd name="connsiteY36" fmla="*/ 362403 h 1491142"/>
                <a:gd name="connsiteX37" fmla="*/ 676217 w 4442290"/>
                <a:gd name="connsiteY37" fmla="*/ 362403 h 1491142"/>
                <a:gd name="connsiteX38" fmla="*/ 676217 w 4442290"/>
                <a:gd name="connsiteY38" fmla="*/ 385130 h 1491142"/>
                <a:gd name="connsiteX39" fmla="*/ 726674 w 4442290"/>
                <a:gd name="connsiteY39" fmla="*/ 385130 h 1491142"/>
                <a:gd name="connsiteX40" fmla="*/ 726674 w 4442290"/>
                <a:gd name="connsiteY40" fmla="*/ 408938 h 1491142"/>
                <a:gd name="connsiteX41" fmla="*/ 810518 w 4442290"/>
                <a:gd name="connsiteY41" fmla="*/ 408938 h 1491142"/>
                <a:gd name="connsiteX42" fmla="*/ 810518 w 4442290"/>
                <a:gd name="connsiteY42" fmla="*/ 429635 h 1491142"/>
                <a:gd name="connsiteX43" fmla="*/ 859714 w 4442290"/>
                <a:gd name="connsiteY43" fmla="*/ 429635 h 1491142"/>
                <a:gd name="connsiteX44" fmla="*/ 859714 w 4442290"/>
                <a:gd name="connsiteY44" fmla="*/ 455473 h 1491142"/>
                <a:gd name="connsiteX45" fmla="*/ 875777 w 4442290"/>
                <a:gd name="connsiteY45" fmla="*/ 455473 h 1491142"/>
                <a:gd name="connsiteX46" fmla="*/ 875777 w 4442290"/>
                <a:gd name="connsiteY46" fmla="*/ 475088 h 1491142"/>
                <a:gd name="connsiteX47" fmla="*/ 1009826 w 4442290"/>
                <a:gd name="connsiteY47" fmla="*/ 475088 h 1491142"/>
                <a:gd name="connsiteX48" fmla="*/ 1009826 w 4442290"/>
                <a:gd name="connsiteY48" fmla="*/ 498896 h 1491142"/>
                <a:gd name="connsiteX49" fmla="*/ 1077019 w 4442290"/>
                <a:gd name="connsiteY49" fmla="*/ 498896 h 1491142"/>
                <a:gd name="connsiteX50" fmla="*/ 1077019 w 4442290"/>
                <a:gd name="connsiteY50" fmla="*/ 521623 h 1491142"/>
                <a:gd name="connsiteX51" fmla="*/ 1093081 w 4442290"/>
                <a:gd name="connsiteY51" fmla="*/ 521623 h 1491142"/>
                <a:gd name="connsiteX52" fmla="*/ 1093081 w 4442290"/>
                <a:gd name="connsiteY52" fmla="*/ 545972 h 1491142"/>
                <a:gd name="connsiteX53" fmla="*/ 1099220 w 4442290"/>
                <a:gd name="connsiteY53" fmla="*/ 545972 h 1491142"/>
                <a:gd name="connsiteX54" fmla="*/ 1099220 w 4442290"/>
                <a:gd name="connsiteY54" fmla="*/ 571269 h 1491142"/>
                <a:gd name="connsiteX55" fmla="*/ 1224859 w 4442290"/>
                <a:gd name="connsiteY55" fmla="*/ 571269 h 1491142"/>
                <a:gd name="connsiteX56" fmla="*/ 1224859 w 4442290"/>
                <a:gd name="connsiteY56" fmla="*/ 593995 h 1491142"/>
                <a:gd name="connsiteX57" fmla="*/ 1229401 w 4442290"/>
                <a:gd name="connsiteY57" fmla="*/ 593995 h 1491142"/>
                <a:gd name="connsiteX58" fmla="*/ 1229401 w 4442290"/>
                <a:gd name="connsiteY58" fmla="*/ 615775 h 1491142"/>
                <a:gd name="connsiteX59" fmla="*/ 1300125 w 4442290"/>
                <a:gd name="connsiteY59" fmla="*/ 615775 h 1491142"/>
                <a:gd name="connsiteX60" fmla="*/ 1300125 w 4442290"/>
                <a:gd name="connsiteY60" fmla="*/ 640124 h 1491142"/>
                <a:gd name="connsiteX61" fmla="*/ 1322327 w 4442290"/>
                <a:gd name="connsiteY61" fmla="*/ 640124 h 1491142"/>
                <a:gd name="connsiteX62" fmla="*/ 1322327 w 4442290"/>
                <a:gd name="connsiteY62" fmla="*/ 686659 h 1491142"/>
                <a:gd name="connsiteX63" fmla="*/ 1467308 w 4442290"/>
                <a:gd name="connsiteY63" fmla="*/ 686659 h 1491142"/>
                <a:gd name="connsiteX64" fmla="*/ 1467308 w 4442290"/>
                <a:gd name="connsiteY64" fmla="*/ 713038 h 1491142"/>
                <a:gd name="connsiteX65" fmla="*/ 1490771 w 4442290"/>
                <a:gd name="connsiteY65" fmla="*/ 713038 h 1491142"/>
                <a:gd name="connsiteX66" fmla="*/ 1490771 w 4442290"/>
                <a:gd name="connsiteY66" fmla="*/ 740904 h 1491142"/>
                <a:gd name="connsiteX67" fmla="*/ 1614813 w 4442290"/>
                <a:gd name="connsiteY67" fmla="*/ 740904 h 1491142"/>
                <a:gd name="connsiteX68" fmla="*/ 1614813 w 4442290"/>
                <a:gd name="connsiteY68" fmla="*/ 767283 h 1491142"/>
                <a:gd name="connsiteX69" fmla="*/ 1731791 w 4442290"/>
                <a:gd name="connsiteY69" fmla="*/ 767283 h 1491142"/>
                <a:gd name="connsiteX70" fmla="*/ 1731791 w 4442290"/>
                <a:gd name="connsiteY70" fmla="*/ 793662 h 1491142"/>
                <a:gd name="connsiteX71" fmla="*/ 1830772 w 4442290"/>
                <a:gd name="connsiteY71" fmla="*/ 793662 h 1491142"/>
                <a:gd name="connsiteX72" fmla="*/ 1830772 w 4442290"/>
                <a:gd name="connsiteY72" fmla="*/ 821123 h 1491142"/>
                <a:gd name="connsiteX73" fmla="*/ 1950356 w 4442290"/>
                <a:gd name="connsiteY73" fmla="*/ 821123 h 1491142"/>
                <a:gd name="connsiteX74" fmla="*/ 1950356 w 4442290"/>
                <a:gd name="connsiteY74" fmla="*/ 851560 h 1491142"/>
                <a:gd name="connsiteX75" fmla="*/ 1970623 w 4442290"/>
                <a:gd name="connsiteY75" fmla="*/ 851560 h 1491142"/>
                <a:gd name="connsiteX76" fmla="*/ 1970623 w 4442290"/>
                <a:gd name="connsiteY76" fmla="*/ 879427 h 1491142"/>
                <a:gd name="connsiteX77" fmla="*/ 1989545 w 4442290"/>
                <a:gd name="connsiteY77" fmla="*/ 879427 h 1491142"/>
                <a:gd name="connsiteX78" fmla="*/ 1989545 w 4442290"/>
                <a:gd name="connsiteY78" fmla="*/ 906888 h 1491142"/>
                <a:gd name="connsiteX79" fmla="*/ 2051860 w 4442290"/>
                <a:gd name="connsiteY79" fmla="*/ 906888 h 1491142"/>
                <a:gd name="connsiteX80" fmla="*/ 2051860 w 4442290"/>
                <a:gd name="connsiteY80" fmla="*/ 938948 h 1491142"/>
                <a:gd name="connsiteX81" fmla="*/ 2064727 w 4442290"/>
                <a:gd name="connsiteY81" fmla="*/ 938948 h 1491142"/>
                <a:gd name="connsiteX82" fmla="*/ 2064727 w 4442290"/>
                <a:gd name="connsiteY82" fmla="*/ 968438 h 1491142"/>
                <a:gd name="connsiteX83" fmla="*/ 2217025 w 4442290"/>
                <a:gd name="connsiteY83" fmla="*/ 968438 h 1491142"/>
                <a:gd name="connsiteX84" fmla="*/ 2217025 w 4442290"/>
                <a:gd name="connsiteY84" fmla="*/ 1001039 h 1491142"/>
                <a:gd name="connsiteX85" fmla="*/ 2313399 w 4442290"/>
                <a:gd name="connsiteY85" fmla="*/ 1001039 h 1491142"/>
                <a:gd name="connsiteX86" fmla="*/ 2313399 w 4442290"/>
                <a:gd name="connsiteY86" fmla="*/ 1036752 h 1491142"/>
                <a:gd name="connsiteX87" fmla="*/ 2444841 w 4442290"/>
                <a:gd name="connsiteY87" fmla="*/ 1036752 h 1491142"/>
                <a:gd name="connsiteX88" fmla="*/ 2444841 w 4442290"/>
                <a:gd name="connsiteY88" fmla="*/ 1082746 h 1491142"/>
                <a:gd name="connsiteX89" fmla="*/ 3008201 w 4442290"/>
                <a:gd name="connsiteY89" fmla="*/ 1082746 h 1491142"/>
                <a:gd name="connsiteX90" fmla="*/ 3008201 w 4442290"/>
                <a:gd name="connsiteY90" fmla="*/ 1137532 h 1491142"/>
                <a:gd name="connsiteX91" fmla="*/ 3053529 w 4442290"/>
                <a:gd name="connsiteY91" fmla="*/ 1137532 h 1491142"/>
                <a:gd name="connsiteX92" fmla="*/ 3053529 w 4442290"/>
                <a:gd name="connsiteY92" fmla="*/ 1198542 h 1491142"/>
                <a:gd name="connsiteX93" fmla="*/ 3845461 w 4442290"/>
                <a:gd name="connsiteY93" fmla="*/ 1198542 h 1491142"/>
                <a:gd name="connsiteX94" fmla="*/ 3845461 w 4442290"/>
                <a:gd name="connsiteY94" fmla="*/ 1326242 h 1491142"/>
                <a:gd name="connsiteX95" fmla="*/ 4175202 w 4442290"/>
                <a:gd name="connsiteY95" fmla="*/ 1326242 h 1491142"/>
                <a:gd name="connsiteX96" fmla="*/ 4175202 w 4442290"/>
                <a:gd name="connsiteY96" fmla="*/ 1491143 h 1491142"/>
                <a:gd name="connsiteX97" fmla="*/ 4442291 w 4442290"/>
                <a:gd name="connsiteY97" fmla="*/ 1491143 h 1491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4442290" h="1491142">
                  <a:moveTo>
                    <a:pt x="0" y="0"/>
                  </a:moveTo>
                  <a:lnTo>
                    <a:pt x="206624" y="0"/>
                  </a:lnTo>
                  <a:lnTo>
                    <a:pt x="206624" y="20156"/>
                  </a:lnTo>
                  <a:lnTo>
                    <a:pt x="217893" y="20156"/>
                  </a:lnTo>
                  <a:lnTo>
                    <a:pt x="217893" y="38283"/>
                  </a:lnTo>
                  <a:lnTo>
                    <a:pt x="243626" y="38283"/>
                  </a:lnTo>
                  <a:lnTo>
                    <a:pt x="243626" y="62092"/>
                  </a:lnTo>
                  <a:lnTo>
                    <a:pt x="245224" y="62092"/>
                  </a:lnTo>
                  <a:lnTo>
                    <a:pt x="245224" y="81165"/>
                  </a:lnTo>
                  <a:lnTo>
                    <a:pt x="260614" y="81165"/>
                  </a:lnTo>
                  <a:lnTo>
                    <a:pt x="260614" y="98751"/>
                  </a:lnTo>
                  <a:lnTo>
                    <a:pt x="308464" y="98751"/>
                  </a:lnTo>
                  <a:lnTo>
                    <a:pt x="308464" y="118907"/>
                  </a:lnTo>
                  <a:lnTo>
                    <a:pt x="342187" y="118907"/>
                  </a:lnTo>
                  <a:lnTo>
                    <a:pt x="342187" y="139063"/>
                  </a:lnTo>
                  <a:lnTo>
                    <a:pt x="368257" y="139063"/>
                  </a:lnTo>
                  <a:lnTo>
                    <a:pt x="368257" y="158137"/>
                  </a:lnTo>
                  <a:lnTo>
                    <a:pt x="390794" y="158137"/>
                  </a:lnTo>
                  <a:lnTo>
                    <a:pt x="390794" y="175723"/>
                  </a:lnTo>
                  <a:lnTo>
                    <a:pt x="404923" y="175723"/>
                  </a:lnTo>
                  <a:lnTo>
                    <a:pt x="404923" y="196961"/>
                  </a:lnTo>
                  <a:lnTo>
                    <a:pt x="407530" y="196961"/>
                  </a:lnTo>
                  <a:lnTo>
                    <a:pt x="407530" y="218741"/>
                  </a:lnTo>
                  <a:lnTo>
                    <a:pt x="441588" y="218741"/>
                  </a:lnTo>
                  <a:lnTo>
                    <a:pt x="441588" y="238897"/>
                  </a:lnTo>
                  <a:lnTo>
                    <a:pt x="486244" y="238897"/>
                  </a:lnTo>
                  <a:lnTo>
                    <a:pt x="486244" y="261082"/>
                  </a:lnTo>
                  <a:lnTo>
                    <a:pt x="491710" y="261082"/>
                  </a:lnTo>
                  <a:lnTo>
                    <a:pt x="491710" y="280697"/>
                  </a:lnTo>
                  <a:lnTo>
                    <a:pt x="533506" y="280697"/>
                  </a:lnTo>
                  <a:lnTo>
                    <a:pt x="533506" y="307617"/>
                  </a:lnTo>
                  <a:lnTo>
                    <a:pt x="540906" y="307617"/>
                  </a:lnTo>
                  <a:lnTo>
                    <a:pt x="540906" y="321550"/>
                  </a:lnTo>
                  <a:lnTo>
                    <a:pt x="550577" y="321550"/>
                  </a:lnTo>
                  <a:lnTo>
                    <a:pt x="550577" y="343735"/>
                  </a:lnTo>
                  <a:lnTo>
                    <a:pt x="616761" y="343735"/>
                  </a:lnTo>
                  <a:lnTo>
                    <a:pt x="616761" y="362403"/>
                  </a:lnTo>
                  <a:lnTo>
                    <a:pt x="676217" y="362403"/>
                  </a:lnTo>
                  <a:lnTo>
                    <a:pt x="676217" y="385130"/>
                  </a:lnTo>
                  <a:lnTo>
                    <a:pt x="726674" y="385130"/>
                  </a:lnTo>
                  <a:lnTo>
                    <a:pt x="726674" y="408938"/>
                  </a:lnTo>
                  <a:lnTo>
                    <a:pt x="810518" y="408938"/>
                  </a:lnTo>
                  <a:lnTo>
                    <a:pt x="810518" y="429635"/>
                  </a:lnTo>
                  <a:lnTo>
                    <a:pt x="859714" y="429635"/>
                  </a:lnTo>
                  <a:lnTo>
                    <a:pt x="859714" y="455473"/>
                  </a:lnTo>
                  <a:lnTo>
                    <a:pt x="875777" y="455473"/>
                  </a:lnTo>
                  <a:lnTo>
                    <a:pt x="875777" y="475088"/>
                  </a:lnTo>
                  <a:lnTo>
                    <a:pt x="1009826" y="475088"/>
                  </a:lnTo>
                  <a:lnTo>
                    <a:pt x="1009826" y="498896"/>
                  </a:lnTo>
                  <a:lnTo>
                    <a:pt x="1077019" y="498896"/>
                  </a:lnTo>
                  <a:lnTo>
                    <a:pt x="1077019" y="521623"/>
                  </a:lnTo>
                  <a:lnTo>
                    <a:pt x="1093081" y="521623"/>
                  </a:lnTo>
                  <a:lnTo>
                    <a:pt x="1093081" y="545972"/>
                  </a:lnTo>
                  <a:lnTo>
                    <a:pt x="1099220" y="545972"/>
                  </a:lnTo>
                  <a:lnTo>
                    <a:pt x="1099220" y="571269"/>
                  </a:lnTo>
                  <a:lnTo>
                    <a:pt x="1224859" y="571269"/>
                  </a:lnTo>
                  <a:lnTo>
                    <a:pt x="1224859" y="593995"/>
                  </a:lnTo>
                  <a:lnTo>
                    <a:pt x="1229401" y="593995"/>
                  </a:lnTo>
                  <a:lnTo>
                    <a:pt x="1229401" y="615775"/>
                  </a:lnTo>
                  <a:lnTo>
                    <a:pt x="1300125" y="615775"/>
                  </a:lnTo>
                  <a:lnTo>
                    <a:pt x="1300125" y="640124"/>
                  </a:lnTo>
                  <a:lnTo>
                    <a:pt x="1322327" y="640124"/>
                  </a:lnTo>
                  <a:lnTo>
                    <a:pt x="1322327" y="686659"/>
                  </a:lnTo>
                  <a:lnTo>
                    <a:pt x="1467308" y="686659"/>
                  </a:lnTo>
                  <a:lnTo>
                    <a:pt x="1467308" y="713038"/>
                  </a:lnTo>
                  <a:lnTo>
                    <a:pt x="1490771" y="713038"/>
                  </a:lnTo>
                  <a:lnTo>
                    <a:pt x="1490771" y="740904"/>
                  </a:lnTo>
                  <a:lnTo>
                    <a:pt x="1614813" y="740904"/>
                  </a:lnTo>
                  <a:lnTo>
                    <a:pt x="1614813" y="767283"/>
                  </a:lnTo>
                  <a:lnTo>
                    <a:pt x="1731791" y="767283"/>
                  </a:lnTo>
                  <a:lnTo>
                    <a:pt x="1731791" y="793662"/>
                  </a:lnTo>
                  <a:lnTo>
                    <a:pt x="1830772" y="793662"/>
                  </a:lnTo>
                  <a:lnTo>
                    <a:pt x="1830772" y="821123"/>
                  </a:lnTo>
                  <a:lnTo>
                    <a:pt x="1950356" y="821123"/>
                  </a:lnTo>
                  <a:lnTo>
                    <a:pt x="1950356" y="851560"/>
                  </a:lnTo>
                  <a:lnTo>
                    <a:pt x="1970623" y="851560"/>
                  </a:lnTo>
                  <a:lnTo>
                    <a:pt x="1970623" y="879427"/>
                  </a:lnTo>
                  <a:lnTo>
                    <a:pt x="1989545" y="879427"/>
                  </a:lnTo>
                  <a:lnTo>
                    <a:pt x="1989545" y="906888"/>
                  </a:lnTo>
                  <a:cubicBezTo>
                    <a:pt x="1989545" y="906888"/>
                    <a:pt x="2051860" y="905400"/>
                    <a:pt x="2051860" y="906888"/>
                  </a:cubicBezTo>
                  <a:lnTo>
                    <a:pt x="2051860" y="938948"/>
                  </a:lnTo>
                  <a:lnTo>
                    <a:pt x="2064727" y="938948"/>
                  </a:lnTo>
                  <a:lnTo>
                    <a:pt x="2064727" y="968438"/>
                  </a:lnTo>
                  <a:lnTo>
                    <a:pt x="2217025" y="968438"/>
                  </a:lnTo>
                  <a:lnTo>
                    <a:pt x="2217025" y="1001039"/>
                  </a:lnTo>
                  <a:lnTo>
                    <a:pt x="2313399" y="1001039"/>
                  </a:lnTo>
                  <a:lnTo>
                    <a:pt x="2313399" y="1036752"/>
                  </a:lnTo>
                  <a:lnTo>
                    <a:pt x="2444841" y="1036752"/>
                  </a:lnTo>
                  <a:lnTo>
                    <a:pt x="2444841" y="1082746"/>
                  </a:lnTo>
                  <a:lnTo>
                    <a:pt x="3008201" y="1082746"/>
                  </a:lnTo>
                  <a:lnTo>
                    <a:pt x="3008201" y="1137532"/>
                  </a:lnTo>
                  <a:lnTo>
                    <a:pt x="3053529" y="1137532"/>
                  </a:lnTo>
                  <a:lnTo>
                    <a:pt x="3053529" y="1198542"/>
                  </a:lnTo>
                  <a:lnTo>
                    <a:pt x="3845461" y="1198542"/>
                  </a:lnTo>
                  <a:lnTo>
                    <a:pt x="3845461" y="1326242"/>
                  </a:lnTo>
                  <a:lnTo>
                    <a:pt x="4175202" y="1326242"/>
                  </a:lnTo>
                  <a:lnTo>
                    <a:pt x="4175202" y="1491143"/>
                  </a:lnTo>
                  <a:lnTo>
                    <a:pt x="4442291" y="1491143"/>
                  </a:lnTo>
                </a:path>
              </a:pathLst>
            </a:custGeom>
            <a:noFill/>
            <a:ln w="19050" cap="flat">
              <a:solidFill>
                <a:srgbClr val="782A28"/>
              </a:solidFill>
              <a:prstDash val="solid"/>
              <a:miter/>
            </a:ln>
          </p:spPr>
          <p:txBody>
            <a:bodyPr rtlCol="0" anchor="ctr"/>
            <a:lstStyle/>
            <a:p>
              <a:endParaRPr lang="en-US" dirty="0"/>
            </a:p>
          </p:txBody>
        </p:sp>
        <p:grpSp>
          <p:nvGrpSpPr>
            <p:cNvPr id="853" name="Graphic 425">
              <a:extLst>
                <a:ext uri="{FF2B5EF4-FFF2-40B4-BE49-F238E27FC236}">
                  <a16:creationId xmlns:a16="http://schemas.microsoft.com/office/drawing/2014/main" id="{6BCAB815-4C96-883F-C851-3BA0756D9504}"/>
                </a:ext>
              </a:extLst>
            </p:cNvPr>
            <p:cNvGrpSpPr/>
            <p:nvPr/>
          </p:nvGrpSpPr>
          <p:grpSpPr>
            <a:xfrm>
              <a:off x="8834306" y="3836177"/>
              <a:ext cx="674454" cy="102839"/>
              <a:chOff x="8843420" y="3836177"/>
              <a:chExt cx="674454" cy="102839"/>
            </a:xfrm>
          </p:grpSpPr>
          <p:grpSp>
            <p:nvGrpSpPr>
              <p:cNvPr id="854" name="Graphic 425">
                <a:extLst>
                  <a:ext uri="{FF2B5EF4-FFF2-40B4-BE49-F238E27FC236}">
                    <a16:creationId xmlns:a16="http://schemas.microsoft.com/office/drawing/2014/main" id="{CEF2F138-7F87-8B42-E180-26EE5B313503}"/>
                  </a:ext>
                </a:extLst>
              </p:cNvPr>
              <p:cNvGrpSpPr/>
              <p:nvPr/>
            </p:nvGrpSpPr>
            <p:grpSpPr>
              <a:xfrm>
                <a:off x="9454337" y="3836177"/>
                <a:ext cx="63537" cy="102839"/>
                <a:chOff x="9454337" y="3836177"/>
                <a:chExt cx="63537" cy="102839"/>
              </a:xfrm>
            </p:grpSpPr>
            <p:sp>
              <p:nvSpPr>
                <p:cNvPr id="858" name="Freeform: Shape 857">
                  <a:extLst>
                    <a:ext uri="{FF2B5EF4-FFF2-40B4-BE49-F238E27FC236}">
                      <a16:creationId xmlns:a16="http://schemas.microsoft.com/office/drawing/2014/main" id="{172FC8B0-7D12-CF04-46E5-A6FAEFF1403C}"/>
                    </a:ext>
                  </a:extLst>
                </p:cNvPr>
                <p:cNvSpPr/>
                <p:nvPr/>
              </p:nvSpPr>
              <p:spPr>
                <a:xfrm>
                  <a:off x="9486106" y="3836177"/>
                  <a:ext cx="8404" cy="102839"/>
                </a:xfrm>
                <a:custGeom>
                  <a:avLst/>
                  <a:gdLst>
                    <a:gd name="connsiteX0" fmla="*/ 0 w 8404"/>
                    <a:gd name="connsiteY0" fmla="*/ 0 h 102839"/>
                    <a:gd name="connsiteX1" fmla="*/ 0 w 8404"/>
                    <a:gd name="connsiteY1" fmla="*/ 102840 h 102839"/>
                  </a:gdLst>
                  <a:ahLst/>
                  <a:cxnLst>
                    <a:cxn ang="0">
                      <a:pos x="connsiteX0" y="connsiteY0"/>
                    </a:cxn>
                    <a:cxn ang="0">
                      <a:pos x="connsiteX1" y="connsiteY1"/>
                    </a:cxn>
                  </a:cxnLst>
                  <a:rect l="l" t="t" r="r" b="b"/>
                  <a:pathLst>
                    <a:path w="8404" h="102839">
                      <a:moveTo>
                        <a:pt x="0" y="0"/>
                      </a:moveTo>
                      <a:lnTo>
                        <a:pt x="0" y="102840"/>
                      </a:lnTo>
                    </a:path>
                  </a:pathLst>
                </a:custGeom>
                <a:ln w="12700" cap="flat">
                  <a:solidFill>
                    <a:srgbClr val="A59E9F"/>
                  </a:solidFill>
                  <a:prstDash val="solid"/>
                  <a:miter/>
                </a:ln>
              </p:spPr>
              <p:txBody>
                <a:bodyPr rtlCol="0" anchor="ctr"/>
                <a:lstStyle/>
                <a:p>
                  <a:endParaRPr lang="en-US" dirty="0"/>
                </a:p>
              </p:txBody>
            </p:sp>
            <p:sp>
              <p:nvSpPr>
                <p:cNvPr id="859" name="Freeform: Shape 858">
                  <a:extLst>
                    <a:ext uri="{FF2B5EF4-FFF2-40B4-BE49-F238E27FC236}">
                      <a16:creationId xmlns:a16="http://schemas.microsoft.com/office/drawing/2014/main" id="{54EFB6FC-9C9C-C996-5897-D5EC7E1DD8B5}"/>
                    </a:ext>
                  </a:extLst>
                </p:cNvPr>
                <p:cNvSpPr/>
                <p:nvPr/>
              </p:nvSpPr>
              <p:spPr>
                <a:xfrm>
                  <a:off x="9454337" y="3887597"/>
                  <a:ext cx="63537" cy="13603"/>
                </a:xfrm>
                <a:custGeom>
                  <a:avLst/>
                  <a:gdLst>
                    <a:gd name="connsiteX0" fmla="*/ 0 w 63537"/>
                    <a:gd name="connsiteY0" fmla="*/ 0 h 13603"/>
                    <a:gd name="connsiteX1" fmla="*/ 63537 w 63537"/>
                    <a:gd name="connsiteY1" fmla="*/ 0 h 13603"/>
                  </a:gdLst>
                  <a:ahLst/>
                  <a:cxnLst>
                    <a:cxn ang="0">
                      <a:pos x="connsiteX0" y="connsiteY0"/>
                    </a:cxn>
                    <a:cxn ang="0">
                      <a:pos x="connsiteX1" y="connsiteY1"/>
                    </a:cxn>
                  </a:cxnLst>
                  <a:rect l="l" t="t" r="r" b="b"/>
                  <a:pathLst>
                    <a:path w="63537" h="13603">
                      <a:moveTo>
                        <a:pt x="0" y="0"/>
                      </a:moveTo>
                      <a:lnTo>
                        <a:pt x="63537" y="0"/>
                      </a:lnTo>
                    </a:path>
                  </a:pathLst>
                </a:custGeom>
                <a:ln w="12700" cap="flat">
                  <a:solidFill>
                    <a:srgbClr val="A59E9F"/>
                  </a:solidFill>
                  <a:prstDash val="solid"/>
                  <a:miter/>
                </a:ln>
              </p:spPr>
              <p:txBody>
                <a:bodyPr rtlCol="0" anchor="ctr"/>
                <a:lstStyle/>
                <a:p>
                  <a:endParaRPr lang="en-US" dirty="0"/>
                </a:p>
              </p:txBody>
            </p:sp>
          </p:grpSp>
          <p:grpSp>
            <p:nvGrpSpPr>
              <p:cNvPr id="855" name="Graphic 425">
                <a:extLst>
                  <a:ext uri="{FF2B5EF4-FFF2-40B4-BE49-F238E27FC236}">
                    <a16:creationId xmlns:a16="http://schemas.microsoft.com/office/drawing/2014/main" id="{A7391BF6-84AD-AA35-F1E2-C44105D6D92C}"/>
                  </a:ext>
                </a:extLst>
              </p:cNvPr>
              <p:cNvGrpSpPr/>
              <p:nvPr/>
            </p:nvGrpSpPr>
            <p:grpSpPr>
              <a:xfrm>
                <a:off x="8843420" y="3836177"/>
                <a:ext cx="63537" cy="102839"/>
                <a:chOff x="8843420" y="3836177"/>
                <a:chExt cx="63537" cy="102839"/>
              </a:xfrm>
            </p:grpSpPr>
            <p:sp>
              <p:nvSpPr>
                <p:cNvPr id="856" name="Freeform: Shape 855">
                  <a:extLst>
                    <a:ext uri="{FF2B5EF4-FFF2-40B4-BE49-F238E27FC236}">
                      <a16:creationId xmlns:a16="http://schemas.microsoft.com/office/drawing/2014/main" id="{2441E9C1-AC5E-5227-732D-922C44811632}"/>
                    </a:ext>
                  </a:extLst>
                </p:cNvPr>
                <p:cNvSpPr/>
                <p:nvPr/>
              </p:nvSpPr>
              <p:spPr>
                <a:xfrm>
                  <a:off x="8875189" y="3836177"/>
                  <a:ext cx="8404" cy="102839"/>
                </a:xfrm>
                <a:custGeom>
                  <a:avLst/>
                  <a:gdLst>
                    <a:gd name="connsiteX0" fmla="*/ 0 w 8404"/>
                    <a:gd name="connsiteY0" fmla="*/ 0 h 102839"/>
                    <a:gd name="connsiteX1" fmla="*/ 0 w 8404"/>
                    <a:gd name="connsiteY1" fmla="*/ 102840 h 102839"/>
                  </a:gdLst>
                  <a:ahLst/>
                  <a:cxnLst>
                    <a:cxn ang="0">
                      <a:pos x="connsiteX0" y="connsiteY0"/>
                    </a:cxn>
                    <a:cxn ang="0">
                      <a:pos x="connsiteX1" y="connsiteY1"/>
                    </a:cxn>
                  </a:cxnLst>
                  <a:rect l="l" t="t" r="r" b="b"/>
                  <a:pathLst>
                    <a:path w="8404" h="102839">
                      <a:moveTo>
                        <a:pt x="0" y="0"/>
                      </a:moveTo>
                      <a:lnTo>
                        <a:pt x="0" y="102840"/>
                      </a:lnTo>
                    </a:path>
                  </a:pathLst>
                </a:custGeom>
                <a:ln w="12700" cap="flat">
                  <a:solidFill>
                    <a:srgbClr val="A59E9F"/>
                  </a:solidFill>
                  <a:prstDash val="solid"/>
                  <a:miter/>
                </a:ln>
              </p:spPr>
              <p:txBody>
                <a:bodyPr rtlCol="0" anchor="ctr"/>
                <a:lstStyle/>
                <a:p>
                  <a:endParaRPr lang="en-US" dirty="0"/>
                </a:p>
              </p:txBody>
            </p:sp>
            <p:sp>
              <p:nvSpPr>
                <p:cNvPr id="857" name="Freeform: Shape 856">
                  <a:extLst>
                    <a:ext uri="{FF2B5EF4-FFF2-40B4-BE49-F238E27FC236}">
                      <a16:creationId xmlns:a16="http://schemas.microsoft.com/office/drawing/2014/main" id="{7852FB77-8224-5DC2-90A4-917EE7B89F1B}"/>
                    </a:ext>
                  </a:extLst>
                </p:cNvPr>
                <p:cNvSpPr/>
                <p:nvPr/>
              </p:nvSpPr>
              <p:spPr>
                <a:xfrm>
                  <a:off x="8843420" y="3887597"/>
                  <a:ext cx="63537" cy="13603"/>
                </a:xfrm>
                <a:custGeom>
                  <a:avLst/>
                  <a:gdLst>
                    <a:gd name="connsiteX0" fmla="*/ 0 w 63537"/>
                    <a:gd name="connsiteY0" fmla="*/ 0 h 13603"/>
                    <a:gd name="connsiteX1" fmla="*/ 63537 w 63537"/>
                    <a:gd name="connsiteY1" fmla="*/ 0 h 13603"/>
                  </a:gdLst>
                  <a:ahLst/>
                  <a:cxnLst>
                    <a:cxn ang="0">
                      <a:pos x="connsiteX0" y="connsiteY0"/>
                    </a:cxn>
                    <a:cxn ang="0">
                      <a:pos x="connsiteX1" y="connsiteY1"/>
                    </a:cxn>
                  </a:cxnLst>
                  <a:rect l="l" t="t" r="r" b="b"/>
                  <a:pathLst>
                    <a:path w="63537" h="13603">
                      <a:moveTo>
                        <a:pt x="0" y="0"/>
                      </a:moveTo>
                      <a:lnTo>
                        <a:pt x="63537" y="0"/>
                      </a:lnTo>
                    </a:path>
                  </a:pathLst>
                </a:custGeom>
                <a:ln w="12700" cap="flat">
                  <a:solidFill>
                    <a:srgbClr val="A59E9F"/>
                  </a:solidFill>
                  <a:prstDash val="solid"/>
                  <a:miter/>
                </a:ln>
              </p:spPr>
              <p:txBody>
                <a:bodyPr rtlCol="0" anchor="ctr"/>
                <a:lstStyle/>
                <a:p>
                  <a:endParaRPr lang="en-US" dirty="0"/>
                </a:p>
              </p:txBody>
            </p:sp>
          </p:grpSp>
        </p:grpSp>
        <p:sp>
          <p:nvSpPr>
            <p:cNvPr id="860" name="Freeform: Shape 859">
              <a:extLst>
                <a:ext uri="{FF2B5EF4-FFF2-40B4-BE49-F238E27FC236}">
                  <a16:creationId xmlns:a16="http://schemas.microsoft.com/office/drawing/2014/main" id="{89226011-90EC-5226-2E26-1435E5F35E04}"/>
                </a:ext>
              </a:extLst>
            </p:cNvPr>
            <p:cNvSpPr/>
            <p:nvPr/>
          </p:nvSpPr>
          <p:spPr>
            <a:xfrm>
              <a:off x="6792370" y="2204478"/>
              <a:ext cx="2684537" cy="1684343"/>
            </a:xfrm>
            <a:custGeom>
              <a:avLst/>
              <a:gdLst>
                <a:gd name="connsiteX0" fmla="*/ 0 w 2684537"/>
                <a:gd name="connsiteY0" fmla="*/ 0 h 1684343"/>
                <a:gd name="connsiteX1" fmla="*/ 240870 w 2684537"/>
                <a:gd name="connsiteY1" fmla="*/ 0 h 1684343"/>
                <a:gd name="connsiteX2" fmla="*/ 240870 w 2684537"/>
                <a:gd name="connsiteY2" fmla="*/ 336950 h 1684343"/>
                <a:gd name="connsiteX3" fmla="*/ 257259 w 2684537"/>
                <a:gd name="connsiteY3" fmla="*/ 336950 h 1684343"/>
                <a:gd name="connsiteX4" fmla="*/ 257259 w 2684537"/>
                <a:gd name="connsiteY4" fmla="*/ 673765 h 1684343"/>
                <a:gd name="connsiteX5" fmla="*/ 373912 w 2684537"/>
                <a:gd name="connsiteY5" fmla="*/ 673765 h 1684343"/>
                <a:gd name="connsiteX6" fmla="*/ 373912 w 2684537"/>
                <a:gd name="connsiteY6" fmla="*/ 1009083 h 1684343"/>
                <a:gd name="connsiteX7" fmla="*/ 398957 w 2684537"/>
                <a:gd name="connsiteY7" fmla="*/ 1009083 h 1684343"/>
                <a:gd name="connsiteX8" fmla="*/ 398957 w 2684537"/>
                <a:gd name="connsiteY8" fmla="*/ 1346033 h 1684343"/>
                <a:gd name="connsiteX9" fmla="*/ 1410681 w 2684537"/>
                <a:gd name="connsiteY9" fmla="*/ 1346033 h 1684343"/>
                <a:gd name="connsiteX10" fmla="*/ 1410681 w 2684537"/>
                <a:gd name="connsiteY10" fmla="*/ 1684343 h 1684343"/>
                <a:gd name="connsiteX11" fmla="*/ 2684538 w 2684537"/>
                <a:gd name="connsiteY11" fmla="*/ 1684343 h 1684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684537" h="1684343">
                  <a:moveTo>
                    <a:pt x="0" y="0"/>
                  </a:moveTo>
                  <a:lnTo>
                    <a:pt x="240870" y="0"/>
                  </a:lnTo>
                  <a:lnTo>
                    <a:pt x="240870" y="336950"/>
                  </a:lnTo>
                  <a:lnTo>
                    <a:pt x="257259" y="336950"/>
                  </a:lnTo>
                  <a:lnTo>
                    <a:pt x="257259" y="673765"/>
                  </a:lnTo>
                  <a:lnTo>
                    <a:pt x="373912" y="673765"/>
                  </a:lnTo>
                  <a:lnTo>
                    <a:pt x="373912" y="1009083"/>
                  </a:lnTo>
                  <a:lnTo>
                    <a:pt x="398957" y="1009083"/>
                  </a:lnTo>
                  <a:lnTo>
                    <a:pt x="398957" y="1346033"/>
                  </a:lnTo>
                  <a:lnTo>
                    <a:pt x="1410681" y="1346033"/>
                  </a:lnTo>
                  <a:lnTo>
                    <a:pt x="1410681" y="1684343"/>
                  </a:lnTo>
                  <a:lnTo>
                    <a:pt x="2684538" y="1684343"/>
                  </a:lnTo>
                </a:path>
              </a:pathLst>
            </a:custGeom>
            <a:noFill/>
            <a:ln w="19050" cap="flat">
              <a:solidFill>
                <a:srgbClr val="A59E9F"/>
              </a:solidFill>
              <a:prstDash val="solid"/>
              <a:miter/>
            </a:ln>
          </p:spPr>
          <p:txBody>
            <a:bodyPr rtlCol="0" anchor="ctr"/>
            <a:lstStyle/>
            <a:p>
              <a:endParaRPr lang="en-US" dirty="0"/>
            </a:p>
          </p:txBody>
        </p:sp>
        <p:grpSp>
          <p:nvGrpSpPr>
            <p:cNvPr id="861" name="Graphic 425">
              <a:extLst>
                <a:ext uri="{FF2B5EF4-FFF2-40B4-BE49-F238E27FC236}">
                  <a16:creationId xmlns:a16="http://schemas.microsoft.com/office/drawing/2014/main" id="{3A1F1920-02DE-1B4D-4CE9-F70DF3CD78C8}"/>
                </a:ext>
              </a:extLst>
            </p:cNvPr>
            <p:cNvGrpSpPr/>
            <p:nvPr/>
          </p:nvGrpSpPr>
          <p:grpSpPr>
            <a:xfrm>
              <a:off x="6990294" y="2271678"/>
              <a:ext cx="4242799" cy="1849485"/>
              <a:chOff x="6999408" y="2271678"/>
              <a:chExt cx="4242799" cy="1849485"/>
            </a:xfrm>
          </p:grpSpPr>
          <p:grpSp>
            <p:nvGrpSpPr>
              <p:cNvPr id="862" name="Graphic 425">
                <a:extLst>
                  <a:ext uri="{FF2B5EF4-FFF2-40B4-BE49-F238E27FC236}">
                    <a16:creationId xmlns:a16="http://schemas.microsoft.com/office/drawing/2014/main" id="{E3D99C82-46BA-D27A-80C5-3EC0AAAA0420}"/>
                  </a:ext>
                </a:extLst>
              </p:cNvPr>
              <p:cNvGrpSpPr/>
              <p:nvPr/>
            </p:nvGrpSpPr>
            <p:grpSpPr>
              <a:xfrm>
                <a:off x="11178670" y="4018324"/>
                <a:ext cx="63537" cy="102839"/>
                <a:chOff x="11178670" y="4018324"/>
                <a:chExt cx="63537" cy="102839"/>
              </a:xfrm>
            </p:grpSpPr>
            <p:sp>
              <p:nvSpPr>
                <p:cNvPr id="881" name="Freeform: Shape 880">
                  <a:extLst>
                    <a:ext uri="{FF2B5EF4-FFF2-40B4-BE49-F238E27FC236}">
                      <a16:creationId xmlns:a16="http://schemas.microsoft.com/office/drawing/2014/main" id="{C2B08678-D901-74E8-69FC-DDAD69B0E338}"/>
                    </a:ext>
                  </a:extLst>
                </p:cNvPr>
                <p:cNvSpPr/>
                <p:nvPr/>
              </p:nvSpPr>
              <p:spPr>
                <a:xfrm>
                  <a:off x="11210439" y="4018324"/>
                  <a:ext cx="8404" cy="102839"/>
                </a:xfrm>
                <a:custGeom>
                  <a:avLst/>
                  <a:gdLst>
                    <a:gd name="connsiteX0" fmla="*/ 0 w 8404"/>
                    <a:gd name="connsiteY0" fmla="*/ 0 h 102839"/>
                    <a:gd name="connsiteX1" fmla="*/ 0 w 8404"/>
                    <a:gd name="connsiteY1" fmla="*/ 102840 h 102839"/>
                  </a:gdLst>
                  <a:ahLst/>
                  <a:cxnLst>
                    <a:cxn ang="0">
                      <a:pos x="connsiteX0" y="connsiteY0"/>
                    </a:cxn>
                    <a:cxn ang="0">
                      <a:pos x="connsiteX1" y="connsiteY1"/>
                    </a:cxn>
                  </a:cxnLst>
                  <a:rect l="l" t="t" r="r" b="b"/>
                  <a:pathLst>
                    <a:path w="8404" h="102839">
                      <a:moveTo>
                        <a:pt x="0" y="0"/>
                      </a:moveTo>
                      <a:lnTo>
                        <a:pt x="0" y="102840"/>
                      </a:lnTo>
                    </a:path>
                  </a:pathLst>
                </a:custGeom>
                <a:ln w="12700" cap="flat">
                  <a:solidFill>
                    <a:srgbClr val="782A28"/>
                  </a:solidFill>
                  <a:prstDash val="solid"/>
                  <a:miter/>
                </a:ln>
              </p:spPr>
              <p:txBody>
                <a:bodyPr rtlCol="0" anchor="ctr"/>
                <a:lstStyle/>
                <a:p>
                  <a:endParaRPr lang="en-US" dirty="0"/>
                </a:p>
              </p:txBody>
            </p:sp>
            <p:sp>
              <p:nvSpPr>
                <p:cNvPr id="882" name="Freeform: Shape 881">
                  <a:extLst>
                    <a:ext uri="{FF2B5EF4-FFF2-40B4-BE49-F238E27FC236}">
                      <a16:creationId xmlns:a16="http://schemas.microsoft.com/office/drawing/2014/main" id="{D978859B-5845-372A-D41D-8167ECC6C4C6}"/>
                    </a:ext>
                  </a:extLst>
                </p:cNvPr>
                <p:cNvSpPr/>
                <p:nvPr/>
              </p:nvSpPr>
              <p:spPr>
                <a:xfrm>
                  <a:off x="11178670" y="4069744"/>
                  <a:ext cx="63537" cy="13603"/>
                </a:xfrm>
                <a:custGeom>
                  <a:avLst/>
                  <a:gdLst>
                    <a:gd name="connsiteX0" fmla="*/ 0 w 63537"/>
                    <a:gd name="connsiteY0" fmla="*/ 0 h 13603"/>
                    <a:gd name="connsiteX1" fmla="*/ 63537 w 63537"/>
                    <a:gd name="connsiteY1" fmla="*/ 0 h 13603"/>
                  </a:gdLst>
                  <a:ahLst/>
                  <a:cxnLst>
                    <a:cxn ang="0">
                      <a:pos x="connsiteX0" y="connsiteY0"/>
                    </a:cxn>
                    <a:cxn ang="0">
                      <a:pos x="connsiteX1" y="connsiteY1"/>
                    </a:cxn>
                  </a:cxnLst>
                  <a:rect l="l" t="t" r="r" b="b"/>
                  <a:pathLst>
                    <a:path w="63537" h="13603">
                      <a:moveTo>
                        <a:pt x="0" y="0"/>
                      </a:moveTo>
                      <a:lnTo>
                        <a:pt x="63537" y="0"/>
                      </a:lnTo>
                    </a:path>
                  </a:pathLst>
                </a:custGeom>
                <a:ln w="12700" cap="flat">
                  <a:solidFill>
                    <a:srgbClr val="782A28"/>
                  </a:solidFill>
                  <a:prstDash val="solid"/>
                  <a:miter/>
                </a:ln>
              </p:spPr>
              <p:txBody>
                <a:bodyPr rtlCol="0" anchor="ctr"/>
                <a:lstStyle/>
                <a:p>
                  <a:endParaRPr lang="en-US" dirty="0"/>
                </a:p>
              </p:txBody>
            </p:sp>
          </p:grpSp>
          <p:grpSp>
            <p:nvGrpSpPr>
              <p:cNvPr id="863" name="Graphic 425">
                <a:extLst>
                  <a:ext uri="{FF2B5EF4-FFF2-40B4-BE49-F238E27FC236}">
                    <a16:creationId xmlns:a16="http://schemas.microsoft.com/office/drawing/2014/main" id="{EF1E9F6F-6CDD-9574-74FC-5E6671D1B923}"/>
                  </a:ext>
                </a:extLst>
              </p:cNvPr>
              <p:cNvGrpSpPr/>
              <p:nvPr/>
            </p:nvGrpSpPr>
            <p:grpSpPr>
              <a:xfrm>
                <a:off x="9425594" y="4018324"/>
                <a:ext cx="63537" cy="102839"/>
                <a:chOff x="9425594" y="4018324"/>
                <a:chExt cx="63537" cy="102839"/>
              </a:xfrm>
            </p:grpSpPr>
            <p:sp>
              <p:nvSpPr>
                <p:cNvPr id="879" name="Freeform: Shape 878">
                  <a:extLst>
                    <a:ext uri="{FF2B5EF4-FFF2-40B4-BE49-F238E27FC236}">
                      <a16:creationId xmlns:a16="http://schemas.microsoft.com/office/drawing/2014/main" id="{74D708DC-7ADC-FE5F-BD1C-77CA52C9602E}"/>
                    </a:ext>
                  </a:extLst>
                </p:cNvPr>
                <p:cNvSpPr/>
                <p:nvPr/>
              </p:nvSpPr>
              <p:spPr>
                <a:xfrm>
                  <a:off x="9457362" y="4018324"/>
                  <a:ext cx="8404" cy="102839"/>
                </a:xfrm>
                <a:custGeom>
                  <a:avLst/>
                  <a:gdLst>
                    <a:gd name="connsiteX0" fmla="*/ 0 w 8404"/>
                    <a:gd name="connsiteY0" fmla="*/ 0 h 102839"/>
                    <a:gd name="connsiteX1" fmla="*/ 0 w 8404"/>
                    <a:gd name="connsiteY1" fmla="*/ 102840 h 102839"/>
                  </a:gdLst>
                  <a:ahLst/>
                  <a:cxnLst>
                    <a:cxn ang="0">
                      <a:pos x="connsiteX0" y="connsiteY0"/>
                    </a:cxn>
                    <a:cxn ang="0">
                      <a:pos x="connsiteX1" y="connsiteY1"/>
                    </a:cxn>
                  </a:cxnLst>
                  <a:rect l="l" t="t" r="r" b="b"/>
                  <a:pathLst>
                    <a:path w="8404" h="102839">
                      <a:moveTo>
                        <a:pt x="0" y="0"/>
                      </a:moveTo>
                      <a:lnTo>
                        <a:pt x="0" y="102840"/>
                      </a:lnTo>
                    </a:path>
                  </a:pathLst>
                </a:custGeom>
                <a:ln w="12700" cap="flat">
                  <a:solidFill>
                    <a:srgbClr val="782A28"/>
                  </a:solidFill>
                  <a:prstDash val="solid"/>
                  <a:miter/>
                </a:ln>
              </p:spPr>
              <p:txBody>
                <a:bodyPr rtlCol="0" anchor="ctr"/>
                <a:lstStyle/>
                <a:p>
                  <a:endParaRPr lang="en-US" dirty="0"/>
                </a:p>
              </p:txBody>
            </p:sp>
            <p:sp>
              <p:nvSpPr>
                <p:cNvPr id="880" name="Freeform: Shape 879">
                  <a:extLst>
                    <a:ext uri="{FF2B5EF4-FFF2-40B4-BE49-F238E27FC236}">
                      <a16:creationId xmlns:a16="http://schemas.microsoft.com/office/drawing/2014/main" id="{C92C0D37-DA6F-23CA-D61A-981196688C8A}"/>
                    </a:ext>
                  </a:extLst>
                </p:cNvPr>
                <p:cNvSpPr/>
                <p:nvPr/>
              </p:nvSpPr>
              <p:spPr>
                <a:xfrm>
                  <a:off x="9425594" y="4069744"/>
                  <a:ext cx="63537" cy="13603"/>
                </a:xfrm>
                <a:custGeom>
                  <a:avLst/>
                  <a:gdLst>
                    <a:gd name="connsiteX0" fmla="*/ 0 w 63537"/>
                    <a:gd name="connsiteY0" fmla="*/ 0 h 13603"/>
                    <a:gd name="connsiteX1" fmla="*/ 63537 w 63537"/>
                    <a:gd name="connsiteY1" fmla="*/ 0 h 13603"/>
                  </a:gdLst>
                  <a:ahLst/>
                  <a:cxnLst>
                    <a:cxn ang="0">
                      <a:pos x="connsiteX0" y="connsiteY0"/>
                    </a:cxn>
                    <a:cxn ang="0">
                      <a:pos x="connsiteX1" y="connsiteY1"/>
                    </a:cxn>
                  </a:cxnLst>
                  <a:rect l="l" t="t" r="r" b="b"/>
                  <a:pathLst>
                    <a:path w="63537" h="13603">
                      <a:moveTo>
                        <a:pt x="0" y="0"/>
                      </a:moveTo>
                      <a:lnTo>
                        <a:pt x="63537" y="0"/>
                      </a:lnTo>
                    </a:path>
                  </a:pathLst>
                </a:custGeom>
                <a:ln w="12700" cap="flat">
                  <a:solidFill>
                    <a:srgbClr val="782A28"/>
                  </a:solidFill>
                  <a:prstDash val="solid"/>
                  <a:miter/>
                </a:ln>
              </p:spPr>
              <p:txBody>
                <a:bodyPr rtlCol="0" anchor="ctr"/>
                <a:lstStyle/>
                <a:p>
                  <a:endParaRPr lang="en-US" dirty="0"/>
                </a:p>
              </p:txBody>
            </p:sp>
          </p:grpSp>
          <p:grpSp>
            <p:nvGrpSpPr>
              <p:cNvPr id="864" name="Graphic 425">
                <a:extLst>
                  <a:ext uri="{FF2B5EF4-FFF2-40B4-BE49-F238E27FC236}">
                    <a16:creationId xmlns:a16="http://schemas.microsoft.com/office/drawing/2014/main" id="{4E0CD3FB-8D7B-1BFA-24E3-3D7276FEEB23}"/>
                  </a:ext>
                </a:extLst>
              </p:cNvPr>
              <p:cNvGrpSpPr/>
              <p:nvPr/>
            </p:nvGrpSpPr>
            <p:grpSpPr>
              <a:xfrm>
                <a:off x="9133372" y="4018324"/>
                <a:ext cx="63537" cy="102839"/>
                <a:chOff x="9133372" y="4018324"/>
                <a:chExt cx="63537" cy="102839"/>
              </a:xfrm>
            </p:grpSpPr>
            <p:sp>
              <p:nvSpPr>
                <p:cNvPr id="877" name="Freeform: Shape 876">
                  <a:extLst>
                    <a:ext uri="{FF2B5EF4-FFF2-40B4-BE49-F238E27FC236}">
                      <a16:creationId xmlns:a16="http://schemas.microsoft.com/office/drawing/2014/main" id="{CDF3055F-7E58-1C91-74D2-2613F993F6B5}"/>
                    </a:ext>
                  </a:extLst>
                </p:cNvPr>
                <p:cNvSpPr/>
                <p:nvPr/>
              </p:nvSpPr>
              <p:spPr>
                <a:xfrm>
                  <a:off x="9165141" y="4018324"/>
                  <a:ext cx="8404" cy="102839"/>
                </a:xfrm>
                <a:custGeom>
                  <a:avLst/>
                  <a:gdLst>
                    <a:gd name="connsiteX0" fmla="*/ 0 w 8404"/>
                    <a:gd name="connsiteY0" fmla="*/ 0 h 102839"/>
                    <a:gd name="connsiteX1" fmla="*/ 0 w 8404"/>
                    <a:gd name="connsiteY1" fmla="*/ 102840 h 102839"/>
                  </a:gdLst>
                  <a:ahLst/>
                  <a:cxnLst>
                    <a:cxn ang="0">
                      <a:pos x="connsiteX0" y="connsiteY0"/>
                    </a:cxn>
                    <a:cxn ang="0">
                      <a:pos x="connsiteX1" y="connsiteY1"/>
                    </a:cxn>
                  </a:cxnLst>
                  <a:rect l="l" t="t" r="r" b="b"/>
                  <a:pathLst>
                    <a:path w="8404" h="102839">
                      <a:moveTo>
                        <a:pt x="0" y="0"/>
                      </a:moveTo>
                      <a:lnTo>
                        <a:pt x="0" y="102840"/>
                      </a:lnTo>
                    </a:path>
                  </a:pathLst>
                </a:custGeom>
                <a:ln w="12700" cap="flat">
                  <a:solidFill>
                    <a:srgbClr val="782A28"/>
                  </a:solidFill>
                  <a:prstDash val="solid"/>
                  <a:miter/>
                </a:ln>
              </p:spPr>
              <p:txBody>
                <a:bodyPr rtlCol="0" anchor="ctr"/>
                <a:lstStyle/>
                <a:p>
                  <a:endParaRPr lang="en-US" dirty="0"/>
                </a:p>
              </p:txBody>
            </p:sp>
            <p:sp>
              <p:nvSpPr>
                <p:cNvPr id="878" name="Freeform: Shape 877">
                  <a:extLst>
                    <a:ext uri="{FF2B5EF4-FFF2-40B4-BE49-F238E27FC236}">
                      <a16:creationId xmlns:a16="http://schemas.microsoft.com/office/drawing/2014/main" id="{AE9A28EB-252B-A2C9-3028-06CCD9AF3D6A}"/>
                    </a:ext>
                  </a:extLst>
                </p:cNvPr>
                <p:cNvSpPr/>
                <p:nvPr/>
              </p:nvSpPr>
              <p:spPr>
                <a:xfrm>
                  <a:off x="9133372" y="4069744"/>
                  <a:ext cx="63537" cy="13603"/>
                </a:xfrm>
                <a:custGeom>
                  <a:avLst/>
                  <a:gdLst>
                    <a:gd name="connsiteX0" fmla="*/ 0 w 63537"/>
                    <a:gd name="connsiteY0" fmla="*/ 0 h 13603"/>
                    <a:gd name="connsiteX1" fmla="*/ 63537 w 63537"/>
                    <a:gd name="connsiteY1" fmla="*/ 0 h 13603"/>
                  </a:gdLst>
                  <a:ahLst/>
                  <a:cxnLst>
                    <a:cxn ang="0">
                      <a:pos x="connsiteX0" y="connsiteY0"/>
                    </a:cxn>
                    <a:cxn ang="0">
                      <a:pos x="connsiteX1" y="connsiteY1"/>
                    </a:cxn>
                  </a:cxnLst>
                  <a:rect l="l" t="t" r="r" b="b"/>
                  <a:pathLst>
                    <a:path w="63537" h="13603">
                      <a:moveTo>
                        <a:pt x="0" y="0"/>
                      </a:moveTo>
                      <a:lnTo>
                        <a:pt x="63537" y="0"/>
                      </a:lnTo>
                    </a:path>
                  </a:pathLst>
                </a:custGeom>
                <a:ln w="12700" cap="flat">
                  <a:solidFill>
                    <a:srgbClr val="782A28"/>
                  </a:solidFill>
                  <a:prstDash val="solid"/>
                  <a:miter/>
                </a:ln>
              </p:spPr>
              <p:txBody>
                <a:bodyPr rtlCol="0" anchor="ctr"/>
                <a:lstStyle/>
                <a:p>
                  <a:endParaRPr lang="en-US" dirty="0"/>
                </a:p>
              </p:txBody>
            </p:sp>
          </p:grpSp>
          <p:grpSp>
            <p:nvGrpSpPr>
              <p:cNvPr id="865" name="Graphic 425">
                <a:extLst>
                  <a:ext uri="{FF2B5EF4-FFF2-40B4-BE49-F238E27FC236}">
                    <a16:creationId xmlns:a16="http://schemas.microsoft.com/office/drawing/2014/main" id="{FBD1EE4C-DF13-D6C6-C0E0-A49C710ED9DB}"/>
                  </a:ext>
                </a:extLst>
              </p:cNvPr>
              <p:cNvGrpSpPr/>
              <p:nvPr/>
            </p:nvGrpSpPr>
            <p:grpSpPr>
              <a:xfrm>
                <a:off x="8038109" y="3371629"/>
                <a:ext cx="63537" cy="102839"/>
                <a:chOff x="8038109" y="3371629"/>
                <a:chExt cx="63537" cy="102839"/>
              </a:xfrm>
            </p:grpSpPr>
            <p:sp>
              <p:nvSpPr>
                <p:cNvPr id="875" name="Freeform: Shape 874">
                  <a:extLst>
                    <a:ext uri="{FF2B5EF4-FFF2-40B4-BE49-F238E27FC236}">
                      <a16:creationId xmlns:a16="http://schemas.microsoft.com/office/drawing/2014/main" id="{9EC42445-C559-4541-0F9B-E7011FD9A268}"/>
                    </a:ext>
                  </a:extLst>
                </p:cNvPr>
                <p:cNvSpPr/>
                <p:nvPr/>
              </p:nvSpPr>
              <p:spPr>
                <a:xfrm>
                  <a:off x="8069878" y="3371629"/>
                  <a:ext cx="8404" cy="102839"/>
                </a:xfrm>
                <a:custGeom>
                  <a:avLst/>
                  <a:gdLst>
                    <a:gd name="connsiteX0" fmla="*/ 0 w 8404"/>
                    <a:gd name="connsiteY0" fmla="*/ 0 h 102839"/>
                    <a:gd name="connsiteX1" fmla="*/ 0 w 8404"/>
                    <a:gd name="connsiteY1" fmla="*/ 102840 h 102839"/>
                  </a:gdLst>
                  <a:ahLst/>
                  <a:cxnLst>
                    <a:cxn ang="0">
                      <a:pos x="connsiteX0" y="connsiteY0"/>
                    </a:cxn>
                    <a:cxn ang="0">
                      <a:pos x="connsiteX1" y="connsiteY1"/>
                    </a:cxn>
                  </a:cxnLst>
                  <a:rect l="l" t="t" r="r" b="b"/>
                  <a:pathLst>
                    <a:path w="8404" h="102839">
                      <a:moveTo>
                        <a:pt x="0" y="0"/>
                      </a:moveTo>
                      <a:lnTo>
                        <a:pt x="0" y="102840"/>
                      </a:lnTo>
                    </a:path>
                  </a:pathLst>
                </a:custGeom>
                <a:ln w="12700" cap="flat">
                  <a:solidFill>
                    <a:srgbClr val="782A28"/>
                  </a:solidFill>
                  <a:prstDash val="solid"/>
                  <a:miter/>
                </a:ln>
              </p:spPr>
              <p:txBody>
                <a:bodyPr rtlCol="0" anchor="ctr"/>
                <a:lstStyle/>
                <a:p>
                  <a:endParaRPr lang="en-US" dirty="0"/>
                </a:p>
              </p:txBody>
            </p:sp>
            <p:sp>
              <p:nvSpPr>
                <p:cNvPr id="876" name="Freeform: Shape 875">
                  <a:extLst>
                    <a:ext uri="{FF2B5EF4-FFF2-40B4-BE49-F238E27FC236}">
                      <a16:creationId xmlns:a16="http://schemas.microsoft.com/office/drawing/2014/main" id="{BA1596B4-0631-117C-2B72-4E10FEE3F1B6}"/>
                    </a:ext>
                  </a:extLst>
                </p:cNvPr>
                <p:cNvSpPr/>
                <p:nvPr/>
              </p:nvSpPr>
              <p:spPr>
                <a:xfrm>
                  <a:off x="8038109" y="3423049"/>
                  <a:ext cx="63537" cy="13603"/>
                </a:xfrm>
                <a:custGeom>
                  <a:avLst/>
                  <a:gdLst>
                    <a:gd name="connsiteX0" fmla="*/ 0 w 63537"/>
                    <a:gd name="connsiteY0" fmla="*/ 0 h 13603"/>
                    <a:gd name="connsiteX1" fmla="*/ 63537 w 63537"/>
                    <a:gd name="connsiteY1" fmla="*/ 0 h 13603"/>
                  </a:gdLst>
                  <a:ahLst/>
                  <a:cxnLst>
                    <a:cxn ang="0">
                      <a:pos x="connsiteX0" y="connsiteY0"/>
                    </a:cxn>
                    <a:cxn ang="0">
                      <a:pos x="connsiteX1" y="connsiteY1"/>
                    </a:cxn>
                  </a:cxnLst>
                  <a:rect l="l" t="t" r="r" b="b"/>
                  <a:pathLst>
                    <a:path w="63537" h="13603">
                      <a:moveTo>
                        <a:pt x="0" y="0"/>
                      </a:moveTo>
                      <a:lnTo>
                        <a:pt x="63537" y="0"/>
                      </a:lnTo>
                    </a:path>
                  </a:pathLst>
                </a:custGeom>
                <a:ln w="12700" cap="flat">
                  <a:solidFill>
                    <a:srgbClr val="782A28"/>
                  </a:solidFill>
                  <a:prstDash val="solid"/>
                  <a:miter/>
                </a:ln>
              </p:spPr>
              <p:txBody>
                <a:bodyPr rtlCol="0" anchor="ctr"/>
                <a:lstStyle/>
                <a:p>
                  <a:endParaRPr lang="en-US" dirty="0"/>
                </a:p>
              </p:txBody>
            </p:sp>
          </p:grpSp>
          <p:grpSp>
            <p:nvGrpSpPr>
              <p:cNvPr id="866" name="Graphic 425">
                <a:extLst>
                  <a:ext uri="{FF2B5EF4-FFF2-40B4-BE49-F238E27FC236}">
                    <a16:creationId xmlns:a16="http://schemas.microsoft.com/office/drawing/2014/main" id="{934F7FB9-60DD-FB60-4A3E-B8153FFDB80D}"/>
                  </a:ext>
                </a:extLst>
              </p:cNvPr>
              <p:cNvGrpSpPr/>
              <p:nvPr/>
            </p:nvGrpSpPr>
            <p:grpSpPr>
              <a:xfrm>
                <a:off x="7131105" y="2522248"/>
                <a:ext cx="63537" cy="102839"/>
                <a:chOff x="7131105" y="2522248"/>
                <a:chExt cx="63537" cy="102839"/>
              </a:xfrm>
            </p:grpSpPr>
            <p:sp>
              <p:nvSpPr>
                <p:cNvPr id="873" name="Freeform: Shape 872">
                  <a:extLst>
                    <a:ext uri="{FF2B5EF4-FFF2-40B4-BE49-F238E27FC236}">
                      <a16:creationId xmlns:a16="http://schemas.microsoft.com/office/drawing/2014/main" id="{EE6AE508-8AFE-8B1A-F77D-B87E3FA86B01}"/>
                    </a:ext>
                  </a:extLst>
                </p:cNvPr>
                <p:cNvSpPr/>
                <p:nvPr/>
              </p:nvSpPr>
              <p:spPr>
                <a:xfrm>
                  <a:off x="7162874" y="2522248"/>
                  <a:ext cx="8404" cy="102839"/>
                </a:xfrm>
                <a:custGeom>
                  <a:avLst/>
                  <a:gdLst>
                    <a:gd name="connsiteX0" fmla="*/ 0 w 8404"/>
                    <a:gd name="connsiteY0" fmla="*/ 0 h 102839"/>
                    <a:gd name="connsiteX1" fmla="*/ 0 w 8404"/>
                    <a:gd name="connsiteY1" fmla="*/ 102840 h 102839"/>
                  </a:gdLst>
                  <a:ahLst/>
                  <a:cxnLst>
                    <a:cxn ang="0">
                      <a:pos x="connsiteX0" y="connsiteY0"/>
                    </a:cxn>
                    <a:cxn ang="0">
                      <a:pos x="connsiteX1" y="connsiteY1"/>
                    </a:cxn>
                  </a:cxnLst>
                  <a:rect l="l" t="t" r="r" b="b"/>
                  <a:pathLst>
                    <a:path w="8404" h="102839">
                      <a:moveTo>
                        <a:pt x="0" y="0"/>
                      </a:moveTo>
                      <a:lnTo>
                        <a:pt x="0" y="102840"/>
                      </a:lnTo>
                    </a:path>
                  </a:pathLst>
                </a:custGeom>
                <a:ln w="12700" cap="flat">
                  <a:solidFill>
                    <a:srgbClr val="782A28"/>
                  </a:solidFill>
                  <a:prstDash val="solid"/>
                  <a:miter/>
                </a:ln>
              </p:spPr>
              <p:txBody>
                <a:bodyPr rtlCol="0" anchor="ctr"/>
                <a:lstStyle/>
                <a:p>
                  <a:endParaRPr lang="en-US" dirty="0"/>
                </a:p>
              </p:txBody>
            </p:sp>
            <p:sp>
              <p:nvSpPr>
                <p:cNvPr id="874" name="Freeform: Shape 873">
                  <a:extLst>
                    <a:ext uri="{FF2B5EF4-FFF2-40B4-BE49-F238E27FC236}">
                      <a16:creationId xmlns:a16="http://schemas.microsoft.com/office/drawing/2014/main" id="{31CF552B-4F49-644A-A53E-268DFA3233BB}"/>
                    </a:ext>
                  </a:extLst>
                </p:cNvPr>
                <p:cNvSpPr/>
                <p:nvPr/>
              </p:nvSpPr>
              <p:spPr>
                <a:xfrm>
                  <a:off x="7131105" y="2573668"/>
                  <a:ext cx="63537" cy="13603"/>
                </a:xfrm>
                <a:custGeom>
                  <a:avLst/>
                  <a:gdLst>
                    <a:gd name="connsiteX0" fmla="*/ 0 w 63537"/>
                    <a:gd name="connsiteY0" fmla="*/ 0 h 13603"/>
                    <a:gd name="connsiteX1" fmla="*/ 63537 w 63537"/>
                    <a:gd name="connsiteY1" fmla="*/ 0 h 13603"/>
                  </a:gdLst>
                  <a:ahLst/>
                  <a:cxnLst>
                    <a:cxn ang="0">
                      <a:pos x="connsiteX0" y="connsiteY0"/>
                    </a:cxn>
                    <a:cxn ang="0">
                      <a:pos x="connsiteX1" y="connsiteY1"/>
                    </a:cxn>
                  </a:cxnLst>
                  <a:rect l="l" t="t" r="r" b="b"/>
                  <a:pathLst>
                    <a:path w="63537" h="13603">
                      <a:moveTo>
                        <a:pt x="0" y="0"/>
                      </a:moveTo>
                      <a:lnTo>
                        <a:pt x="63537" y="0"/>
                      </a:lnTo>
                    </a:path>
                  </a:pathLst>
                </a:custGeom>
                <a:ln w="12700" cap="flat">
                  <a:solidFill>
                    <a:srgbClr val="782A28"/>
                  </a:solidFill>
                  <a:prstDash val="solid"/>
                  <a:miter/>
                </a:ln>
              </p:spPr>
              <p:txBody>
                <a:bodyPr rtlCol="0" anchor="ctr"/>
                <a:lstStyle/>
                <a:p>
                  <a:endParaRPr lang="en-US" dirty="0"/>
                </a:p>
              </p:txBody>
            </p:sp>
          </p:grpSp>
          <p:grpSp>
            <p:nvGrpSpPr>
              <p:cNvPr id="867" name="Graphic 425">
                <a:extLst>
                  <a:ext uri="{FF2B5EF4-FFF2-40B4-BE49-F238E27FC236}">
                    <a16:creationId xmlns:a16="http://schemas.microsoft.com/office/drawing/2014/main" id="{27207F5B-B756-25B2-18D3-9BAE5D706051}"/>
                  </a:ext>
                </a:extLst>
              </p:cNvPr>
              <p:cNvGrpSpPr/>
              <p:nvPr/>
            </p:nvGrpSpPr>
            <p:grpSpPr>
              <a:xfrm>
                <a:off x="7109254" y="2522248"/>
                <a:ext cx="63537" cy="102839"/>
                <a:chOff x="7109254" y="2522248"/>
                <a:chExt cx="63537" cy="102839"/>
              </a:xfrm>
            </p:grpSpPr>
            <p:sp>
              <p:nvSpPr>
                <p:cNvPr id="871" name="Freeform: Shape 870">
                  <a:extLst>
                    <a:ext uri="{FF2B5EF4-FFF2-40B4-BE49-F238E27FC236}">
                      <a16:creationId xmlns:a16="http://schemas.microsoft.com/office/drawing/2014/main" id="{94BAACDF-D819-D57C-85F6-AB733420270C}"/>
                    </a:ext>
                  </a:extLst>
                </p:cNvPr>
                <p:cNvSpPr/>
                <p:nvPr/>
              </p:nvSpPr>
              <p:spPr>
                <a:xfrm>
                  <a:off x="7141022" y="2522248"/>
                  <a:ext cx="8404" cy="102839"/>
                </a:xfrm>
                <a:custGeom>
                  <a:avLst/>
                  <a:gdLst>
                    <a:gd name="connsiteX0" fmla="*/ 0 w 8404"/>
                    <a:gd name="connsiteY0" fmla="*/ 0 h 102839"/>
                    <a:gd name="connsiteX1" fmla="*/ 0 w 8404"/>
                    <a:gd name="connsiteY1" fmla="*/ 102840 h 102839"/>
                  </a:gdLst>
                  <a:ahLst/>
                  <a:cxnLst>
                    <a:cxn ang="0">
                      <a:pos x="connsiteX0" y="connsiteY0"/>
                    </a:cxn>
                    <a:cxn ang="0">
                      <a:pos x="connsiteX1" y="connsiteY1"/>
                    </a:cxn>
                  </a:cxnLst>
                  <a:rect l="l" t="t" r="r" b="b"/>
                  <a:pathLst>
                    <a:path w="8404" h="102839">
                      <a:moveTo>
                        <a:pt x="0" y="0"/>
                      </a:moveTo>
                      <a:lnTo>
                        <a:pt x="0" y="102840"/>
                      </a:lnTo>
                    </a:path>
                  </a:pathLst>
                </a:custGeom>
                <a:ln w="12700" cap="flat">
                  <a:solidFill>
                    <a:srgbClr val="782A28"/>
                  </a:solidFill>
                  <a:prstDash val="solid"/>
                  <a:miter/>
                </a:ln>
              </p:spPr>
              <p:txBody>
                <a:bodyPr rtlCol="0" anchor="ctr"/>
                <a:lstStyle/>
                <a:p>
                  <a:endParaRPr lang="en-US" dirty="0"/>
                </a:p>
              </p:txBody>
            </p:sp>
            <p:sp>
              <p:nvSpPr>
                <p:cNvPr id="872" name="Freeform: Shape 871">
                  <a:extLst>
                    <a:ext uri="{FF2B5EF4-FFF2-40B4-BE49-F238E27FC236}">
                      <a16:creationId xmlns:a16="http://schemas.microsoft.com/office/drawing/2014/main" id="{ADB00D38-82D8-6F9C-E858-1B0C29A89BAA}"/>
                    </a:ext>
                  </a:extLst>
                </p:cNvPr>
                <p:cNvSpPr/>
                <p:nvPr/>
              </p:nvSpPr>
              <p:spPr>
                <a:xfrm>
                  <a:off x="7109254" y="2573668"/>
                  <a:ext cx="63537" cy="13603"/>
                </a:xfrm>
                <a:custGeom>
                  <a:avLst/>
                  <a:gdLst>
                    <a:gd name="connsiteX0" fmla="*/ 0 w 63537"/>
                    <a:gd name="connsiteY0" fmla="*/ 0 h 13603"/>
                    <a:gd name="connsiteX1" fmla="*/ 63537 w 63537"/>
                    <a:gd name="connsiteY1" fmla="*/ 0 h 13603"/>
                  </a:gdLst>
                  <a:ahLst/>
                  <a:cxnLst>
                    <a:cxn ang="0">
                      <a:pos x="connsiteX0" y="connsiteY0"/>
                    </a:cxn>
                    <a:cxn ang="0">
                      <a:pos x="connsiteX1" y="connsiteY1"/>
                    </a:cxn>
                  </a:cxnLst>
                  <a:rect l="l" t="t" r="r" b="b"/>
                  <a:pathLst>
                    <a:path w="63537" h="13603">
                      <a:moveTo>
                        <a:pt x="0" y="0"/>
                      </a:moveTo>
                      <a:lnTo>
                        <a:pt x="63537" y="0"/>
                      </a:lnTo>
                    </a:path>
                  </a:pathLst>
                </a:custGeom>
                <a:ln w="12700" cap="flat">
                  <a:solidFill>
                    <a:srgbClr val="782A28"/>
                  </a:solidFill>
                  <a:prstDash val="solid"/>
                  <a:miter/>
                </a:ln>
              </p:spPr>
              <p:txBody>
                <a:bodyPr rtlCol="0" anchor="ctr"/>
                <a:lstStyle/>
                <a:p>
                  <a:endParaRPr lang="en-US" dirty="0"/>
                </a:p>
              </p:txBody>
            </p:sp>
          </p:grpSp>
          <p:grpSp>
            <p:nvGrpSpPr>
              <p:cNvPr id="868" name="Graphic 425">
                <a:extLst>
                  <a:ext uri="{FF2B5EF4-FFF2-40B4-BE49-F238E27FC236}">
                    <a16:creationId xmlns:a16="http://schemas.microsoft.com/office/drawing/2014/main" id="{A94A036F-D240-0785-5662-C7FCA0988348}"/>
                  </a:ext>
                </a:extLst>
              </p:cNvPr>
              <p:cNvGrpSpPr/>
              <p:nvPr/>
            </p:nvGrpSpPr>
            <p:grpSpPr>
              <a:xfrm>
                <a:off x="6999408" y="2271678"/>
                <a:ext cx="63537" cy="102839"/>
                <a:chOff x="6999408" y="2271678"/>
                <a:chExt cx="63537" cy="102839"/>
              </a:xfrm>
            </p:grpSpPr>
            <p:sp>
              <p:nvSpPr>
                <p:cNvPr id="869" name="Freeform: Shape 868">
                  <a:extLst>
                    <a:ext uri="{FF2B5EF4-FFF2-40B4-BE49-F238E27FC236}">
                      <a16:creationId xmlns:a16="http://schemas.microsoft.com/office/drawing/2014/main" id="{264649C3-4123-5E4E-69C3-89EA1D189943}"/>
                    </a:ext>
                  </a:extLst>
                </p:cNvPr>
                <p:cNvSpPr/>
                <p:nvPr/>
              </p:nvSpPr>
              <p:spPr>
                <a:xfrm>
                  <a:off x="7031177" y="2271678"/>
                  <a:ext cx="8404" cy="102839"/>
                </a:xfrm>
                <a:custGeom>
                  <a:avLst/>
                  <a:gdLst>
                    <a:gd name="connsiteX0" fmla="*/ 0 w 8404"/>
                    <a:gd name="connsiteY0" fmla="*/ 0 h 102839"/>
                    <a:gd name="connsiteX1" fmla="*/ 0 w 8404"/>
                    <a:gd name="connsiteY1" fmla="*/ 102840 h 102839"/>
                  </a:gdLst>
                  <a:ahLst/>
                  <a:cxnLst>
                    <a:cxn ang="0">
                      <a:pos x="connsiteX0" y="connsiteY0"/>
                    </a:cxn>
                    <a:cxn ang="0">
                      <a:pos x="connsiteX1" y="connsiteY1"/>
                    </a:cxn>
                  </a:cxnLst>
                  <a:rect l="l" t="t" r="r" b="b"/>
                  <a:pathLst>
                    <a:path w="8404" h="102839">
                      <a:moveTo>
                        <a:pt x="0" y="0"/>
                      </a:moveTo>
                      <a:lnTo>
                        <a:pt x="0" y="102840"/>
                      </a:lnTo>
                    </a:path>
                  </a:pathLst>
                </a:custGeom>
                <a:ln w="12700" cap="flat">
                  <a:solidFill>
                    <a:srgbClr val="782A28"/>
                  </a:solidFill>
                  <a:prstDash val="solid"/>
                  <a:miter/>
                </a:ln>
              </p:spPr>
              <p:txBody>
                <a:bodyPr rtlCol="0" anchor="ctr"/>
                <a:lstStyle/>
                <a:p>
                  <a:endParaRPr lang="en-US" dirty="0"/>
                </a:p>
              </p:txBody>
            </p:sp>
            <p:sp>
              <p:nvSpPr>
                <p:cNvPr id="870" name="Freeform: Shape 869">
                  <a:extLst>
                    <a:ext uri="{FF2B5EF4-FFF2-40B4-BE49-F238E27FC236}">
                      <a16:creationId xmlns:a16="http://schemas.microsoft.com/office/drawing/2014/main" id="{F4D9E9CB-F094-918A-71F5-278119E6B6B2}"/>
                    </a:ext>
                  </a:extLst>
                </p:cNvPr>
                <p:cNvSpPr/>
                <p:nvPr/>
              </p:nvSpPr>
              <p:spPr>
                <a:xfrm>
                  <a:off x="6999408" y="2323098"/>
                  <a:ext cx="63537" cy="13603"/>
                </a:xfrm>
                <a:custGeom>
                  <a:avLst/>
                  <a:gdLst>
                    <a:gd name="connsiteX0" fmla="*/ 0 w 63537"/>
                    <a:gd name="connsiteY0" fmla="*/ 0 h 13603"/>
                    <a:gd name="connsiteX1" fmla="*/ 63537 w 63537"/>
                    <a:gd name="connsiteY1" fmla="*/ 0 h 13603"/>
                  </a:gdLst>
                  <a:ahLst/>
                  <a:cxnLst>
                    <a:cxn ang="0">
                      <a:pos x="connsiteX0" y="connsiteY0"/>
                    </a:cxn>
                    <a:cxn ang="0">
                      <a:pos x="connsiteX1" y="connsiteY1"/>
                    </a:cxn>
                  </a:cxnLst>
                  <a:rect l="l" t="t" r="r" b="b"/>
                  <a:pathLst>
                    <a:path w="63537" h="13603">
                      <a:moveTo>
                        <a:pt x="0" y="0"/>
                      </a:moveTo>
                      <a:lnTo>
                        <a:pt x="63537" y="0"/>
                      </a:lnTo>
                    </a:path>
                  </a:pathLst>
                </a:custGeom>
                <a:ln w="12700" cap="flat">
                  <a:solidFill>
                    <a:srgbClr val="782A28"/>
                  </a:solidFill>
                  <a:prstDash val="solid"/>
                  <a:miter/>
                </a:ln>
              </p:spPr>
              <p:txBody>
                <a:bodyPr rtlCol="0" anchor="ctr"/>
                <a:lstStyle/>
                <a:p>
                  <a:endParaRPr lang="en-US" dirty="0"/>
                </a:p>
              </p:txBody>
            </p:sp>
          </p:grpSp>
        </p:grpSp>
        <p:sp>
          <p:nvSpPr>
            <p:cNvPr id="883" name="Freeform: Shape 882">
              <a:extLst>
                <a:ext uri="{FF2B5EF4-FFF2-40B4-BE49-F238E27FC236}">
                  <a16:creationId xmlns:a16="http://schemas.microsoft.com/office/drawing/2014/main" id="{2E2CF5AA-D7C4-970A-F55C-5BEB7646F8CA}"/>
                </a:ext>
              </a:extLst>
            </p:cNvPr>
            <p:cNvSpPr/>
            <p:nvPr/>
          </p:nvSpPr>
          <p:spPr>
            <a:xfrm>
              <a:off x="6791109" y="2205566"/>
              <a:ext cx="4411812" cy="1864177"/>
            </a:xfrm>
            <a:custGeom>
              <a:avLst/>
              <a:gdLst>
                <a:gd name="connsiteX0" fmla="*/ 0 w 4411812"/>
                <a:gd name="connsiteY0" fmla="*/ 0 h 1864177"/>
                <a:gd name="connsiteX1" fmla="*/ 230617 w 4411812"/>
                <a:gd name="connsiteY1" fmla="*/ 0 h 1864177"/>
                <a:gd name="connsiteX2" fmla="*/ 230617 w 4411812"/>
                <a:gd name="connsiteY2" fmla="*/ 119572 h 1864177"/>
                <a:gd name="connsiteX3" fmla="*/ 259528 w 4411812"/>
                <a:gd name="connsiteY3" fmla="*/ 119572 h 1864177"/>
                <a:gd name="connsiteX4" fmla="*/ 259528 w 4411812"/>
                <a:gd name="connsiteY4" fmla="*/ 245401 h 1864177"/>
                <a:gd name="connsiteX5" fmla="*/ 332731 w 4411812"/>
                <a:gd name="connsiteY5" fmla="*/ 245401 h 1864177"/>
                <a:gd name="connsiteX6" fmla="*/ 332731 w 4411812"/>
                <a:gd name="connsiteY6" fmla="*/ 364973 h 1864177"/>
                <a:gd name="connsiteX7" fmla="*/ 404000 w 4411812"/>
                <a:gd name="connsiteY7" fmla="*/ 364973 h 1864177"/>
                <a:gd name="connsiteX8" fmla="*/ 404000 w 4411812"/>
                <a:gd name="connsiteY8" fmla="*/ 506310 h 1864177"/>
                <a:gd name="connsiteX9" fmla="*/ 427196 w 4411812"/>
                <a:gd name="connsiteY9" fmla="*/ 506310 h 1864177"/>
                <a:gd name="connsiteX10" fmla="*/ 427196 w 4411812"/>
                <a:gd name="connsiteY10" fmla="*/ 650911 h 1864177"/>
                <a:gd name="connsiteX11" fmla="*/ 433584 w 4411812"/>
                <a:gd name="connsiteY11" fmla="*/ 650911 h 1864177"/>
                <a:gd name="connsiteX12" fmla="*/ 433584 w 4411812"/>
                <a:gd name="connsiteY12" fmla="*/ 791296 h 1864177"/>
                <a:gd name="connsiteX13" fmla="*/ 602512 w 4411812"/>
                <a:gd name="connsiteY13" fmla="*/ 791296 h 1864177"/>
                <a:gd name="connsiteX14" fmla="*/ 602512 w 4411812"/>
                <a:gd name="connsiteY14" fmla="*/ 932633 h 1864177"/>
                <a:gd name="connsiteX15" fmla="*/ 779845 w 4411812"/>
                <a:gd name="connsiteY15" fmla="*/ 932633 h 1864177"/>
                <a:gd name="connsiteX16" fmla="*/ 779845 w 4411812"/>
                <a:gd name="connsiteY16" fmla="*/ 1075058 h 1864177"/>
                <a:gd name="connsiteX17" fmla="*/ 787578 w 4411812"/>
                <a:gd name="connsiteY17" fmla="*/ 1075058 h 1864177"/>
                <a:gd name="connsiteX18" fmla="*/ 787578 w 4411812"/>
                <a:gd name="connsiteY18" fmla="*/ 1217483 h 1864177"/>
                <a:gd name="connsiteX19" fmla="*/ 1450434 w 4411812"/>
                <a:gd name="connsiteY19" fmla="*/ 1217483 h 1864177"/>
                <a:gd name="connsiteX20" fmla="*/ 1450434 w 4411812"/>
                <a:gd name="connsiteY20" fmla="*/ 1377592 h 1864177"/>
                <a:gd name="connsiteX21" fmla="*/ 1513383 w 4411812"/>
                <a:gd name="connsiteY21" fmla="*/ 1377592 h 1864177"/>
                <a:gd name="connsiteX22" fmla="*/ 1513383 w 4411812"/>
                <a:gd name="connsiteY22" fmla="*/ 1539878 h 1864177"/>
                <a:gd name="connsiteX23" fmla="*/ 1928393 w 4411812"/>
                <a:gd name="connsiteY23" fmla="*/ 1539878 h 1864177"/>
                <a:gd name="connsiteX24" fmla="*/ 1928393 w 4411812"/>
                <a:gd name="connsiteY24" fmla="*/ 1704068 h 1864177"/>
                <a:gd name="connsiteX25" fmla="*/ 2159010 w 4411812"/>
                <a:gd name="connsiteY25" fmla="*/ 1704068 h 1864177"/>
                <a:gd name="connsiteX26" fmla="*/ 2159010 w 4411812"/>
                <a:gd name="connsiteY26" fmla="*/ 1864177 h 1864177"/>
                <a:gd name="connsiteX27" fmla="*/ 4411813 w 4411812"/>
                <a:gd name="connsiteY27" fmla="*/ 1864177 h 186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411812" h="1864177">
                  <a:moveTo>
                    <a:pt x="0" y="0"/>
                  </a:moveTo>
                  <a:lnTo>
                    <a:pt x="230617" y="0"/>
                  </a:lnTo>
                  <a:lnTo>
                    <a:pt x="230617" y="119572"/>
                  </a:lnTo>
                  <a:lnTo>
                    <a:pt x="259528" y="119572"/>
                  </a:lnTo>
                  <a:lnTo>
                    <a:pt x="259528" y="245401"/>
                  </a:lnTo>
                  <a:lnTo>
                    <a:pt x="332731" y="245401"/>
                  </a:lnTo>
                  <a:lnTo>
                    <a:pt x="332731" y="364973"/>
                  </a:lnTo>
                  <a:lnTo>
                    <a:pt x="404000" y="364973"/>
                  </a:lnTo>
                  <a:lnTo>
                    <a:pt x="404000" y="506310"/>
                  </a:lnTo>
                  <a:lnTo>
                    <a:pt x="427196" y="506310"/>
                  </a:lnTo>
                  <a:lnTo>
                    <a:pt x="427196" y="650911"/>
                  </a:lnTo>
                  <a:lnTo>
                    <a:pt x="433584" y="650911"/>
                  </a:lnTo>
                  <a:lnTo>
                    <a:pt x="433584" y="791296"/>
                  </a:lnTo>
                  <a:lnTo>
                    <a:pt x="602512" y="791296"/>
                  </a:lnTo>
                  <a:lnTo>
                    <a:pt x="602512" y="932633"/>
                  </a:lnTo>
                  <a:lnTo>
                    <a:pt x="779845" y="932633"/>
                  </a:lnTo>
                  <a:lnTo>
                    <a:pt x="779845" y="1075058"/>
                  </a:lnTo>
                  <a:lnTo>
                    <a:pt x="787578" y="1075058"/>
                  </a:lnTo>
                  <a:lnTo>
                    <a:pt x="787578" y="1217483"/>
                  </a:lnTo>
                  <a:lnTo>
                    <a:pt x="1450434" y="1217483"/>
                  </a:lnTo>
                  <a:lnTo>
                    <a:pt x="1450434" y="1377592"/>
                  </a:lnTo>
                  <a:lnTo>
                    <a:pt x="1513383" y="1377592"/>
                  </a:lnTo>
                  <a:lnTo>
                    <a:pt x="1513383" y="1539878"/>
                  </a:lnTo>
                  <a:lnTo>
                    <a:pt x="1928393" y="1539878"/>
                  </a:lnTo>
                  <a:lnTo>
                    <a:pt x="1928393" y="1704068"/>
                  </a:lnTo>
                  <a:lnTo>
                    <a:pt x="2159010" y="1704068"/>
                  </a:lnTo>
                  <a:lnTo>
                    <a:pt x="2159010" y="1864177"/>
                  </a:lnTo>
                  <a:lnTo>
                    <a:pt x="4411813" y="1864177"/>
                  </a:lnTo>
                </a:path>
              </a:pathLst>
            </a:custGeom>
            <a:noFill/>
            <a:ln w="19050" cap="flat">
              <a:solidFill>
                <a:srgbClr val="782A28"/>
              </a:solidFill>
              <a:prstDash val="solid"/>
              <a:miter/>
            </a:ln>
          </p:spPr>
          <p:txBody>
            <a:bodyPr rtlCol="0" anchor="ctr"/>
            <a:lstStyle/>
            <a:p>
              <a:endParaRPr lang="en-US" dirty="0"/>
            </a:p>
          </p:txBody>
        </p:sp>
      </p:grpSp>
      <p:graphicFrame>
        <p:nvGraphicFramePr>
          <p:cNvPr id="4" name="Table 3">
            <a:extLst>
              <a:ext uri="{FF2B5EF4-FFF2-40B4-BE49-F238E27FC236}">
                <a16:creationId xmlns:a16="http://schemas.microsoft.com/office/drawing/2014/main" id="{06E911AC-C185-C944-D4B3-2CEB5E3B65C4}"/>
              </a:ext>
            </a:extLst>
          </p:cNvPr>
          <p:cNvGraphicFramePr>
            <a:graphicFrameLocks noGrp="1"/>
          </p:cNvGraphicFramePr>
          <p:nvPr>
            <p:extLst>
              <p:ext uri="{D42A27DB-BD31-4B8C-83A1-F6EECF244321}">
                <p14:modId xmlns:p14="http://schemas.microsoft.com/office/powerpoint/2010/main" val="2990988973"/>
              </p:ext>
            </p:extLst>
          </p:nvPr>
        </p:nvGraphicFramePr>
        <p:xfrm>
          <a:off x="1457879" y="5162029"/>
          <a:ext cx="9276243" cy="850392"/>
        </p:xfrm>
        <a:graphic>
          <a:graphicData uri="http://schemas.openxmlformats.org/drawingml/2006/table">
            <a:tbl>
              <a:tblPr firstRow="1"/>
              <a:tblGrid>
                <a:gridCol w="3132000">
                  <a:extLst>
                    <a:ext uri="{9D8B030D-6E8A-4147-A177-3AD203B41FA5}">
                      <a16:colId xmlns:a16="http://schemas.microsoft.com/office/drawing/2014/main" val="3130900676"/>
                    </a:ext>
                  </a:extLst>
                </a:gridCol>
                <a:gridCol w="2048081">
                  <a:extLst>
                    <a:ext uri="{9D8B030D-6E8A-4147-A177-3AD203B41FA5}">
                      <a16:colId xmlns:a16="http://schemas.microsoft.com/office/drawing/2014/main" val="1302172202"/>
                    </a:ext>
                  </a:extLst>
                </a:gridCol>
                <a:gridCol w="2048081">
                  <a:extLst>
                    <a:ext uri="{9D8B030D-6E8A-4147-A177-3AD203B41FA5}">
                      <a16:colId xmlns:a16="http://schemas.microsoft.com/office/drawing/2014/main" val="3837107568"/>
                    </a:ext>
                  </a:extLst>
                </a:gridCol>
                <a:gridCol w="2048081">
                  <a:extLst>
                    <a:ext uri="{9D8B030D-6E8A-4147-A177-3AD203B41FA5}">
                      <a16:colId xmlns:a16="http://schemas.microsoft.com/office/drawing/2014/main" val="1181932598"/>
                    </a:ext>
                  </a:extLst>
                </a:gridCol>
              </a:tblGrid>
              <a:tr h="25200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fontAlgn="auto">
                        <a:lnSpc>
                          <a:spcPct val="90000"/>
                        </a:lnSpc>
                        <a:spcBef>
                          <a:spcPts val="0"/>
                        </a:spcBef>
                        <a:spcAft>
                          <a:spcPts val="200"/>
                        </a:spcAft>
                      </a:pPr>
                      <a:r>
                        <a:rPr lang="en-US" sz="1400" b="1" dirty="0">
                          <a:solidFill>
                            <a:schemeClr val="tx1"/>
                          </a:solidFill>
                          <a:latin typeface="+mj-lt"/>
                          <a:ea typeface="MS Mincho"/>
                          <a:cs typeface="Times New Roman"/>
                        </a:rPr>
                        <a:t>Median (95% CI) duration,</a:t>
                      </a:r>
                      <a:r>
                        <a:rPr lang="en-US" sz="1400" b="1" baseline="30000" dirty="0">
                          <a:solidFill>
                            <a:schemeClr val="tx1"/>
                          </a:solidFill>
                          <a:latin typeface="+mj-lt"/>
                          <a:ea typeface="MS Mincho"/>
                          <a:cs typeface="Times New Roman"/>
                        </a:rPr>
                        <a:t>b</a:t>
                      </a:r>
                      <a:r>
                        <a:rPr lang="en-US" sz="1400" b="1" dirty="0">
                          <a:solidFill>
                            <a:schemeClr val="tx1"/>
                          </a:solidFill>
                          <a:latin typeface="+mj-lt"/>
                          <a:ea typeface="MS Mincho"/>
                          <a:cs typeface="Times New Roman"/>
                        </a:rPr>
                        <a:t> weeks</a:t>
                      </a:r>
                    </a:p>
                  </a:txBody>
                  <a:tcPr marL="121920" marR="121920" anchor="b">
                    <a:lnL w="19050" cap="flat" cmpd="sng" algn="ctr">
                      <a:solidFill>
                        <a:srgbClr val="5E5E5E"/>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Luspatercept </a:t>
                      </a:r>
                      <a:endParaRPr lang="en-US" sz="1400" b="1" kern="1200" dirty="0">
                        <a:solidFill>
                          <a:schemeClr val="bg1"/>
                        </a:solidFill>
                        <a:latin typeface="+mj-lt"/>
                        <a:ea typeface="MS Mincho"/>
                        <a:cs typeface="ArialMT"/>
                      </a:endParaRPr>
                    </a:p>
                  </a:txBody>
                  <a:tcPr marL="121920" marR="12192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772A28"/>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Epoetin alfa </a:t>
                      </a:r>
                      <a:endParaRPr lang="en-US" sz="1400" b="1" kern="1200" dirty="0">
                        <a:solidFill>
                          <a:schemeClr val="bg1"/>
                        </a:solidFill>
                        <a:latin typeface="+mj-lt"/>
                        <a:ea typeface="MS Mincho"/>
                        <a:cs typeface="ArialMT"/>
                      </a:endParaRPr>
                    </a:p>
                  </a:txBody>
                  <a:tcPr marL="121920" marR="12192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A69F9F"/>
                    </a:solidFill>
                  </a:tcPr>
                </a:tc>
                <a:tc>
                  <a:txBody>
                    <a:bodyPr/>
                    <a:lstStyle/>
                    <a:p>
                      <a:pPr marL="0" indent="0" algn="ctr" defTabSz="914400" rtl="0" eaLnBrk="1" latinLnBrk="0" hangingPunct="1">
                        <a:lnSpc>
                          <a:spcPct val="90000"/>
                        </a:lnSpc>
                        <a:spcBef>
                          <a:spcPts val="0"/>
                        </a:spcBef>
                        <a:spcAft>
                          <a:spcPts val="200"/>
                        </a:spcAft>
                        <a:tabLst/>
                      </a:pPr>
                      <a:r>
                        <a:rPr lang="en-US" sz="1400" b="1" kern="1200" dirty="0">
                          <a:solidFill>
                            <a:schemeClr val="tx1"/>
                          </a:solidFill>
                          <a:latin typeface="+mj-lt"/>
                          <a:ea typeface="MS Mincho"/>
                          <a:cs typeface="ArialMT"/>
                        </a:rPr>
                        <a:t>HR (95% CI)</a:t>
                      </a:r>
                      <a:r>
                        <a:rPr lang="en-US" sz="1400" b="1" kern="1200" baseline="30000" dirty="0">
                          <a:solidFill>
                            <a:schemeClr val="tx1"/>
                          </a:solidFill>
                          <a:latin typeface="+mj-lt"/>
                          <a:ea typeface="MS Mincho"/>
                          <a:cs typeface="ArialMT"/>
                        </a:rPr>
                        <a:t>c</a:t>
                      </a:r>
                    </a:p>
                  </a:txBody>
                  <a:tcPr marL="121920" marR="121920" anchor="b">
                    <a:lnL w="12700" cap="flat" cmpd="sng" algn="ctr">
                      <a:solidFill>
                        <a:schemeClr val="bg1"/>
                      </a:solidFill>
                      <a:prstDash val="solid"/>
                      <a:round/>
                      <a:headEnd type="none" w="med" len="med"/>
                      <a:tailEnd type="none" w="med" len="med"/>
                    </a:lnL>
                    <a:lnR w="19050" cap="flat" cmpd="sng" algn="ctr">
                      <a:solidFill>
                        <a:srgbClr val="5E5E5E"/>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extLst>
                  <a:ext uri="{0D108BD9-81ED-4DB2-BD59-A6C34878D82A}">
                    <a16:rowId xmlns:a16="http://schemas.microsoft.com/office/drawing/2014/main" val="2677856105"/>
                  </a:ext>
                </a:extLst>
              </a:tr>
              <a:tr h="252000">
                <a:tc>
                  <a:txBody>
                    <a:bodyPr/>
                    <a:lstStyle/>
                    <a:p>
                      <a:pPr marL="0" lvl="0" indent="-379260">
                        <a:lnSpc>
                          <a:spcPct val="90000"/>
                        </a:lnSpc>
                        <a:spcBef>
                          <a:spcPts val="0"/>
                        </a:spcBef>
                        <a:spcAft>
                          <a:spcPts val="200"/>
                        </a:spcAft>
                        <a:tabLst/>
                      </a:pPr>
                      <a:r>
                        <a:rPr lang="en-US" sz="1400" b="1" baseline="0" dirty="0">
                          <a:solidFill>
                            <a:schemeClr val="tx1"/>
                          </a:solidFill>
                          <a:latin typeface="+mj-lt"/>
                          <a:ea typeface="MS Mincho"/>
                          <a:cs typeface="ArialMT"/>
                        </a:rPr>
                        <a:t>sEPO ≤ 200 U/L</a:t>
                      </a:r>
                    </a:p>
                  </a:txBody>
                  <a:tcPr marL="121920" marR="121920" anchor="ctr">
                    <a:lnL w="19050" cap="flat" cmpd="sng" algn="ctr">
                      <a:solidFill>
                        <a:srgbClr val="5E5E5E"/>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ctr">
                        <a:spcBef>
                          <a:spcPts val="0"/>
                        </a:spcBef>
                        <a:spcAft>
                          <a:spcPts val="0"/>
                        </a:spcAft>
                      </a:pPr>
                      <a:r>
                        <a:rPr lang="en-US" sz="1400" b="0" dirty="0">
                          <a:solidFill>
                            <a:schemeClr val="tx1"/>
                          </a:solidFill>
                          <a:effectLst/>
                          <a:latin typeface="+mj-lt"/>
                          <a:ea typeface="Times New Roman"/>
                          <a:cs typeface="Palatino Linotype"/>
                        </a:rPr>
                        <a:t>187.3 (125.7</a:t>
                      </a:r>
                      <a:r>
                        <a:rPr lang="en-US" sz="1400" b="0" kern="1200" dirty="0">
                          <a:solidFill>
                            <a:schemeClr val="tx1"/>
                          </a:solidFill>
                          <a:effectLst/>
                          <a:latin typeface="+mn-lt"/>
                          <a:ea typeface="Times New Roman"/>
                          <a:cs typeface="Palatino Linotype"/>
                        </a:rPr>
                        <a:t>–NE</a:t>
                      </a:r>
                      <a:r>
                        <a:rPr lang="en-US" sz="1400" b="0" dirty="0">
                          <a:solidFill>
                            <a:schemeClr val="tx1"/>
                          </a:solidFill>
                          <a:effectLst/>
                          <a:latin typeface="+mj-lt"/>
                          <a:ea typeface="Times New Roman"/>
                          <a:cs typeface="Palatino Linotype"/>
                        </a:rPr>
                        <a:t>)</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ctr">
                        <a:spcBef>
                          <a:spcPts val="0"/>
                        </a:spcBef>
                        <a:spcAft>
                          <a:spcPts val="0"/>
                        </a:spcAft>
                      </a:pPr>
                      <a:r>
                        <a:rPr lang="en-US" sz="1400" b="0" kern="1200" dirty="0">
                          <a:solidFill>
                            <a:schemeClr val="tx1"/>
                          </a:solidFill>
                          <a:effectLst/>
                          <a:latin typeface="+mn-lt"/>
                          <a:ea typeface="Times New Roman"/>
                          <a:cs typeface="Palatino Linotype"/>
                        </a:rPr>
                        <a:t>101.4 (74.9–180.1)</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rPr>
                        <a:t>0.621 (0.417</a:t>
                      </a:r>
                      <a:r>
                        <a:rPr lang="en-US" sz="1400" b="0" kern="1200" dirty="0">
                          <a:solidFill>
                            <a:schemeClr val="tx1"/>
                          </a:solidFill>
                          <a:effectLst/>
                          <a:latin typeface="+mn-lt"/>
                          <a:ea typeface="Times New Roman"/>
                          <a:cs typeface="Palatino Linotype"/>
                        </a:rPr>
                        <a:t>–0.924)</a:t>
                      </a:r>
                      <a:endPar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9050" cap="flat" cmpd="sng" algn="ctr">
                      <a:solidFill>
                        <a:srgbClr val="5E5E5E"/>
                      </a:solidFill>
                      <a:prstDash val="solid"/>
                      <a:round/>
                      <a:headEnd type="none" w="med" len="med"/>
                      <a:tailEnd type="none" w="med" len="med"/>
                    </a:lnR>
                    <a:lnT w="19050"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837439939"/>
                  </a:ext>
                </a:extLst>
              </a:tr>
              <a:tr h="252000">
                <a:tc>
                  <a:txBody>
                    <a:bodyPr/>
                    <a:lstStyle/>
                    <a:p>
                      <a:pPr marL="0" lvl="0" indent="-379260">
                        <a:lnSpc>
                          <a:spcPct val="90000"/>
                        </a:lnSpc>
                        <a:spcBef>
                          <a:spcPts val="0"/>
                        </a:spcBef>
                        <a:spcAft>
                          <a:spcPts val="200"/>
                        </a:spcAft>
                        <a:tabLst/>
                      </a:pPr>
                      <a:r>
                        <a:rPr lang="pl-PL" sz="1400" b="1" dirty="0">
                          <a:solidFill>
                            <a:schemeClr val="tx1"/>
                          </a:solidFill>
                          <a:latin typeface="+mj-lt"/>
                          <a:ea typeface="MS Mincho"/>
                          <a:cs typeface="ArialMT"/>
                        </a:rPr>
                        <a:t>sEPO &gt; 200 U/L</a:t>
                      </a:r>
                    </a:p>
                  </a:txBody>
                  <a:tcPr marL="121920" marR="121920" anchor="ctr">
                    <a:lnL w="19050" cap="flat" cmpd="sng" algn="ctr">
                      <a:solidFill>
                        <a:srgbClr val="5E5E5E"/>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algn="ctr">
                        <a:spcBef>
                          <a:spcPts val="0"/>
                        </a:spcBef>
                        <a:spcAft>
                          <a:spcPts val="0"/>
                        </a:spcAft>
                      </a:pPr>
                      <a:r>
                        <a:rPr lang="en-US" sz="1400" b="0" dirty="0">
                          <a:solidFill>
                            <a:schemeClr val="tx1"/>
                          </a:solidFill>
                          <a:effectLst/>
                          <a:latin typeface="+mj-lt"/>
                          <a:ea typeface="Times New Roman"/>
                          <a:cs typeface="Palatino Linotype"/>
                        </a:rPr>
                        <a:t>48.3 (26.3</a:t>
                      </a:r>
                      <a:r>
                        <a:rPr lang="en-US" sz="1400" b="0" kern="1200" dirty="0">
                          <a:solidFill>
                            <a:schemeClr val="tx1"/>
                          </a:solidFill>
                          <a:effectLst/>
                          <a:latin typeface="+mn-lt"/>
                          <a:ea typeface="Times New Roman"/>
                          <a:cs typeface="Palatino Linotype"/>
                        </a:rPr>
                        <a:t>–132.6)</a:t>
                      </a:r>
                      <a:endParaRPr lang="en-US" sz="1400" b="0" dirty="0">
                        <a:solidFill>
                          <a:schemeClr val="tx1"/>
                        </a:solidFill>
                        <a:effectLst/>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rPr>
                        <a:t>24.6 (14.9</a:t>
                      </a:r>
                      <a:r>
                        <a:rPr lang="en-US" sz="1400" b="0" kern="1200" dirty="0">
                          <a:solidFill>
                            <a:schemeClr val="tx1"/>
                          </a:solidFill>
                          <a:effectLst/>
                          <a:latin typeface="+mn-lt"/>
                          <a:ea typeface="Times New Roman"/>
                          <a:cs typeface="Palatino Linotype"/>
                        </a:rPr>
                        <a:t>–NE)</a:t>
                      </a:r>
                      <a:endPar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rPr>
                        <a:t>0.804 (0.286</a:t>
                      </a:r>
                      <a:r>
                        <a:rPr lang="en-US" sz="1400" b="0" kern="1200" dirty="0">
                          <a:solidFill>
                            <a:schemeClr val="tx1"/>
                          </a:solidFill>
                          <a:effectLst/>
                          <a:latin typeface="+mn-lt"/>
                          <a:ea typeface="Times New Roman"/>
                          <a:cs typeface="Palatino Linotype"/>
                        </a:rPr>
                        <a:t>–2.265)</a:t>
                      </a:r>
                      <a:endParaRPr kumimoji="0" lang="en-US" sz="1400" b="0" i="0" u="none" strike="noStrike" kern="1200" cap="none" spc="0" normalizeH="0" baseline="0" noProof="0" dirty="0">
                        <a:ln>
                          <a:noFill/>
                        </a:ln>
                        <a:solidFill>
                          <a:srgbClr val="595454"/>
                        </a:solidFill>
                        <a:effectLst/>
                        <a:uLnTx/>
                        <a:uFillTx/>
                        <a:latin typeface="+mj-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9050" cap="flat" cmpd="sng" algn="ctr">
                      <a:solidFill>
                        <a:srgbClr val="5E5E5E"/>
                      </a:solidFill>
                      <a:prstDash val="solid"/>
                      <a:round/>
                      <a:headEnd type="none" w="med" len="med"/>
                      <a:tailEnd type="none" w="med" len="med"/>
                    </a:lnR>
                    <a:lnT w="12700" cap="flat" cmpd="sng" algn="ctr">
                      <a:solidFill>
                        <a:srgbClr val="595454"/>
                      </a:solidFill>
                      <a:prstDash val="solid"/>
                      <a:round/>
                      <a:headEnd type="none" w="med" len="med"/>
                      <a:tailEnd type="none" w="med" len="med"/>
                    </a:lnT>
                    <a:lnB w="19050" cap="flat" cmpd="sng" algn="ctr">
                      <a:solidFill>
                        <a:srgbClr val="5E5E5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50343827"/>
                  </a:ext>
                </a:extLst>
              </a:tr>
            </a:tbl>
          </a:graphicData>
        </a:graphic>
      </p:graphicFrame>
      <p:sp>
        <p:nvSpPr>
          <p:cNvPr id="2" name="Title 1">
            <a:extLst>
              <a:ext uri="{FF2B5EF4-FFF2-40B4-BE49-F238E27FC236}">
                <a16:creationId xmlns:a16="http://schemas.microsoft.com/office/drawing/2014/main" id="{A6DD13FE-F007-4F05-2B3F-1B0B8ADE5A33}"/>
              </a:ext>
            </a:extLst>
          </p:cNvPr>
          <p:cNvSpPr>
            <a:spLocks noGrp="1"/>
          </p:cNvSpPr>
          <p:nvPr>
            <p:ph type="title"/>
          </p:nvPr>
        </p:nvSpPr>
        <p:spPr/>
        <p:txBody>
          <a:bodyPr/>
          <a:lstStyle/>
          <a:p>
            <a:r>
              <a:rPr lang="en-US" sz="2800" dirty="0">
                <a:solidFill>
                  <a:schemeClr val="tx1"/>
                </a:solidFill>
              </a:rPr>
              <a:t>COMMANDS: cumulative duration of RBC-TI ≥ 12 weeks (Week 1-EOT) </a:t>
            </a:r>
            <a:br>
              <a:rPr lang="en-US" sz="2800" dirty="0">
                <a:solidFill>
                  <a:schemeClr val="tx1"/>
                </a:solidFill>
              </a:rPr>
            </a:br>
            <a:r>
              <a:rPr lang="en-US" sz="2800" dirty="0">
                <a:solidFill>
                  <a:schemeClr val="tx1"/>
                </a:solidFill>
              </a:rPr>
              <a:t>by baseline sEPO (&gt; 2.5 years of follow-up)</a:t>
            </a:r>
          </a:p>
        </p:txBody>
      </p:sp>
      <p:sp>
        <p:nvSpPr>
          <p:cNvPr id="9" name="TextBox 8">
            <a:extLst>
              <a:ext uri="{FF2B5EF4-FFF2-40B4-BE49-F238E27FC236}">
                <a16:creationId xmlns:a16="http://schemas.microsoft.com/office/drawing/2014/main" id="{BE306741-A8E3-39B5-AE15-F0F32B9A0520}"/>
              </a:ext>
            </a:extLst>
          </p:cNvPr>
          <p:cNvSpPr txBox="1"/>
          <p:nvPr>
            <p:custDataLst>
              <p:tags r:id="rId2"/>
            </p:custDataLst>
          </p:nvPr>
        </p:nvSpPr>
        <p:spPr>
          <a:xfrm>
            <a:off x="379951" y="6194999"/>
            <a:ext cx="10953128" cy="461665"/>
          </a:xfrm>
          <a:prstGeom prst="rect">
            <a:avLst/>
          </a:prstGeom>
          <a:noFill/>
        </p:spPr>
        <p:txBody>
          <a:bodyPr vert="horz" wrap="square" lIns="0" tIns="0" rIns="0" bIns="0" rtlCol="0" anchor="b" anchorCtr="0">
            <a:spAutoFit/>
          </a:bodyPr>
          <a:lstStyle/>
          <a:p>
            <a:pPr defTabSz="1625519">
              <a:defRPr/>
            </a:pPr>
            <a:r>
              <a:rPr lang="en-US" altLang="en-US" sz="1000" kern="0" dirty="0">
                <a:ea typeface="MS Mincho" panose="02020609040205080304" pitchFamily="49" charset="-128"/>
                <a:cs typeface="Arial" panose="020B0604020202020204" pitchFamily="34" charset="0"/>
              </a:rPr>
              <a:t>Data cutoff: February 7, 2025</a:t>
            </a:r>
            <a:r>
              <a:rPr lang="en-US" altLang="en-US" sz="1000" kern="0" dirty="0">
                <a:latin typeface="Trebuchet MS" panose="020B0603020202020204"/>
                <a:ea typeface="MS Mincho" panose="02020609040205080304" pitchFamily="49" charset="-128"/>
                <a:cs typeface="Arial" panose="020B0604020202020204" pitchFamily="34" charset="0"/>
              </a:rPr>
              <a:t>. </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Median (range) follow-up </a:t>
            </a:r>
            <a:r>
              <a:rPr lang="en-US" altLang="en-US" sz="1000" kern="0" dirty="0">
                <a:latin typeface="Trebuchet MS" panose="020B0603020202020204"/>
                <a:ea typeface="MS Mincho" panose="02020609040205080304" pitchFamily="49" charset="-128"/>
                <a:cs typeface="Arial" panose="020B0604020202020204" pitchFamily="34" charset="0"/>
              </a:rPr>
              <a:t>was 30.6 (1-65) months for luspatercept and 28.8 (0-69) months for epoetin alfa.</a:t>
            </a:r>
          </a:p>
          <a:p>
            <a:pPr defTabSz="1625519">
              <a:defRPr/>
            </a:pPr>
            <a:r>
              <a:rPr lang="en-US" altLang="en-US" sz="1000" kern="0" baseline="30000" dirty="0">
                <a:latin typeface="Trebuchet MS" panose="020B0603020202020204"/>
                <a:ea typeface="MS Mincho" panose="02020609040205080304" pitchFamily="49" charset="-128"/>
                <a:cs typeface="Arial" panose="020B0604020202020204" pitchFamily="34" charset="0"/>
              </a:rPr>
              <a:t>a</a:t>
            </a:r>
            <a:r>
              <a:rPr lang="en-US" altLang="en-US" sz="1000" kern="0" dirty="0">
                <a:latin typeface="Trebuchet MS" panose="020B0603020202020204"/>
                <a:ea typeface="MS Mincho" panose="02020609040205080304" pitchFamily="49" charset="-128"/>
                <a:cs typeface="Arial" panose="020B0604020202020204" pitchFamily="34" charset="0"/>
              </a:rPr>
              <a:t>Cumulative duration was defined as the sum of all durations of RBC-TI ≥ 12 weeks episodes from Week 1 through EOT. </a:t>
            </a:r>
            <a:r>
              <a:rPr lang="en-US" altLang="en-US" sz="1000" kern="0" baseline="30000" dirty="0">
                <a:latin typeface="Trebuchet MS" panose="020B0603020202020204"/>
                <a:ea typeface="MS Mincho" panose="02020609040205080304" pitchFamily="49" charset="-128"/>
                <a:cs typeface="Arial" panose="020B0604020202020204" pitchFamily="34" charset="0"/>
              </a:rPr>
              <a:t>b</a:t>
            </a:r>
            <a:r>
              <a:rPr lang="en-US" altLang="en-US" sz="1000" kern="0" dirty="0">
                <a:latin typeface="Trebuchet MS" panose="020B0603020202020204"/>
                <a:ea typeface="MS Mincho" panose="02020609040205080304" pitchFamily="49" charset="-128"/>
                <a:cs typeface="Arial" panose="020B0604020202020204" pitchFamily="34" charset="0"/>
              </a:rPr>
              <a:t>Median was from unstratified Kaplan-Meier method. </a:t>
            </a:r>
            <a:br>
              <a:rPr lang="en-US" altLang="en-US" sz="1000" kern="0" dirty="0">
                <a:latin typeface="Trebuchet MS" panose="020B0603020202020204"/>
                <a:ea typeface="MS Mincho" panose="02020609040205080304" pitchFamily="49" charset="-128"/>
                <a:cs typeface="Arial" panose="020B0604020202020204" pitchFamily="34" charset="0"/>
              </a:rPr>
            </a:br>
            <a:r>
              <a:rPr lang="en-US" altLang="en-US" sz="1000" kern="0" baseline="30000" dirty="0">
                <a:latin typeface="Trebuchet MS" panose="020B0603020202020204"/>
                <a:ea typeface="MS Mincho" panose="02020609040205080304" pitchFamily="49" charset="-128"/>
                <a:cs typeface="Arial" panose="020B0604020202020204" pitchFamily="34" charset="0"/>
              </a:rPr>
              <a:t>c</a:t>
            </a:r>
            <a:r>
              <a:rPr lang="en-US" altLang="en-US" sz="1000" kern="0" dirty="0">
                <a:latin typeface="Trebuchet MS" panose="020B0603020202020204"/>
                <a:ea typeface="MS Mincho" panose="02020609040205080304" pitchFamily="49" charset="-128"/>
                <a:cs typeface="Arial" panose="020B0604020202020204" pitchFamily="34" charset="0"/>
              </a:rPr>
              <a:t>HR was calculated by unstratified Cox proportional hazard model. </a:t>
            </a:r>
          </a:p>
        </p:txBody>
      </p:sp>
      <p:sp>
        <p:nvSpPr>
          <p:cNvPr id="5" name="TextBox 4">
            <a:extLst>
              <a:ext uri="{FF2B5EF4-FFF2-40B4-BE49-F238E27FC236}">
                <a16:creationId xmlns:a16="http://schemas.microsoft.com/office/drawing/2014/main" id="{52FA4CC9-B752-9A7F-8E4E-9D4B1FF3FE55}"/>
              </a:ext>
            </a:extLst>
          </p:cNvPr>
          <p:cNvSpPr txBox="1"/>
          <p:nvPr/>
        </p:nvSpPr>
        <p:spPr>
          <a:xfrm>
            <a:off x="1684551" y="940200"/>
            <a:ext cx="8822899" cy="369332"/>
          </a:xfrm>
          <a:prstGeom prst="rect">
            <a:avLst/>
          </a:prstGeom>
          <a:noFill/>
        </p:spPr>
        <p:txBody>
          <a:bodyPr wrap="square">
            <a:spAutoFit/>
          </a:bodyPr>
          <a:lstStyle/>
          <a:p>
            <a:pPr algn="ctr"/>
            <a:r>
              <a:rPr lang="en-US" sz="1800" b="1" dirty="0"/>
              <a:t>Cumulative duration of RBC-TI ≥ 12 weeks (ITT population)</a:t>
            </a:r>
            <a:r>
              <a:rPr lang="en-US" sz="1800" b="1" baseline="30000" dirty="0"/>
              <a:t>a</a:t>
            </a:r>
          </a:p>
        </p:txBody>
      </p:sp>
      <p:sp>
        <p:nvSpPr>
          <p:cNvPr id="10" name="TextBox 9">
            <a:extLst>
              <a:ext uri="{FF2B5EF4-FFF2-40B4-BE49-F238E27FC236}">
                <a16:creationId xmlns:a16="http://schemas.microsoft.com/office/drawing/2014/main" id="{FA8BA724-01B1-B811-19D9-11178B6B75B8}"/>
              </a:ext>
            </a:extLst>
          </p:cNvPr>
          <p:cNvSpPr txBox="1"/>
          <p:nvPr/>
        </p:nvSpPr>
        <p:spPr>
          <a:xfrm>
            <a:off x="914400" y="1384652"/>
            <a:ext cx="4850780" cy="338554"/>
          </a:xfrm>
          <a:prstGeom prst="rect">
            <a:avLst/>
          </a:prstGeom>
          <a:noFill/>
        </p:spPr>
        <p:txBody>
          <a:bodyPr wrap="square">
            <a:spAutoFit/>
          </a:bodyPr>
          <a:lstStyle/>
          <a:p>
            <a:pPr algn="ctr"/>
            <a:r>
              <a:rPr lang="en-US" sz="1600" b="1" dirty="0"/>
              <a:t>sEPO ≤ 200 U/L</a:t>
            </a:r>
            <a:endParaRPr lang="en-US" sz="1600" b="1" baseline="30000" dirty="0"/>
          </a:p>
        </p:txBody>
      </p:sp>
      <p:sp>
        <p:nvSpPr>
          <p:cNvPr id="11" name="TextBox 10">
            <a:extLst>
              <a:ext uri="{FF2B5EF4-FFF2-40B4-BE49-F238E27FC236}">
                <a16:creationId xmlns:a16="http://schemas.microsoft.com/office/drawing/2014/main" id="{96296F84-36D1-9EAB-59BC-EE433F2B45F6}"/>
              </a:ext>
            </a:extLst>
          </p:cNvPr>
          <p:cNvSpPr txBox="1"/>
          <p:nvPr/>
        </p:nvSpPr>
        <p:spPr>
          <a:xfrm>
            <a:off x="6768790" y="1384652"/>
            <a:ext cx="4917688" cy="338554"/>
          </a:xfrm>
          <a:prstGeom prst="rect">
            <a:avLst/>
          </a:prstGeom>
          <a:noFill/>
        </p:spPr>
        <p:txBody>
          <a:bodyPr wrap="square">
            <a:spAutoFit/>
          </a:bodyPr>
          <a:lstStyle/>
          <a:p>
            <a:pPr algn="ctr"/>
            <a:r>
              <a:rPr lang="en-US" sz="1600" b="1" dirty="0"/>
              <a:t>sEPO &gt; 200 U/L</a:t>
            </a:r>
            <a:endParaRPr lang="en-US" sz="1600" b="1" baseline="30000" dirty="0"/>
          </a:p>
        </p:txBody>
      </p:sp>
      <p:graphicFrame>
        <p:nvGraphicFramePr>
          <p:cNvPr id="3" name="Table 2">
            <a:extLst>
              <a:ext uri="{FF2B5EF4-FFF2-40B4-BE49-F238E27FC236}">
                <a16:creationId xmlns:a16="http://schemas.microsoft.com/office/drawing/2014/main" id="{5DC43894-A290-25B8-C579-4E9B8FFB40FE}"/>
              </a:ext>
            </a:extLst>
          </p:cNvPr>
          <p:cNvGraphicFramePr>
            <a:graphicFrameLocks noGrp="1"/>
          </p:cNvGraphicFramePr>
          <p:nvPr>
            <p:extLst>
              <p:ext uri="{D42A27DB-BD31-4B8C-83A1-F6EECF244321}">
                <p14:modId xmlns:p14="http://schemas.microsoft.com/office/powerpoint/2010/main" val="3585526084"/>
              </p:ext>
            </p:extLst>
          </p:nvPr>
        </p:nvGraphicFramePr>
        <p:xfrm>
          <a:off x="5004420" y="1746045"/>
          <a:ext cx="822960" cy="457200"/>
        </p:xfrm>
        <a:graphic>
          <a:graphicData uri="http://schemas.openxmlformats.org/drawingml/2006/table">
            <a:tbl>
              <a:tblPr firstRow="1" bandRow="1">
                <a:tableStyleId>{2D5ABB26-0587-4C30-8999-92F81FD0307C}</a:tableStyleId>
              </a:tblPr>
              <a:tblGrid>
                <a:gridCol w="822960">
                  <a:extLst>
                    <a:ext uri="{9D8B030D-6E8A-4147-A177-3AD203B41FA5}">
                      <a16:colId xmlns:a16="http://schemas.microsoft.com/office/drawing/2014/main" val="1772540755"/>
                    </a:ext>
                  </a:extLst>
                </a:gridCol>
              </a:tblGrid>
              <a:tr h="145833">
                <a:tc>
                  <a:txBody>
                    <a:bodyPr/>
                    <a:lstStyle/>
                    <a:p>
                      <a:r>
                        <a:rPr lang="en-US" sz="1000" b="1" dirty="0"/>
                        <a:t>Luspatercept</a:t>
                      </a:r>
                    </a:p>
                  </a:txBody>
                  <a:tcPr marL="0" marR="0" marT="0" marB="0">
                    <a:noFill/>
                  </a:tcPr>
                </a:tc>
                <a:extLst>
                  <a:ext uri="{0D108BD9-81ED-4DB2-BD59-A6C34878D82A}">
                    <a16:rowId xmlns:a16="http://schemas.microsoft.com/office/drawing/2014/main" val="1126419098"/>
                  </a:ext>
                </a:extLst>
              </a:tr>
              <a:tr h="145833">
                <a:tc>
                  <a:txBody>
                    <a:bodyPr/>
                    <a:lstStyle/>
                    <a:p>
                      <a:r>
                        <a:rPr lang="en-US" sz="1000" b="1" dirty="0"/>
                        <a:t>Epoetin alfa</a:t>
                      </a:r>
                    </a:p>
                  </a:txBody>
                  <a:tcPr marL="0" marR="0" marT="0" marB="0">
                    <a:noFill/>
                  </a:tcPr>
                </a:tc>
                <a:extLst>
                  <a:ext uri="{0D108BD9-81ED-4DB2-BD59-A6C34878D82A}">
                    <a16:rowId xmlns:a16="http://schemas.microsoft.com/office/drawing/2014/main" val="1038700432"/>
                  </a:ext>
                </a:extLst>
              </a:tr>
              <a:tr h="145833">
                <a:tc>
                  <a:txBody>
                    <a:bodyPr/>
                    <a:lstStyle/>
                    <a:p>
                      <a:r>
                        <a:rPr lang="en-US" sz="1000" b="1" dirty="0"/>
                        <a:t>Censored</a:t>
                      </a:r>
                    </a:p>
                  </a:txBody>
                  <a:tcPr marL="0" marR="0" marT="0" marB="0">
                    <a:noFill/>
                  </a:tcPr>
                </a:tc>
                <a:extLst>
                  <a:ext uri="{0D108BD9-81ED-4DB2-BD59-A6C34878D82A}">
                    <a16:rowId xmlns:a16="http://schemas.microsoft.com/office/drawing/2014/main" val="3943756239"/>
                  </a:ext>
                </a:extLst>
              </a:tr>
            </a:tbl>
          </a:graphicData>
        </a:graphic>
      </p:graphicFrame>
      <p:cxnSp>
        <p:nvCxnSpPr>
          <p:cNvPr id="6" name="Straight Connector 5">
            <a:extLst>
              <a:ext uri="{FF2B5EF4-FFF2-40B4-BE49-F238E27FC236}">
                <a16:creationId xmlns:a16="http://schemas.microsoft.com/office/drawing/2014/main" id="{32542FBB-6752-8127-97CE-A095EE29B426}"/>
              </a:ext>
            </a:extLst>
          </p:cNvPr>
          <p:cNvCxnSpPr>
            <a:cxnSpLocks/>
          </p:cNvCxnSpPr>
          <p:nvPr/>
        </p:nvCxnSpPr>
        <p:spPr>
          <a:xfrm>
            <a:off x="4719901" y="1820135"/>
            <a:ext cx="204848" cy="0"/>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CE017B1-A970-78BC-58AD-6E759685C2D5}"/>
              </a:ext>
            </a:extLst>
          </p:cNvPr>
          <p:cNvCxnSpPr>
            <a:cxnSpLocks/>
          </p:cNvCxnSpPr>
          <p:nvPr/>
        </p:nvCxnSpPr>
        <p:spPr>
          <a:xfrm>
            <a:off x="4719901" y="1972950"/>
            <a:ext cx="204848" cy="0"/>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7BAC3617-6327-268A-B1E2-E838693E8ED6}"/>
              </a:ext>
            </a:extLst>
          </p:cNvPr>
          <p:cNvSpPr txBox="1"/>
          <p:nvPr/>
        </p:nvSpPr>
        <p:spPr>
          <a:xfrm>
            <a:off x="4702457" y="2036920"/>
            <a:ext cx="247106" cy="173732"/>
          </a:xfrm>
          <a:prstGeom prst="rect">
            <a:avLst/>
          </a:prstGeom>
          <a:noFill/>
          <a:ln>
            <a:noFill/>
          </a:ln>
        </p:spPr>
        <p:txBody>
          <a:bodyPr wrap="square" lIns="0" tIns="0" rIns="0" bIns="0" rtlCol="0" anchor="ctr">
            <a:noAutofit/>
          </a:bodyPr>
          <a:lstStyle/>
          <a:p>
            <a:pPr algn="ctr"/>
            <a:r>
              <a:rPr lang="en-US" sz="1400" dirty="0"/>
              <a:t>+</a:t>
            </a:r>
            <a:endParaRPr lang="en-US" sz="1100" dirty="0"/>
          </a:p>
        </p:txBody>
      </p:sp>
      <p:graphicFrame>
        <p:nvGraphicFramePr>
          <p:cNvPr id="13" name="Table 12">
            <a:extLst>
              <a:ext uri="{FF2B5EF4-FFF2-40B4-BE49-F238E27FC236}">
                <a16:creationId xmlns:a16="http://schemas.microsoft.com/office/drawing/2014/main" id="{C4E5BAA8-2944-9206-985F-7CFACFEDEAA9}"/>
              </a:ext>
            </a:extLst>
          </p:cNvPr>
          <p:cNvGraphicFramePr>
            <a:graphicFrameLocks noGrp="1"/>
          </p:cNvGraphicFramePr>
          <p:nvPr>
            <p:extLst>
              <p:ext uri="{D42A27DB-BD31-4B8C-83A1-F6EECF244321}">
                <p14:modId xmlns:p14="http://schemas.microsoft.com/office/powerpoint/2010/main" val="2559561088"/>
              </p:ext>
            </p:extLst>
          </p:nvPr>
        </p:nvGraphicFramePr>
        <p:xfrm>
          <a:off x="10809413" y="1814721"/>
          <a:ext cx="822960" cy="457200"/>
        </p:xfrm>
        <a:graphic>
          <a:graphicData uri="http://schemas.openxmlformats.org/drawingml/2006/table">
            <a:tbl>
              <a:tblPr firstRow="1" bandRow="1">
                <a:tableStyleId>{2D5ABB26-0587-4C30-8999-92F81FD0307C}</a:tableStyleId>
              </a:tblPr>
              <a:tblGrid>
                <a:gridCol w="822960">
                  <a:extLst>
                    <a:ext uri="{9D8B030D-6E8A-4147-A177-3AD203B41FA5}">
                      <a16:colId xmlns:a16="http://schemas.microsoft.com/office/drawing/2014/main" val="1772540755"/>
                    </a:ext>
                  </a:extLst>
                </a:gridCol>
              </a:tblGrid>
              <a:tr h="145833">
                <a:tc>
                  <a:txBody>
                    <a:bodyPr/>
                    <a:lstStyle/>
                    <a:p>
                      <a:r>
                        <a:rPr lang="en-US" sz="1000" b="1" dirty="0"/>
                        <a:t>Luspatercept</a:t>
                      </a:r>
                    </a:p>
                  </a:txBody>
                  <a:tcPr marL="0" marR="0" marT="0" marB="0">
                    <a:noFill/>
                  </a:tcPr>
                </a:tc>
                <a:extLst>
                  <a:ext uri="{0D108BD9-81ED-4DB2-BD59-A6C34878D82A}">
                    <a16:rowId xmlns:a16="http://schemas.microsoft.com/office/drawing/2014/main" val="1126419098"/>
                  </a:ext>
                </a:extLst>
              </a:tr>
              <a:tr h="145833">
                <a:tc>
                  <a:txBody>
                    <a:bodyPr/>
                    <a:lstStyle/>
                    <a:p>
                      <a:r>
                        <a:rPr lang="en-US" sz="1000" b="1" dirty="0"/>
                        <a:t>Epoetin alfa</a:t>
                      </a:r>
                    </a:p>
                  </a:txBody>
                  <a:tcPr marL="0" marR="0" marT="0" marB="0">
                    <a:noFill/>
                  </a:tcPr>
                </a:tc>
                <a:extLst>
                  <a:ext uri="{0D108BD9-81ED-4DB2-BD59-A6C34878D82A}">
                    <a16:rowId xmlns:a16="http://schemas.microsoft.com/office/drawing/2014/main" val="1038700432"/>
                  </a:ext>
                </a:extLst>
              </a:tr>
              <a:tr h="145833">
                <a:tc>
                  <a:txBody>
                    <a:bodyPr/>
                    <a:lstStyle/>
                    <a:p>
                      <a:r>
                        <a:rPr lang="en-US" sz="1000" b="1" dirty="0"/>
                        <a:t>Censored</a:t>
                      </a:r>
                    </a:p>
                  </a:txBody>
                  <a:tcPr marL="0" marR="0" marT="0" marB="0">
                    <a:noFill/>
                  </a:tcPr>
                </a:tc>
                <a:extLst>
                  <a:ext uri="{0D108BD9-81ED-4DB2-BD59-A6C34878D82A}">
                    <a16:rowId xmlns:a16="http://schemas.microsoft.com/office/drawing/2014/main" val="3943756239"/>
                  </a:ext>
                </a:extLst>
              </a:tr>
            </a:tbl>
          </a:graphicData>
        </a:graphic>
      </p:graphicFrame>
      <p:cxnSp>
        <p:nvCxnSpPr>
          <p:cNvPr id="14" name="Straight Connector 13">
            <a:extLst>
              <a:ext uri="{FF2B5EF4-FFF2-40B4-BE49-F238E27FC236}">
                <a16:creationId xmlns:a16="http://schemas.microsoft.com/office/drawing/2014/main" id="{281877BD-6195-43FD-6FC4-473D4C2CB666}"/>
              </a:ext>
            </a:extLst>
          </p:cNvPr>
          <p:cNvCxnSpPr>
            <a:cxnSpLocks/>
          </p:cNvCxnSpPr>
          <p:nvPr/>
        </p:nvCxnSpPr>
        <p:spPr>
          <a:xfrm>
            <a:off x="10524894" y="1888811"/>
            <a:ext cx="204848" cy="0"/>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CC8D142D-614D-A7BB-CEDA-7784128AF2D3}"/>
              </a:ext>
            </a:extLst>
          </p:cNvPr>
          <p:cNvSpPr txBox="1"/>
          <p:nvPr/>
        </p:nvSpPr>
        <p:spPr>
          <a:xfrm>
            <a:off x="10507450" y="2105596"/>
            <a:ext cx="247106" cy="173732"/>
          </a:xfrm>
          <a:prstGeom prst="rect">
            <a:avLst/>
          </a:prstGeom>
          <a:noFill/>
          <a:ln>
            <a:noFill/>
          </a:ln>
        </p:spPr>
        <p:txBody>
          <a:bodyPr wrap="square" lIns="0" tIns="0" rIns="0" bIns="0" rtlCol="0" anchor="ctr">
            <a:noAutofit/>
          </a:bodyPr>
          <a:lstStyle/>
          <a:p>
            <a:pPr algn="ctr"/>
            <a:r>
              <a:rPr lang="en-US" sz="1400" dirty="0"/>
              <a:t>+</a:t>
            </a:r>
            <a:endParaRPr lang="en-US" sz="1100" dirty="0"/>
          </a:p>
        </p:txBody>
      </p:sp>
      <p:cxnSp>
        <p:nvCxnSpPr>
          <p:cNvPr id="16" name="Straight Connector 15">
            <a:extLst>
              <a:ext uri="{FF2B5EF4-FFF2-40B4-BE49-F238E27FC236}">
                <a16:creationId xmlns:a16="http://schemas.microsoft.com/office/drawing/2014/main" id="{7483676D-216D-005C-E838-0410F9312272}"/>
              </a:ext>
            </a:extLst>
          </p:cNvPr>
          <p:cNvCxnSpPr>
            <a:cxnSpLocks/>
          </p:cNvCxnSpPr>
          <p:nvPr/>
        </p:nvCxnSpPr>
        <p:spPr>
          <a:xfrm>
            <a:off x="10524894" y="2041626"/>
            <a:ext cx="204848" cy="0"/>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sp>
        <p:nvSpPr>
          <p:cNvPr id="7" name="Slide Number Placeholder 1">
            <a:extLst>
              <a:ext uri="{FF2B5EF4-FFF2-40B4-BE49-F238E27FC236}">
                <a16:creationId xmlns:a16="http://schemas.microsoft.com/office/drawing/2014/main" id="{03BAF68D-FE0B-A423-A882-CFD68B2D4EE8}"/>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13</a:t>
            </a:fld>
            <a:endParaRPr lang="en-US" dirty="0"/>
          </a:p>
        </p:txBody>
      </p:sp>
    </p:spTree>
    <p:custDataLst>
      <p:tags r:id="rId1"/>
    </p:custDataLst>
    <p:extLst>
      <p:ext uri="{BB962C8B-B14F-4D97-AF65-F5344CB8AC3E}">
        <p14:creationId xmlns:p14="http://schemas.microsoft.com/office/powerpoint/2010/main" val="2081751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D8536-4F01-218C-485D-5EC3F08FB7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28A52F-53A0-03EA-2BA5-1A30D0F6F563}"/>
              </a:ext>
            </a:extLst>
          </p:cNvPr>
          <p:cNvSpPr>
            <a:spLocks noGrp="1"/>
          </p:cNvSpPr>
          <p:nvPr>
            <p:ph type="title"/>
          </p:nvPr>
        </p:nvSpPr>
        <p:spPr/>
        <p:txBody>
          <a:bodyPr/>
          <a:lstStyle/>
          <a:p>
            <a:r>
              <a:rPr lang="en-US" sz="2800" dirty="0"/>
              <a:t>COMMANDS: summary of </a:t>
            </a:r>
            <a:r>
              <a:rPr lang="en-US" sz="2800" dirty="0">
                <a:solidFill>
                  <a:schemeClr val="tx1"/>
                </a:solidFill>
              </a:rPr>
              <a:t>safety (&gt; 2.5 years of follow-up)</a:t>
            </a:r>
            <a:endParaRPr lang="en-US" sz="2800" strike="sngStrike" dirty="0">
              <a:solidFill>
                <a:schemeClr val="tx1"/>
              </a:solidFill>
            </a:endParaRPr>
          </a:p>
        </p:txBody>
      </p:sp>
      <p:graphicFrame>
        <p:nvGraphicFramePr>
          <p:cNvPr id="4" name="Table 3">
            <a:extLst>
              <a:ext uri="{FF2B5EF4-FFF2-40B4-BE49-F238E27FC236}">
                <a16:creationId xmlns:a16="http://schemas.microsoft.com/office/drawing/2014/main" id="{F93F3590-EBFD-1B92-DFA4-2153A173C16D}"/>
              </a:ext>
            </a:extLst>
          </p:cNvPr>
          <p:cNvGraphicFramePr>
            <a:graphicFrameLocks noGrp="1"/>
          </p:cNvGraphicFramePr>
          <p:nvPr>
            <p:extLst>
              <p:ext uri="{D42A27DB-BD31-4B8C-83A1-F6EECF244321}">
                <p14:modId xmlns:p14="http://schemas.microsoft.com/office/powerpoint/2010/main" val="177629163"/>
              </p:ext>
            </p:extLst>
          </p:nvPr>
        </p:nvGraphicFramePr>
        <p:xfrm>
          <a:off x="381523" y="1203158"/>
          <a:ext cx="11428954" cy="4391365"/>
        </p:xfrm>
        <a:graphic>
          <a:graphicData uri="http://schemas.openxmlformats.org/drawingml/2006/table">
            <a:tbl>
              <a:tblPr firstRow="1" firstCol="1" bandRow="1"/>
              <a:tblGrid>
                <a:gridCol w="5484018">
                  <a:extLst>
                    <a:ext uri="{9D8B030D-6E8A-4147-A177-3AD203B41FA5}">
                      <a16:colId xmlns:a16="http://schemas.microsoft.com/office/drawing/2014/main" val="20000"/>
                    </a:ext>
                  </a:extLst>
                </a:gridCol>
                <a:gridCol w="1486234">
                  <a:extLst>
                    <a:ext uri="{9D8B030D-6E8A-4147-A177-3AD203B41FA5}">
                      <a16:colId xmlns:a16="http://schemas.microsoft.com/office/drawing/2014/main" val="20001"/>
                    </a:ext>
                  </a:extLst>
                </a:gridCol>
                <a:gridCol w="1486234">
                  <a:extLst>
                    <a:ext uri="{9D8B030D-6E8A-4147-A177-3AD203B41FA5}">
                      <a16:colId xmlns:a16="http://schemas.microsoft.com/office/drawing/2014/main" val="3833307716"/>
                    </a:ext>
                  </a:extLst>
                </a:gridCol>
                <a:gridCol w="1486234">
                  <a:extLst>
                    <a:ext uri="{9D8B030D-6E8A-4147-A177-3AD203B41FA5}">
                      <a16:colId xmlns:a16="http://schemas.microsoft.com/office/drawing/2014/main" val="20003"/>
                    </a:ext>
                  </a:extLst>
                </a:gridCol>
                <a:gridCol w="1486234">
                  <a:extLst>
                    <a:ext uri="{9D8B030D-6E8A-4147-A177-3AD203B41FA5}">
                      <a16:colId xmlns:a16="http://schemas.microsoft.com/office/drawing/2014/main" val="1903181183"/>
                    </a:ext>
                  </a:extLst>
                </a:gridCol>
              </a:tblGrid>
              <a:tr h="433517">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a:lnSpc>
                          <a:spcPct val="115000"/>
                        </a:lnSpc>
                        <a:spcBef>
                          <a:spcPts val="0"/>
                        </a:spcBef>
                        <a:spcAft>
                          <a:spcPts val="0"/>
                        </a:spcAft>
                      </a:pPr>
                      <a:endParaRPr lang="en-GB" sz="1400" b="1" dirty="0">
                        <a:solidFill>
                          <a:schemeClr val="tx1"/>
                        </a:solidFill>
                        <a:effectLst/>
                        <a:latin typeface="+mj-lt"/>
                        <a:ea typeface="Calibri" panose="020F0502020204030204" pitchFamily="34" charset="0"/>
                        <a:cs typeface="Times New Roman" panose="02020603050405020304" pitchFamily="18" charset="0"/>
                      </a:endParaRPr>
                    </a:p>
                  </a:txBody>
                  <a:tcPr marL="62236" marR="62236" marT="0" marB="0" anchor="ctr">
                    <a:lnL w="190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rowSpan="2" gridSpan="2">
                  <a:txBody>
                    <a:bodyPr/>
                    <a:lstStyle/>
                    <a:p>
                      <a:pPr algn="ctr"/>
                      <a:r>
                        <a:rPr lang="en-GB" sz="1400" b="1" dirty="0">
                          <a:solidFill>
                            <a:schemeClr val="bg1"/>
                          </a:solidFill>
                          <a:effectLst/>
                          <a:latin typeface="+mj-lt"/>
                          <a:ea typeface="Times New Roman" panose="02020603050405020304" pitchFamily="18" charset="0"/>
                          <a:cs typeface="Times New Roman" panose="02020603050405020304" pitchFamily="18" charset="0"/>
                        </a:rPr>
                        <a:t>Luspatercept</a:t>
                      </a:r>
                      <a:br>
                        <a:rPr lang="en-GB" sz="1400" b="1" dirty="0">
                          <a:solidFill>
                            <a:schemeClr val="bg1"/>
                          </a:solidFill>
                          <a:effectLst/>
                          <a:latin typeface="+mj-lt"/>
                          <a:ea typeface="Times New Roman" panose="02020603050405020304" pitchFamily="18" charset="0"/>
                          <a:cs typeface="Times New Roman" panose="02020603050405020304" pitchFamily="18" charset="0"/>
                        </a:rPr>
                      </a:br>
                      <a:r>
                        <a:rPr lang="en-GB" sz="1400" b="1" dirty="0">
                          <a:solidFill>
                            <a:schemeClr val="bg1"/>
                          </a:solidFill>
                          <a:effectLst/>
                          <a:latin typeface="+mj-lt"/>
                          <a:ea typeface="Times New Roman" panose="02020603050405020304" pitchFamily="18" charset="0"/>
                          <a:cs typeface="Times New Roman" panose="02020603050405020304" pitchFamily="18" charset="0"/>
                        </a:rPr>
                        <a:t>(n = 182)</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7282A"/>
                    </a:solidFill>
                  </a:tcPr>
                </a:tc>
                <a:tc rowSpan="2" hMerge="1">
                  <a:txBody>
                    <a:bodyPr/>
                    <a:lstStyle/>
                    <a:p>
                      <a:pPr algn="ctr"/>
                      <a:endParaRPr lang="en-GB" sz="1400" b="1">
                        <a:solidFill>
                          <a:schemeClr val="bg1"/>
                        </a:solidFill>
                        <a:effectLst/>
                        <a:latin typeface="+mj-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rgbClr val="5E5E5E"/>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7282A"/>
                    </a:solidFill>
                  </a:tcPr>
                </a:tc>
                <a:tc rowSpan="2" gridSpan="2">
                  <a:txBody>
                    <a:bodyPr/>
                    <a:lstStyle/>
                    <a:p>
                      <a:pPr algn="ctr"/>
                      <a:r>
                        <a:rPr lang="en-GB" sz="1400" b="1" dirty="0">
                          <a:solidFill>
                            <a:schemeClr val="bg1"/>
                          </a:solidFill>
                          <a:effectLst/>
                          <a:latin typeface="+mj-lt"/>
                          <a:ea typeface="Times New Roman" panose="02020603050405020304" pitchFamily="18" charset="0"/>
                          <a:cs typeface="Times New Roman" panose="02020603050405020304" pitchFamily="18" charset="0"/>
                        </a:rPr>
                        <a:t>Epoetin alfa</a:t>
                      </a:r>
                      <a:br>
                        <a:rPr lang="en-GB" sz="1400" b="1" dirty="0">
                          <a:solidFill>
                            <a:schemeClr val="bg1"/>
                          </a:solidFill>
                          <a:effectLst/>
                          <a:latin typeface="+mj-lt"/>
                          <a:ea typeface="Times New Roman" panose="02020603050405020304" pitchFamily="18" charset="0"/>
                          <a:cs typeface="Times New Roman" panose="02020603050405020304" pitchFamily="18" charset="0"/>
                        </a:rPr>
                      </a:br>
                      <a:r>
                        <a:rPr lang="en-GB" sz="1400" b="1" dirty="0">
                          <a:solidFill>
                            <a:schemeClr val="bg1"/>
                          </a:solidFill>
                          <a:effectLst/>
                          <a:latin typeface="+mj-lt"/>
                          <a:ea typeface="Times New Roman" panose="02020603050405020304" pitchFamily="18" charset="0"/>
                          <a:cs typeface="Times New Roman" panose="02020603050405020304" pitchFamily="18" charset="0"/>
                        </a:rPr>
                        <a:t>(n = 179)</a:t>
                      </a:r>
                    </a:p>
                  </a:txBody>
                  <a:tcPr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rgbClr val="5E5E5E"/>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A69F9F"/>
                    </a:solidFill>
                  </a:tcPr>
                </a:tc>
                <a:tc rowSpan="2" hMerge="1">
                  <a:txBody>
                    <a:bodyPr/>
                    <a:lstStyle/>
                    <a:p>
                      <a:endParaRPr lang="en-US"/>
                    </a:p>
                  </a:txBody>
                  <a:tcPr/>
                </a:tc>
                <a:extLst>
                  <a:ext uri="{0D108BD9-81ED-4DB2-BD59-A6C34878D82A}">
                    <a16:rowId xmlns:a16="http://schemas.microsoft.com/office/drawing/2014/main" val="10000"/>
                  </a:ext>
                </a:extLst>
              </a:tr>
              <a:tr h="0">
                <a:tc rowSpan="2">
                  <a:txBody>
                    <a:bodyPr/>
                    <a:lstStyle/>
                    <a:p>
                      <a:pPr marL="0" marR="0">
                        <a:lnSpc>
                          <a:spcPct val="115000"/>
                        </a:lnSpc>
                        <a:spcBef>
                          <a:spcPts val="0"/>
                        </a:spcBef>
                        <a:spcAft>
                          <a:spcPts val="0"/>
                        </a:spcAft>
                      </a:pPr>
                      <a:endParaRPr lang="en-GB" sz="1400" b="1" dirty="0">
                        <a:solidFill>
                          <a:schemeClr val="tx1"/>
                        </a:solidFill>
                        <a:effectLst/>
                        <a:latin typeface="+mj-lt"/>
                        <a:ea typeface="Calibri" panose="020F0502020204030204" pitchFamily="34" charset="0"/>
                        <a:cs typeface="Times New Roman" panose="02020603050405020304" pitchFamily="18" charset="0"/>
                      </a:endParaRPr>
                    </a:p>
                  </a:txBody>
                  <a:tcPr marL="62236" marR="62236" marT="0" marB="0" anchor="ctr">
                    <a:lnL w="190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5059342"/>
                  </a:ext>
                </a:extLst>
              </a:tr>
              <a:tr h="327704">
                <a:tc vMerge="1">
                  <a:txBody>
                    <a:bodyPr/>
                    <a:lstStyle/>
                    <a:p>
                      <a:pPr marL="0" marR="0">
                        <a:lnSpc>
                          <a:spcPct val="115000"/>
                        </a:lnSpc>
                        <a:spcBef>
                          <a:spcPts val="0"/>
                        </a:spcBef>
                        <a:spcAft>
                          <a:spcPts val="0"/>
                        </a:spcAft>
                      </a:pPr>
                      <a:endParaRPr lang="en-GB" sz="1400">
                        <a:solidFill>
                          <a:schemeClr val="bg1"/>
                        </a:solidFill>
                        <a:effectLst/>
                        <a:latin typeface="+mj-lt"/>
                        <a:ea typeface="Calibri" panose="020F0502020204030204" pitchFamily="34" charset="0"/>
                        <a:cs typeface="Times New Roman" panose="02020603050405020304" pitchFamily="18" charset="0"/>
                      </a:endParaRPr>
                    </a:p>
                  </a:txBody>
                  <a:tcPr marL="62236" marR="62236"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p>
                      <a:pPr algn="ctr"/>
                      <a:r>
                        <a:rPr lang="en-GB" sz="1400" b="1" dirty="0">
                          <a:solidFill>
                            <a:schemeClr val="bg1"/>
                          </a:solidFill>
                          <a:effectLst/>
                          <a:latin typeface="+mj-lt"/>
                          <a:ea typeface="Times New Roman" panose="02020603050405020304" pitchFamily="18" charset="0"/>
                          <a:cs typeface="Times New Roman" panose="02020603050405020304" pitchFamily="18" charset="0"/>
                        </a:rPr>
                        <a:t>n (%)</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7282A"/>
                    </a:solidFill>
                  </a:tcPr>
                </a:tc>
                <a:tc>
                  <a:txBody>
                    <a:bodyPr/>
                    <a:lstStyle/>
                    <a:p>
                      <a:pPr algn="ctr"/>
                      <a:r>
                        <a:rPr lang="en-GB" sz="1400" b="1" dirty="0">
                          <a:solidFill>
                            <a:schemeClr val="bg1"/>
                          </a:solidFill>
                          <a:effectLst/>
                          <a:latin typeface="+mj-lt"/>
                          <a:ea typeface="Times New Roman" panose="02020603050405020304" pitchFamily="18" charset="0"/>
                          <a:cs typeface="Times New Roman" panose="02020603050405020304" pitchFamily="18" charset="0"/>
                        </a:rPr>
                        <a:t>EAIR/100 PY</a:t>
                      </a:r>
                      <a:r>
                        <a:rPr lang="en-GB" sz="1400" b="1" baseline="30000" dirty="0">
                          <a:solidFill>
                            <a:schemeClr val="bg1"/>
                          </a:solidFill>
                          <a:effectLst/>
                          <a:latin typeface="+mj-lt"/>
                          <a:ea typeface="Times New Roman" panose="02020603050405020304" pitchFamily="18" charset="0"/>
                          <a:cs typeface="Times New Roman" panose="02020603050405020304" pitchFamily="18" charset="0"/>
                        </a:rPr>
                        <a:t>a</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7282A"/>
                    </a:solidFill>
                  </a:tcPr>
                </a:tc>
                <a:tc>
                  <a:txBody>
                    <a:bodyPr/>
                    <a:lstStyle/>
                    <a:p>
                      <a:pPr algn="ctr"/>
                      <a:r>
                        <a:rPr lang="en-GB" sz="1400" b="1" dirty="0">
                          <a:solidFill>
                            <a:schemeClr val="bg1"/>
                          </a:solidFill>
                          <a:effectLst/>
                          <a:latin typeface="+mj-lt"/>
                          <a:ea typeface="Times New Roman" panose="02020603050405020304" pitchFamily="18" charset="0"/>
                          <a:cs typeface="Times New Roman" panose="02020603050405020304" pitchFamily="18" charset="0"/>
                        </a:rPr>
                        <a:t>n (%)</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69F9F"/>
                    </a:solidFill>
                  </a:tcPr>
                </a:tc>
                <a:tc>
                  <a:txBody>
                    <a:bodyPr/>
                    <a:lstStyle/>
                    <a:p>
                      <a:pPr algn="ctr"/>
                      <a:r>
                        <a:rPr lang="en-GB" sz="1400" b="1" dirty="0">
                          <a:solidFill>
                            <a:schemeClr val="bg1"/>
                          </a:solidFill>
                          <a:effectLst/>
                          <a:latin typeface="+mj-lt"/>
                          <a:ea typeface="Times New Roman" panose="02020603050405020304" pitchFamily="18" charset="0"/>
                          <a:cs typeface="Times New Roman" panose="02020603050405020304" pitchFamily="18" charset="0"/>
                        </a:rPr>
                        <a:t>EAIR/100 PY</a:t>
                      </a:r>
                      <a:r>
                        <a:rPr kumimoji="0" lang="en-GB" sz="1400" b="1" i="0" u="none" strike="noStrike" kern="1200" cap="none" spc="0" normalizeH="0" baseline="30000" noProof="0" dirty="0">
                          <a:ln>
                            <a:noFill/>
                          </a:ln>
                          <a:solidFill>
                            <a:schemeClr val="bg1"/>
                          </a:solidFill>
                          <a:effectLst/>
                          <a:uLnTx/>
                          <a:uFillTx/>
                          <a:latin typeface="+mn-lt"/>
                          <a:ea typeface="Times New Roman" panose="02020603050405020304" pitchFamily="18" charset="0"/>
                          <a:cs typeface="Times New Roman" panose="02020603050405020304" pitchFamily="18" charset="0"/>
                        </a:rPr>
                        <a:t>a</a:t>
                      </a:r>
                      <a:endParaRPr lang="en-GB" sz="1400" b="1" dirty="0">
                        <a:solidFill>
                          <a:schemeClr val="bg1"/>
                        </a:solidFill>
                        <a:effectLst/>
                        <a:latin typeface="+mj-lt"/>
                        <a:ea typeface="Times New Roman" panose="02020603050405020304" pitchFamily="18" charset="0"/>
                        <a:cs typeface="Times New Roman" panose="02020603050405020304" pitchFamily="18" charset="0"/>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69F9F"/>
                    </a:solidFill>
                  </a:tcPr>
                </a:tc>
                <a:extLst>
                  <a:ext uri="{0D108BD9-81ED-4DB2-BD59-A6C34878D82A}">
                    <a16:rowId xmlns:a16="http://schemas.microsoft.com/office/drawing/2014/main" val="4145475462"/>
                  </a:ext>
                </a:extLst>
              </a:tr>
              <a:tr h="327704">
                <a:tc>
                  <a:txBody>
                    <a:bodyPr/>
                    <a:lstStyle/>
                    <a:p>
                      <a:r>
                        <a:rPr lang="en-GB" sz="1400" b="1" dirty="0">
                          <a:solidFill>
                            <a:schemeClr val="tx1"/>
                          </a:solidFill>
                          <a:effectLst/>
                          <a:latin typeface="+mn-lt"/>
                          <a:ea typeface="Times New Roman" panose="02020603050405020304" pitchFamily="18" charset="0"/>
                          <a:cs typeface="Times New Roman" panose="02020603050405020304" pitchFamily="18" charset="0"/>
                        </a:rPr>
                        <a:t>Patients with </a:t>
                      </a:r>
                      <a:r>
                        <a:rPr lang="en-US" sz="1400" b="1" dirty="0">
                          <a:solidFill>
                            <a:schemeClr val="tx1"/>
                          </a:solidFill>
                          <a:latin typeface="+mn-lt"/>
                        </a:rPr>
                        <a:t>≥ 1 treatment-emergent EOI</a:t>
                      </a:r>
                      <a:r>
                        <a:rPr lang="en-US" sz="1400" b="1" baseline="30000" dirty="0">
                          <a:solidFill>
                            <a:schemeClr val="tx1"/>
                          </a:solidFill>
                          <a:latin typeface="+mn-lt"/>
                        </a:rPr>
                        <a:t>b</a:t>
                      </a:r>
                      <a:endParaRPr lang="en-GB" sz="1400" b="1" strike="sngStrike" dirty="0">
                        <a:solidFill>
                          <a:srgbClr val="FF0000"/>
                        </a:solidFill>
                        <a:effectLst/>
                        <a:latin typeface="+mn-lt"/>
                        <a:ea typeface="Times New Roman" panose="02020603050405020304" pitchFamily="18" charset="0"/>
                        <a:cs typeface="Times New Roman" panose="02020603050405020304" pitchFamily="18" charset="0"/>
                      </a:endParaRP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tc>
                  <a:txBody>
                    <a:bodyPr/>
                    <a:lstStyle/>
                    <a:p>
                      <a:pPr algn="ctr"/>
                      <a:r>
                        <a:rPr lang="en-GB" sz="1400" b="1" dirty="0">
                          <a:solidFill>
                            <a:schemeClr val="tx1"/>
                          </a:solidFill>
                          <a:effectLst/>
                          <a:latin typeface="+mj-lt"/>
                          <a:ea typeface="Times New Roman" panose="02020603050405020304" pitchFamily="18" charset="0"/>
                          <a:cs typeface="Times New Roman" panose="02020603050405020304" pitchFamily="18" charset="0"/>
                        </a:rPr>
                        <a:t>125 (68.7)</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tc>
                  <a:txBody>
                    <a:bodyPr/>
                    <a:lstStyle/>
                    <a:p>
                      <a:pPr algn="ctr"/>
                      <a:r>
                        <a:rPr lang="en-GB" sz="1400" b="1" dirty="0">
                          <a:solidFill>
                            <a:schemeClr val="tx1"/>
                          </a:solidFill>
                          <a:effectLst/>
                          <a:latin typeface="+mj-lt"/>
                          <a:ea typeface="Times New Roman" panose="02020603050405020304" pitchFamily="18" charset="0"/>
                          <a:cs typeface="Times New Roman" panose="02020603050405020304" pitchFamily="18" charset="0"/>
                        </a:rPr>
                        <a:t>73.7</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tc>
                  <a:txBody>
                    <a:bodyPr/>
                    <a:lstStyle/>
                    <a:p>
                      <a:pPr algn="ctr"/>
                      <a:r>
                        <a:rPr lang="en-GB" sz="1400" b="1" dirty="0">
                          <a:solidFill>
                            <a:schemeClr val="tx1"/>
                          </a:solidFill>
                          <a:effectLst/>
                          <a:latin typeface="+mj-lt"/>
                          <a:ea typeface="Times New Roman" panose="02020603050405020304" pitchFamily="18" charset="0"/>
                          <a:cs typeface="Times New Roman" panose="02020603050405020304" pitchFamily="18" charset="0"/>
                        </a:rPr>
                        <a:t>97 (54.2)</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tc>
                  <a:txBody>
                    <a:bodyPr/>
                    <a:lstStyle/>
                    <a:p>
                      <a:pPr algn="ctr"/>
                      <a:r>
                        <a:rPr lang="en-GB" sz="1400" b="1" dirty="0">
                          <a:solidFill>
                            <a:schemeClr val="tx1"/>
                          </a:solidFill>
                          <a:effectLst/>
                          <a:latin typeface="+mj-lt"/>
                          <a:ea typeface="Times New Roman" panose="02020603050405020304" pitchFamily="18" charset="0"/>
                          <a:cs typeface="Times New Roman" panose="02020603050405020304" pitchFamily="18" charset="0"/>
                        </a:rPr>
                        <a:t>69.6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extLst>
                  <a:ext uri="{0D108BD9-81ED-4DB2-BD59-A6C34878D82A}">
                    <a16:rowId xmlns:a16="http://schemas.microsoft.com/office/drawing/2014/main" val="2947119159"/>
                  </a:ext>
                </a:extLst>
              </a:tr>
              <a:tr h="327704">
                <a:tc>
                  <a:txBody>
                    <a:bodyPr/>
                    <a:lstStyle/>
                    <a:p>
                      <a:pPr marL="228600" indent="0"/>
                      <a:r>
                        <a:rPr lang="en-GB" sz="1400" b="0" dirty="0">
                          <a:solidFill>
                            <a:schemeClr val="tx1"/>
                          </a:solidFill>
                          <a:effectLst/>
                          <a:latin typeface="+mn-lt"/>
                          <a:ea typeface="Times New Roman" panose="02020603050405020304" pitchFamily="18" charset="0"/>
                          <a:cs typeface="Times New Roman" panose="02020603050405020304" pitchFamily="18" charset="0"/>
                        </a:rPr>
                        <a:t>Asthenia (including fatigue, malaise, and lethargy)</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63 (34.6)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25.9</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solidFill>
                            <a:schemeClr val="tx1"/>
                          </a:solidFill>
                          <a:effectLst/>
                          <a:latin typeface="+mj-lt"/>
                          <a:ea typeface="Times New Roman" panose="02020603050405020304" pitchFamily="18" charset="0"/>
                          <a:cs typeface="Times New Roman" panose="02020603050405020304" pitchFamily="18" charset="0"/>
                        </a:rPr>
                        <a:t>48 (26.8)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solidFill>
                            <a:schemeClr val="tx1"/>
                          </a:solidFill>
                          <a:effectLst/>
                          <a:latin typeface="+mj-lt"/>
                          <a:ea typeface="Times New Roman" panose="02020603050405020304" pitchFamily="18" charset="0"/>
                          <a:cs typeface="Times New Roman" panose="02020603050405020304" pitchFamily="18" charset="0"/>
                        </a:rPr>
                        <a:t>27.1</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7704">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GB" sz="1400" b="0" kern="1200" baseline="0" dirty="0">
                          <a:solidFill>
                            <a:schemeClr val="tx1"/>
                          </a:solidFill>
                          <a:effectLst/>
                          <a:latin typeface="+mn-lt"/>
                          <a:ea typeface="Times New Roman" panose="02020603050405020304" pitchFamily="18" charset="0"/>
                          <a:cs typeface="Times New Roman" panose="02020603050405020304" pitchFamily="18" charset="0"/>
                        </a:rPr>
                        <a:t>Hypertension</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32 (17.6)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11.8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chemeClr val="tx1"/>
                          </a:solidFill>
                          <a:effectLst/>
                          <a:uLnTx/>
                          <a:uFillTx/>
                          <a:latin typeface="+mj-lt"/>
                          <a:ea typeface="Times New Roman" panose="02020603050405020304" pitchFamily="18" charset="0"/>
                          <a:cs typeface="Times New Roman" panose="02020603050405020304" pitchFamily="18" charset="0"/>
                        </a:rPr>
                        <a:t>19 (10.6)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chemeClr val="tx1"/>
                          </a:solidFill>
                          <a:effectLst/>
                          <a:uLnTx/>
                          <a:uFillTx/>
                          <a:latin typeface="+mj-lt"/>
                          <a:ea typeface="Times New Roman" panose="02020603050405020304" pitchFamily="18" charset="0"/>
                          <a:cs typeface="Times New Roman" panose="02020603050405020304" pitchFamily="18" charset="0"/>
                        </a:rPr>
                        <a:t>9.6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1414553"/>
                  </a:ext>
                </a:extLst>
              </a:tr>
              <a:tr h="327704">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GB" sz="1400" b="0" kern="1200" baseline="0" dirty="0">
                          <a:solidFill>
                            <a:schemeClr val="tx1"/>
                          </a:solidFill>
                          <a:effectLst/>
                          <a:latin typeface="+mn-lt"/>
                          <a:ea typeface="Times New Roman" panose="02020603050405020304" pitchFamily="18" charset="0"/>
                          <a:cs typeface="Times New Roman" panose="02020603050405020304" pitchFamily="18" charset="0"/>
                        </a:rPr>
                        <a:t>Malignancies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22 (12.1)</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7.1</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16 (8.9)</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7.8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0027257"/>
                  </a:ext>
                </a:extLst>
              </a:tr>
              <a:tr h="327704">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GB" sz="1400" b="0" kern="1200" baseline="0" dirty="0">
                          <a:solidFill>
                            <a:schemeClr val="tx1"/>
                          </a:solidFill>
                          <a:effectLst/>
                          <a:latin typeface="+mn-lt"/>
                          <a:ea typeface="Times New Roman" panose="02020603050405020304" pitchFamily="18" charset="0"/>
                          <a:cs typeface="Times New Roman" panose="02020603050405020304" pitchFamily="18" charset="0"/>
                        </a:rPr>
                        <a:t>Fractures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20 (11.0)</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6.7</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chemeClr val="tx1"/>
                          </a:solidFill>
                          <a:effectLst/>
                          <a:uLnTx/>
                          <a:uFillTx/>
                          <a:latin typeface="+mj-lt"/>
                          <a:ea typeface="Times New Roman" panose="02020603050405020304" pitchFamily="18" charset="0"/>
                          <a:cs typeface="Times New Roman" panose="02020603050405020304" pitchFamily="18" charset="0"/>
                        </a:rPr>
                        <a:t>23 (12.8)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chemeClr val="tx1"/>
                          </a:solidFill>
                          <a:effectLst/>
                          <a:uLnTx/>
                          <a:uFillTx/>
                          <a:latin typeface="+mj-lt"/>
                          <a:ea typeface="Times New Roman" panose="02020603050405020304" pitchFamily="18" charset="0"/>
                          <a:cs typeface="Times New Roman" panose="02020603050405020304" pitchFamily="18" charset="0"/>
                        </a:rPr>
                        <a:t>11.2</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8243173"/>
                  </a:ext>
                </a:extLst>
              </a:tr>
              <a:tr h="327704">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chemeClr val="tx1"/>
                          </a:solidFill>
                          <a:effectLst/>
                          <a:latin typeface="+mn-lt"/>
                          <a:ea typeface="Times New Roman" panose="02020603050405020304" pitchFamily="18" charset="0"/>
                          <a:cs typeface="Times New Roman" panose="02020603050405020304" pitchFamily="18" charset="0"/>
                        </a:rPr>
                        <a:t>Kidney toxicity</a:t>
                      </a:r>
                      <a:endParaRPr lang="en-GB" sz="1400" b="0" kern="1200" baseline="30000" dirty="0">
                        <a:solidFill>
                          <a:schemeClr val="tx1"/>
                        </a:solidFill>
                        <a:effectLst/>
                        <a:latin typeface="+mn-lt"/>
                        <a:ea typeface="Times New Roman" panose="02020603050405020304" pitchFamily="18" charset="0"/>
                        <a:cs typeface="Times New Roman" panose="02020603050405020304" pitchFamily="18" charset="0"/>
                      </a:endParaRP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20 (11.0)</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6.7</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chemeClr val="tx1"/>
                          </a:solidFill>
                          <a:effectLst/>
                          <a:uLnTx/>
                          <a:uFillTx/>
                          <a:latin typeface="+mj-lt"/>
                          <a:ea typeface="Times New Roman" panose="02020603050405020304" pitchFamily="18" charset="0"/>
                          <a:cs typeface="Times New Roman" panose="02020603050405020304" pitchFamily="18" charset="0"/>
                        </a:rPr>
                        <a:t>13 (7.3)</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chemeClr val="tx1"/>
                          </a:solidFill>
                          <a:effectLst/>
                          <a:uLnTx/>
                          <a:uFillTx/>
                          <a:latin typeface="+mj-lt"/>
                          <a:ea typeface="Times New Roman" panose="02020603050405020304" pitchFamily="18" charset="0"/>
                          <a:cs typeface="Times New Roman" panose="02020603050405020304" pitchFamily="18" charset="0"/>
                        </a:rPr>
                        <a:t>6.4</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07187817"/>
                  </a:ext>
                </a:extLst>
              </a:tr>
              <a:tr h="327704">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chemeClr val="tx1"/>
                          </a:solidFill>
                          <a:effectLst/>
                          <a:latin typeface="+mn-lt"/>
                          <a:ea typeface="Times New Roman" panose="02020603050405020304" pitchFamily="18" charset="0"/>
                          <a:cs typeface="Times New Roman" panose="02020603050405020304" pitchFamily="18" charset="0"/>
                        </a:rPr>
                        <a:t>Premalignant disorders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13 (7.1)</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4.1</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14 (7.8)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mj-lt"/>
                          <a:ea typeface="Times New Roman" panose="02020603050405020304" pitchFamily="18" charset="0"/>
                          <a:cs typeface="Times New Roman" panose="02020603050405020304" pitchFamily="18" charset="0"/>
                        </a:rPr>
                        <a:t>6.5</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8993061"/>
                  </a:ext>
                </a:extLst>
              </a:tr>
              <a:tr h="327704">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GB" sz="1400" b="0" i="0" strike="noStrike" kern="1200" baseline="0" dirty="0">
                          <a:solidFill>
                            <a:schemeClr val="tx1"/>
                          </a:solidFill>
                          <a:effectLst/>
                          <a:latin typeface="+mn-lt"/>
                          <a:ea typeface="Times New Roman" panose="02020603050405020304" pitchFamily="18" charset="0"/>
                          <a:cs typeface="Times New Roman" panose="02020603050405020304" pitchFamily="18" charset="0"/>
                        </a:rPr>
                        <a:t>Immunogenicity hypersensitivity type reactions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10 (5.5)</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3.2</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3 (1.7)</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1.4</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32381007"/>
                  </a:ext>
                </a:extLst>
              </a:tr>
              <a:tr h="327704">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GB" sz="14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Liver toxicity</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7 (3.8)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2.2</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6 (3.4)</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2.8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1087443"/>
                  </a:ext>
                </a:extLst>
              </a:tr>
              <a:tr h="327704">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GB" sz="1400" b="0" kern="1200" baseline="0" dirty="0">
                          <a:solidFill>
                            <a:schemeClr val="tx1"/>
                          </a:solidFill>
                          <a:effectLst/>
                          <a:latin typeface="+mn-lt"/>
                          <a:ea typeface="Times New Roman" panose="02020603050405020304" pitchFamily="18" charset="0"/>
                          <a:cs typeface="Times New Roman" panose="02020603050405020304" pitchFamily="18" charset="0"/>
                        </a:rPr>
                        <a:t>Immunogenicity injection local type reactions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5 (2.7)</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1.6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1 (0.6)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0.5</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23356215"/>
                  </a:ext>
                </a:extLst>
              </a:tr>
              <a:tr h="327704">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GB" sz="14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EMH masses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1 (0.5)</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0.3</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0</a:t>
                      </a:r>
                      <a:endParaRPr lang="en-GB" sz="1400" strike="sngStrike" dirty="0">
                        <a:solidFill>
                          <a:schemeClr val="tx1"/>
                        </a:solidFill>
                        <a:effectLst/>
                        <a:highlight>
                          <a:srgbClr val="00FF00"/>
                        </a:highlight>
                        <a:latin typeface="Trebuchet MS" panose="020B0703020202090204" pitchFamily="34" charset="0"/>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400"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0</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4872879"/>
                  </a:ext>
                </a:extLst>
              </a:tr>
            </a:tbl>
          </a:graphicData>
        </a:graphic>
      </p:graphicFrame>
      <p:sp>
        <p:nvSpPr>
          <p:cNvPr id="5" name="TextBox 4">
            <a:extLst>
              <a:ext uri="{FF2B5EF4-FFF2-40B4-BE49-F238E27FC236}">
                <a16:creationId xmlns:a16="http://schemas.microsoft.com/office/drawing/2014/main" id="{E0E04B41-7BA0-07D9-EB2E-458FDF8047AA}"/>
              </a:ext>
            </a:extLst>
          </p:cNvPr>
          <p:cNvSpPr txBox="1"/>
          <p:nvPr>
            <p:custDataLst>
              <p:tags r:id="rId1"/>
            </p:custDataLst>
          </p:nvPr>
        </p:nvSpPr>
        <p:spPr>
          <a:xfrm>
            <a:off x="379951" y="5709258"/>
            <a:ext cx="11428954" cy="923330"/>
          </a:xfrm>
          <a:prstGeom prst="rect">
            <a:avLst/>
          </a:prstGeom>
          <a:noFill/>
        </p:spPr>
        <p:txBody>
          <a:bodyPr vert="horz" wrap="square" lIns="0" tIns="0" rIns="0" bIns="0" rtlCol="0" anchor="b" anchorCtr="0">
            <a:spAutoFit/>
          </a:bodyPr>
          <a:lstStyle/>
          <a:p>
            <a:pPr defTabSz="1625519">
              <a:defRPr/>
            </a:pPr>
            <a:r>
              <a:rPr lang="en-US" altLang="en-US" sz="1000" kern="0" dirty="0">
                <a:solidFill>
                  <a:schemeClr val="tx2"/>
                </a:solidFill>
                <a:ea typeface="MS Mincho" panose="02020609040205080304" pitchFamily="49" charset="-128"/>
                <a:cs typeface="Arial" panose="020B0604020202020204" pitchFamily="34" charset="0"/>
              </a:rPr>
              <a:t>Data cutoff: February 7, 2025</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 Median (range) follow-up was 30.6 (1-65) months for luspatercept and 28.8 (0-69) months for epoetin alfa. </a:t>
            </a:r>
            <a:r>
              <a:rPr lang="en-US" altLang="en-US" sz="1000" kern="0" dirty="0">
                <a:latin typeface="Trebuchet MS" panose="020B0603020202020204"/>
                <a:ea typeface="MS Mincho" panose="02020609040205080304" pitchFamily="49" charset="-128"/>
                <a:cs typeface="Arial" panose="020B0604020202020204" pitchFamily="34" charset="0"/>
              </a:rPr>
              <a:t>Median treatment duration (range) was 71.5 (3-276) weeks for luspatercept and 44.0 (1-299) weeks for epoetin alfa. </a:t>
            </a:r>
          </a:p>
          <a:p>
            <a:pPr defTabSz="1625519">
              <a:defRPr/>
            </a:pP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EAIR, exposure-adjusted incidence rate; EMH, extramedullary hematopoiesis; EOI, event of interest; PY, person-year.</a:t>
            </a:r>
          </a:p>
          <a:p>
            <a:pPr defTabSz="1625519">
              <a:defRPr/>
            </a:pPr>
            <a:r>
              <a:rPr lang="en-US" altLang="en-US" sz="1000" kern="0" baseline="30000" dirty="0">
                <a:solidFill>
                  <a:schemeClr val="tx2"/>
                </a:solidFill>
                <a:latin typeface="Trebuchet MS" panose="020B0603020202020204"/>
                <a:ea typeface="MS Mincho" panose="02020609040205080304" pitchFamily="49" charset="-128"/>
                <a:cs typeface="Arial" panose="020B0604020202020204" pitchFamily="34" charset="0"/>
              </a:rPr>
              <a:t>a</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EAIR/100 PY is 100 times the number of patients with the specific treatment-emergent EOI divided by the total exposure time (in years) to the event. Exposure time was the overall treatment exposure for patients without an event and the time up to the first event start date for patients with the event. </a:t>
            </a:r>
            <a:r>
              <a:rPr lang="en-US" altLang="en-US" sz="1000" kern="0" baseline="30000" dirty="0">
                <a:solidFill>
                  <a:schemeClr val="tx2"/>
                </a:solidFill>
                <a:latin typeface="Trebuchet MS" panose="020B0603020202020204"/>
                <a:ea typeface="MS Mincho" panose="02020609040205080304" pitchFamily="49" charset="-128"/>
                <a:cs typeface="Arial" panose="020B0604020202020204" pitchFamily="34" charset="0"/>
              </a:rPr>
              <a:t>b</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Among the safety population, defined as all randomized patients who received </a:t>
            </a:r>
            <a:b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b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 1 dose of study treatment (and by treatment received). </a:t>
            </a:r>
            <a:endParaRPr lang="en-US" altLang="en-US" sz="1000" strike="sngStrike" kern="0" dirty="0">
              <a:solidFill>
                <a:schemeClr val="tx2"/>
              </a:solidFill>
              <a:latin typeface="Trebuchet MS" panose="020B0603020202020204"/>
              <a:ea typeface="MS Mincho" panose="02020609040205080304" pitchFamily="49" charset="-128"/>
              <a:cs typeface="Arial" panose="020B0604020202020204" pitchFamily="34" charset="0"/>
            </a:endParaRPr>
          </a:p>
        </p:txBody>
      </p:sp>
      <p:sp>
        <p:nvSpPr>
          <p:cNvPr id="3" name="Slide Number Placeholder 1">
            <a:extLst>
              <a:ext uri="{FF2B5EF4-FFF2-40B4-BE49-F238E27FC236}">
                <a16:creationId xmlns:a16="http://schemas.microsoft.com/office/drawing/2014/main" id="{7F23CB81-0BBB-8969-0659-EDCD68865425}"/>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14</a:t>
            </a:fld>
            <a:endParaRPr lang="en-US" dirty="0"/>
          </a:p>
        </p:txBody>
      </p:sp>
    </p:spTree>
    <p:extLst>
      <p:ext uri="{BB962C8B-B14F-4D97-AF65-F5344CB8AC3E}">
        <p14:creationId xmlns:p14="http://schemas.microsoft.com/office/powerpoint/2010/main" val="1440815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50D98-8A0D-0FBD-431E-8A4121C84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E5BED6-683A-0841-E1B1-315D911C1C5C}"/>
              </a:ext>
            </a:extLst>
          </p:cNvPr>
          <p:cNvSpPr>
            <a:spLocks noGrp="1"/>
          </p:cNvSpPr>
          <p:nvPr>
            <p:ph type="title"/>
          </p:nvPr>
        </p:nvSpPr>
        <p:spPr/>
        <p:txBody>
          <a:bodyPr/>
          <a:lstStyle/>
          <a:p>
            <a:r>
              <a:rPr lang="en-US" sz="2800" dirty="0">
                <a:solidFill>
                  <a:schemeClr val="tx1"/>
                </a:solidFill>
              </a:rPr>
              <a:t>COMMANDS: summary of disease progression (&gt; 2.5 years of follow-up)</a:t>
            </a:r>
          </a:p>
        </p:txBody>
      </p:sp>
      <p:graphicFrame>
        <p:nvGraphicFramePr>
          <p:cNvPr id="4" name="Table 3">
            <a:extLst>
              <a:ext uri="{FF2B5EF4-FFF2-40B4-BE49-F238E27FC236}">
                <a16:creationId xmlns:a16="http://schemas.microsoft.com/office/drawing/2014/main" id="{F942A440-F56D-A232-13EB-B6C713FD2CB2}"/>
              </a:ext>
            </a:extLst>
          </p:cNvPr>
          <p:cNvGraphicFramePr>
            <a:graphicFrameLocks noGrp="1"/>
          </p:cNvGraphicFramePr>
          <p:nvPr>
            <p:extLst>
              <p:ext uri="{D42A27DB-BD31-4B8C-83A1-F6EECF244321}">
                <p14:modId xmlns:p14="http://schemas.microsoft.com/office/powerpoint/2010/main" val="856451425"/>
              </p:ext>
            </p:extLst>
          </p:nvPr>
        </p:nvGraphicFramePr>
        <p:xfrm>
          <a:off x="379952" y="1216058"/>
          <a:ext cx="11428953" cy="4266628"/>
        </p:xfrm>
        <a:graphic>
          <a:graphicData uri="http://schemas.openxmlformats.org/drawingml/2006/table">
            <a:tbl>
              <a:tblPr firstRow="1" firstCol="1" bandRow="1"/>
              <a:tblGrid>
                <a:gridCol w="5390853">
                  <a:extLst>
                    <a:ext uri="{9D8B030D-6E8A-4147-A177-3AD203B41FA5}">
                      <a16:colId xmlns:a16="http://schemas.microsoft.com/office/drawing/2014/main" val="20000"/>
                    </a:ext>
                  </a:extLst>
                </a:gridCol>
                <a:gridCol w="2931830">
                  <a:extLst>
                    <a:ext uri="{9D8B030D-6E8A-4147-A177-3AD203B41FA5}">
                      <a16:colId xmlns:a16="http://schemas.microsoft.com/office/drawing/2014/main" val="20001"/>
                    </a:ext>
                  </a:extLst>
                </a:gridCol>
                <a:gridCol w="3106270">
                  <a:extLst>
                    <a:ext uri="{9D8B030D-6E8A-4147-A177-3AD203B41FA5}">
                      <a16:colId xmlns:a16="http://schemas.microsoft.com/office/drawing/2014/main" val="20003"/>
                    </a:ext>
                  </a:extLst>
                </a:gridCol>
              </a:tblGrid>
              <a:tr h="584462">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a:lnSpc>
                          <a:spcPct val="115000"/>
                        </a:lnSpc>
                        <a:spcBef>
                          <a:spcPts val="0"/>
                        </a:spcBef>
                        <a:spcAft>
                          <a:spcPts val="0"/>
                        </a:spcAft>
                      </a:pPr>
                      <a:endParaRPr lang="en-GB" sz="1400" b="1" dirty="0">
                        <a:solidFill>
                          <a:schemeClr val="tx1"/>
                        </a:solidFill>
                        <a:effectLst/>
                        <a:latin typeface="+mj-lt"/>
                        <a:ea typeface="Calibri" panose="020F0502020204030204" pitchFamily="34" charset="0"/>
                        <a:cs typeface="Times New Roman" panose="02020603050405020304" pitchFamily="18" charset="0"/>
                      </a:endParaRPr>
                    </a:p>
                  </a:txBody>
                  <a:tcPr marL="62236" marR="62236" marT="0" marB="0" anchor="ctr">
                    <a:lnL w="190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p>
                      <a:pPr algn="ctr"/>
                      <a:r>
                        <a:rPr lang="en-GB" sz="1400" b="1" dirty="0">
                          <a:solidFill>
                            <a:schemeClr val="bg1"/>
                          </a:solidFill>
                          <a:effectLst/>
                          <a:latin typeface="+mj-lt"/>
                          <a:ea typeface="Times New Roman" panose="02020603050405020304" pitchFamily="18" charset="0"/>
                          <a:cs typeface="Times New Roman" panose="02020603050405020304" pitchFamily="18" charset="0"/>
                        </a:rPr>
                        <a:t>Luspatercept</a:t>
                      </a:r>
                      <a:br>
                        <a:rPr lang="en-GB" sz="1400" b="1" dirty="0">
                          <a:solidFill>
                            <a:schemeClr val="bg1"/>
                          </a:solidFill>
                          <a:effectLst/>
                          <a:latin typeface="+mj-lt"/>
                          <a:ea typeface="Times New Roman" panose="02020603050405020304" pitchFamily="18" charset="0"/>
                          <a:cs typeface="Times New Roman" panose="02020603050405020304" pitchFamily="18" charset="0"/>
                        </a:rPr>
                      </a:br>
                      <a:r>
                        <a:rPr lang="en-GB" sz="1400" b="1" dirty="0">
                          <a:solidFill>
                            <a:schemeClr val="bg1"/>
                          </a:solidFill>
                          <a:effectLst/>
                          <a:latin typeface="+mj-lt"/>
                          <a:ea typeface="Times New Roman" panose="02020603050405020304" pitchFamily="18" charset="0"/>
                          <a:cs typeface="Times New Roman" panose="02020603050405020304" pitchFamily="18" charset="0"/>
                        </a:rPr>
                        <a:t>(n = 182)</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7282A"/>
                    </a:solidFill>
                  </a:tcPr>
                </a:tc>
                <a:tc>
                  <a:txBody>
                    <a:bodyPr/>
                    <a:lstStyle/>
                    <a:p>
                      <a:pPr algn="ctr"/>
                      <a:r>
                        <a:rPr lang="en-GB" sz="1400" b="1" dirty="0">
                          <a:solidFill>
                            <a:schemeClr val="bg1"/>
                          </a:solidFill>
                          <a:effectLst/>
                          <a:latin typeface="+mj-lt"/>
                          <a:ea typeface="Times New Roman" panose="02020603050405020304" pitchFamily="18" charset="0"/>
                          <a:cs typeface="Times New Roman" panose="02020603050405020304" pitchFamily="18" charset="0"/>
                        </a:rPr>
                        <a:t>Epoetin alfa</a:t>
                      </a:r>
                      <a:br>
                        <a:rPr lang="en-GB" sz="1400" b="1" dirty="0">
                          <a:solidFill>
                            <a:schemeClr val="bg1"/>
                          </a:solidFill>
                          <a:effectLst/>
                          <a:latin typeface="+mj-lt"/>
                          <a:ea typeface="Times New Roman" panose="02020603050405020304" pitchFamily="18" charset="0"/>
                          <a:cs typeface="Times New Roman" panose="02020603050405020304" pitchFamily="18" charset="0"/>
                        </a:rPr>
                      </a:br>
                      <a:r>
                        <a:rPr lang="en-GB" sz="1400" b="1" dirty="0">
                          <a:solidFill>
                            <a:schemeClr val="bg1"/>
                          </a:solidFill>
                          <a:effectLst/>
                          <a:latin typeface="+mj-lt"/>
                          <a:ea typeface="Times New Roman" panose="02020603050405020304" pitchFamily="18" charset="0"/>
                          <a:cs typeface="Times New Roman" panose="02020603050405020304" pitchFamily="18" charset="0"/>
                        </a:rPr>
                        <a:t>(n = 179)</a:t>
                      </a:r>
                    </a:p>
                  </a:txBody>
                  <a:tcPr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rgbClr val="5E5E5E"/>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69F9F"/>
                    </a:solidFill>
                  </a:tcPr>
                </a:tc>
                <a:extLst>
                  <a:ext uri="{0D108BD9-81ED-4DB2-BD59-A6C34878D82A}">
                    <a16:rowId xmlns:a16="http://schemas.microsoft.com/office/drawing/2014/main" val="10000"/>
                  </a:ext>
                </a:extLst>
              </a:tr>
              <a:tr h="4279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strike="noStrike" kern="1200" baseline="0" dirty="0">
                          <a:solidFill>
                            <a:schemeClr val="tx1"/>
                          </a:solidFill>
                          <a:effectLst/>
                          <a:latin typeface="+mn-lt"/>
                          <a:ea typeface="Times New Roman" panose="02020603050405020304" pitchFamily="18" charset="0"/>
                          <a:cs typeface="Times New Roman" panose="02020603050405020304" pitchFamily="18" charset="0"/>
                        </a:rPr>
                        <a:t>Progression to HR-MDS,</a:t>
                      </a:r>
                      <a:r>
                        <a:rPr lang="en-GB" sz="1400" b="1" strike="noStrike" kern="1200" baseline="30000" dirty="0">
                          <a:solidFill>
                            <a:schemeClr val="tx1"/>
                          </a:solidFill>
                          <a:effectLst/>
                          <a:latin typeface="+mn-lt"/>
                          <a:ea typeface="Times New Roman" panose="02020603050405020304" pitchFamily="18" charset="0"/>
                          <a:cs typeface="Times New Roman" panose="02020603050405020304" pitchFamily="18" charset="0"/>
                        </a:rPr>
                        <a:t>a</a:t>
                      </a:r>
                      <a:r>
                        <a:rPr lang="en-GB" sz="1400" b="1" strike="noStrike" kern="1200" baseline="0" dirty="0">
                          <a:solidFill>
                            <a:schemeClr val="tx1"/>
                          </a:solidFill>
                          <a:effectLst/>
                          <a:latin typeface="+mn-lt"/>
                          <a:ea typeface="Times New Roman" panose="02020603050405020304" pitchFamily="18" charset="0"/>
                          <a:cs typeface="Times New Roman" panose="02020603050405020304" pitchFamily="18" charset="0"/>
                        </a:rPr>
                        <a:t> n (%)</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tc>
                  <a:txBody>
                    <a:bodyPr/>
                    <a:lstStyle/>
                    <a:p>
                      <a:pPr algn="ctr"/>
                      <a:r>
                        <a:rPr lang="en-GB" sz="1400" b="1"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4 (2.2)</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tc>
                  <a:txBody>
                    <a:bodyPr/>
                    <a:lstStyle/>
                    <a:p>
                      <a:pPr algn="ctr"/>
                      <a:r>
                        <a:rPr lang="en-GB" sz="1400" b="1"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10 (5.6)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extLst>
                  <a:ext uri="{0D108BD9-81ED-4DB2-BD59-A6C34878D82A}">
                    <a16:rowId xmlns:a16="http://schemas.microsoft.com/office/drawing/2014/main" val="601206175"/>
                  </a:ext>
                </a:extLst>
              </a:tr>
              <a:tr h="427991">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HR-MDS incidence rate per 100 PY</a:t>
                      </a:r>
                      <a:r>
                        <a:rPr lang="en-US" sz="1400" baseline="30000" dirty="0">
                          <a:solidFill>
                            <a:schemeClr val="tx1"/>
                          </a:solidFill>
                        </a:rPr>
                        <a:t>b</a:t>
                      </a:r>
                      <a:r>
                        <a:rPr lang="en-US" sz="1400" dirty="0">
                          <a:solidFill>
                            <a:schemeClr val="tx1"/>
                          </a:solidFill>
                        </a:rPr>
                        <a:t> (95% CI)</a:t>
                      </a:r>
                      <a:endParaRPr lang="en-US" sz="1400" baseline="30000" dirty="0">
                        <a:solidFill>
                          <a:schemeClr val="tx1"/>
                        </a:solidFill>
                      </a:endParaRP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dirty="0">
                          <a:solidFill>
                            <a:schemeClr val="tx1"/>
                          </a:solidFill>
                        </a:rPr>
                        <a:t>0.85 (0.32-2.26)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dirty="0">
                          <a:solidFill>
                            <a:schemeClr val="tx1"/>
                          </a:solidFill>
                        </a:rPr>
                        <a:t>2.41 (1.30-4.48)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4596607"/>
                  </a:ext>
                </a:extLst>
              </a:tr>
              <a:tr h="427991">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400" baseline="0" dirty="0">
                          <a:solidFill>
                            <a:schemeClr val="tx1"/>
                          </a:solidFill>
                        </a:rPr>
                        <a:t>HR (95% CI)</a:t>
                      </a:r>
                      <a:r>
                        <a:rPr lang="en-US" sz="1400" baseline="30000" dirty="0">
                          <a:solidFill>
                            <a:schemeClr val="tx1"/>
                          </a:solidFill>
                        </a:rPr>
                        <a:t>c</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dirty="0">
                          <a:solidFill>
                            <a:schemeClr val="tx1"/>
                          </a:solidFill>
                        </a:rPr>
                        <a:t>0.388 (0.120-1.250); </a:t>
                      </a:r>
                      <a:r>
                        <a:rPr lang="en-US" sz="1400" i="1" dirty="0">
                          <a:solidFill>
                            <a:schemeClr val="tx1"/>
                          </a:solidFill>
                        </a:rPr>
                        <a:t>P </a:t>
                      </a:r>
                      <a:r>
                        <a:rPr lang="en-US" sz="1400" i="0" dirty="0">
                          <a:solidFill>
                            <a:schemeClr val="tx1"/>
                          </a:solidFill>
                        </a:rPr>
                        <a:t>= 0.1003</a:t>
                      </a:r>
                      <a:endParaRPr lang="en-US" sz="1400" dirty="0">
                        <a:solidFill>
                          <a:schemeClr val="tx1"/>
                        </a:solidFill>
                      </a:endParaRPr>
                    </a:p>
                  </a:txBody>
                  <a:tcPr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endParaRPr lang="en-US" sz="1200" dirty="0">
                        <a:solidFill>
                          <a:srgbClr val="FF0000"/>
                        </a:solidFill>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75980339"/>
                  </a:ext>
                </a:extLst>
              </a:tr>
              <a:tr h="686229">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Median time to HR-MDS progression from </a:t>
                      </a:r>
                      <a:br>
                        <a:rPr lang="en-US" sz="1400" dirty="0">
                          <a:solidFill>
                            <a:schemeClr val="tx1"/>
                          </a:solidFill>
                        </a:rPr>
                      </a:br>
                      <a:r>
                        <a:rPr lang="en-US" sz="1400" dirty="0">
                          <a:solidFill>
                            <a:schemeClr val="tx1"/>
                          </a:solidFill>
                        </a:rPr>
                        <a:t>treatment start date (95% CI), months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dirty="0">
                          <a:solidFill>
                            <a:schemeClr val="tx1"/>
                          </a:solidFill>
                        </a:rPr>
                        <a:t>NE (NE–NE)</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dirty="0">
                          <a:solidFill>
                            <a:schemeClr val="tx1"/>
                          </a:solidFill>
                        </a:rPr>
                        <a:t>NE (NE–NE)</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2753041"/>
                  </a:ext>
                </a:extLst>
              </a:tr>
              <a:tr h="4279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strike="noStrike" kern="1200" baseline="0" dirty="0">
                          <a:solidFill>
                            <a:schemeClr val="tx1"/>
                          </a:solidFill>
                          <a:effectLst/>
                          <a:latin typeface="+mn-lt"/>
                          <a:ea typeface="Times New Roman" panose="02020603050405020304" pitchFamily="18" charset="0"/>
                          <a:cs typeface="Times New Roman" panose="02020603050405020304" pitchFamily="18" charset="0"/>
                        </a:rPr>
                        <a:t>Progression to AML,</a:t>
                      </a:r>
                      <a:r>
                        <a:rPr lang="en-GB" sz="1400" b="1" strike="noStrike" kern="1200" baseline="30000" dirty="0">
                          <a:solidFill>
                            <a:schemeClr val="tx1"/>
                          </a:solidFill>
                          <a:effectLst/>
                          <a:latin typeface="+mn-lt"/>
                          <a:ea typeface="Times New Roman" panose="02020603050405020304" pitchFamily="18" charset="0"/>
                          <a:cs typeface="Times New Roman" panose="02020603050405020304" pitchFamily="18" charset="0"/>
                        </a:rPr>
                        <a:t>d</a:t>
                      </a:r>
                      <a:r>
                        <a:rPr lang="en-GB" sz="1400" b="1" strike="noStrike" kern="1200" baseline="0" dirty="0">
                          <a:solidFill>
                            <a:schemeClr val="tx1"/>
                          </a:solidFill>
                          <a:effectLst/>
                          <a:latin typeface="+mn-lt"/>
                          <a:ea typeface="Times New Roman" panose="02020603050405020304" pitchFamily="18" charset="0"/>
                          <a:cs typeface="Times New Roman" panose="02020603050405020304" pitchFamily="18" charset="0"/>
                        </a:rPr>
                        <a:t> n (%)</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tc>
                  <a:txBody>
                    <a:bodyPr/>
                    <a:lstStyle/>
                    <a:p>
                      <a:pPr algn="ctr"/>
                      <a:r>
                        <a:rPr lang="en-GB" sz="1400" b="1"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9 (4.9)</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tc>
                  <a:txBody>
                    <a:bodyPr/>
                    <a:lstStyle/>
                    <a:p>
                      <a:pPr algn="ctr"/>
                      <a:r>
                        <a:rPr lang="en-GB" sz="1400" b="1" dirty="0">
                          <a:solidFill>
                            <a:schemeClr val="tx1"/>
                          </a:solidFill>
                          <a:effectLst/>
                          <a:latin typeface="Trebuchet MS" panose="020B0703020202090204" pitchFamily="34" charset="0"/>
                          <a:ea typeface="Times New Roman" panose="02020603050405020304" pitchFamily="18" charset="0"/>
                          <a:cs typeface="Times New Roman" panose="02020603050405020304" pitchFamily="18" charset="0"/>
                        </a:rPr>
                        <a:t>8 (4.4)</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ECEC"/>
                    </a:solidFill>
                  </a:tcPr>
                </a:tc>
                <a:extLst>
                  <a:ext uri="{0D108BD9-81ED-4DB2-BD59-A6C34878D82A}">
                    <a16:rowId xmlns:a16="http://schemas.microsoft.com/office/drawing/2014/main" val="2799220733"/>
                  </a:ext>
                </a:extLst>
              </a:tr>
              <a:tr h="427991">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AML incidence rate per 100 PY</a:t>
                      </a:r>
                      <a:r>
                        <a:rPr lang="en-US" sz="1400" baseline="30000" dirty="0">
                          <a:solidFill>
                            <a:schemeClr val="tx1"/>
                          </a:solidFill>
                        </a:rPr>
                        <a:t>b</a:t>
                      </a:r>
                      <a:r>
                        <a:rPr lang="en-US" sz="1400" dirty="0">
                          <a:solidFill>
                            <a:schemeClr val="tx1"/>
                          </a:solidFill>
                        </a:rPr>
                        <a:t> (95% CI)</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dirty="0">
                          <a:solidFill>
                            <a:schemeClr val="tx1"/>
                          </a:solidFill>
                        </a:rPr>
                        <a:t>1.91 (1.00–3.68)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dirty="0">
                          <a:solidFill>
                            <a:schemeClr val="tx1"/>
                          </a:solidFill>
                        </a:rPr>
                        <a:t>1.91 (0.95–3.81)</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9918342"/>
                  </a:ext>
                </a:extLst>
              </a:tr>
              <a:tr h="427991">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HR </a:t>
                      </a:r>
                      <a:r>
                        <a:rPr lang="en-US" sz="1400" baseline="0" dirty="0">
                          <a:solidFill>
                            <a:schemeClr val="tx1"/>
                          </a:solidFill>
                        </a:rPr>
                        <a:t>(95% CI)</a:t>
                      </a:r>
                      <a:r>
                        <a:rPr lang="en-US" sz="1400" baseline="30000" dirty="0">
                          <a:solidFill>
                            <a:schemeClr val="tx1"/>
                          </a:solidFill>
                        </a:rPr>
                        <a:t>c</a:t>
                      </a:r>
                      <a:endParaRPr lang="en-US" sz="1400" dirty="0">
                        <a:solidFill>
                          <a:schemeClr val="tx1"/>
                        </a:solidFill>
                      </a:endParaRP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dirty="0">
                          <a:solidFill>
                            <a:schemeClr val="tx1"/>
                          </a:solidFill>
                        </a:rPr>
                        <a:t>1.110 (0.420–2.932); </a:t>
                      </a:r>
                      <a:r>
                        <a:rPr lang="en-US" sz="1400" i="1" dirty="0">
                          <a:solidFill>
                            <a:schemeClr val="tx1"/>
                          </a:solidFill>
                        </a:rPr>
                        <a:t>P = </a:t>
                      </a:r>
                      <a:r>
                        <a:rPr lang="en-US" sz="1400" i="0" dirty="0">
                          <a:solidFill>
                            <a:schemeClr val="tx1"/>
                          </a:solidFill>
                        </a:rPr>
                        <a:t>0.8326</a:t>
                      </a:r>
                      <a:endParaRPr lang="en-US" sz="1400" dirty="0">
                        <a:solidFill>
                          <a:schemeClr val="tx1"/>
                        </a:solidFill>
                      </a:endParaRPr>
                    </a:p>
                  </a:txBody>
                  <a:tcPr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sz="1200" dirty="0">
                        <a:solidFill>
                          <a:srgbClr val="595454"/>
                        </a:solidFill>
                        <a:effectLst/>
                        <a:latin typeface="Trebuchet MS" panose="020B0703020202090204" pitchFamily="34" charset="0"/>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5506863"/>
                  </a:ext>
                </a:extLst>
              </a:tr>
              <a:tr h="427991">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Median time to AML progression from </a:t>
                      </a:r>
                      <a:br>
                        <a:rPr lang="en-US" sz="1400" dirty="0">
                          <a:solidFill>
                            <a:schemeClr val="tx1"/>
                          </a:solidFill>
                        </a:rPr>
                      </a:br>
                      <a:r>
                        <a:rPr lang="en-US" sz="1400" dirty="0">
                          <a:solidFill>
                            <a:schemeClr val="tx1"/>
                          </a:solidFill>
                        </a:rPr>
                        <a:t>initial MDS diagnosis (95% CI), months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dirty="0">
                          <a:solidFill>
                            <a:schemeClr val="tx1"/>
                          </a:solidFill>
                        </a:rPr>
                        <a:t>NE (132.1–NE)</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dirty="0">
                          <a:solidFill>
                            <a:schemeClr val="tx1"/>
                          </a:solidFill>
                        </a:rPr>
                        <a:t>NE (NE–NE)</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9123545"/>
                  </a:ext>
                </a:extLst>
              </a:tr>
            </a:tbl>
          </a:graphicData>
        </a:graphic>
      </p:graphicFrame>
      <p:sp>
        <p:nvSpPr>
          <p:cNvPr id="6" name="TextBox 5">
            <a:extLst>
              <a:ext uri="{FF2B5EF4-FFF2-40B4-BE49-F238E27FC236}">
                <a16:creationId xmlns:a16="http://schemas.microsoft.com/office/drawing/2014/main" id="{26DDFD8F-3D56-4096-1D18-DD3A3AAC5B7E}"/>
              </a:ext>
            </a:extLst>
          </p:cNvPr>
          <p:cNvSpPr txBox="1"/>
          <p:nvPr>
            <p:custDataLst>
              <p:tags r:id="rId1"/>
            </p:custDataLst>
          </p:nvPr>
        </p:nvSpPr>
        <p:spPr>
          <a:xfrm>
            <a:off x="379951" y="6017035"/>
            <a:ext cx="11428954" cy="615553"/>
          </a:xfrm>
          <a:prstGeom prst="rect">
            <a:avLst/>
          </a:prstGeom>
          <a:noFill/>
        </p:spPr>
        <p:txBody>
          <a:bodyPr vert="horz" wrap="square" lIns="0" tIns="0" rIns="0" bIns="0" rtlCol="0" anchor="b" anchorCtr="0">
            <a:spAutoFit/>
          </a:bodyPr>
          <a:lstStyle/>
          <a:p>
            <a:pPr defTabSz="1625519">
              <a:defRPr/>
            </a:pPr>
            <a:r>
              <a:rPr lang="en-US" altLang="en-US" sz="1000" kern="0" dirty="0">
                <a:ea typeface="MS Mincho" panose="02020609040205080304" pitchFamily="49" charset="-128"/>
                <a:cs typeface="Arial" panose="020B0604020202020204" pitchFamily="34" charset="0"/>
              </a:rPr>
              <a:t>Data cutoff: </a:t>
            </a:r>
            <a:r>
              <a:rPr lang="en-US" altLang="en-US" sz="1000" kern="0" dirty="0">
                <a:solidFill>
                  <a:schemeClr val="tx2"/>
                </a:solidFill>
                <a:ea typeface="MS Mincho" panose="02020609040205080304" pitchFamily="49" charset="-128"/>
                <a:cs typeface="Arial" panose="020B0604020202020204" pitchFamily="34" charset="0"/>
              </a:rPr>
              <a:t>February 7, 2025</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 Median (range) follow-up was </a:t>
            </a:r>
            <a:r>
              <a:rPr lang="en-US" altLang="en-US" sz="1000" kern="0" dirty="0">
                <a:latin typeface="Trebuchet MS" panose="020B0603020202020204"/>
                <a:ea typeface="MS Mincho" panose="02020609040205080304" pitchFamily="49" charset="-128"/>
                <a:cs typeface="Arial" panose="020B0604020202020204" pitchFamily="34" charset="0"/>
              </a:rPr>
              <a:t>30.6 (1-65) months for luspatercept and 28.8 (0-69) months for epoetin alfa.</a:t>
            </a:r>
          </a:p>
          <a:p>
            <a:pPr defTabSz="1625519">
              <a:defRPr/>
            </a:pPr>
            <a:r>
              <a:rPr lang="en-US" altLang="en-US" sz="1000" kern="0" baseline="30000" dirty="0">
                <a:latin typeface="Trebuchet MS" panose="020B0603020202020204"/>
                <a:ea typeface="MS Mincho" panose="02020609040205080304" pitchFamily="49" charset="-128"/>
                <a:cs typeface="Arial" panose="020B0604020202020204" pitchFamily="34" charset="0"/>
              </a:rPr>
              <a:t>a</a:t>
            </a:r>
            <a:r>
              <a:rPr lang="en-US" altLang="en-US" sz="1000" kern="0" dirty="0">
                <a:latin typeface="Trebuchet MS" panose="020B0603020202020204"/>
                <a:ea typeface="MS Mincho" panose="02020609040205080304" pitchFamily="49" charset="-128"/>
                <a:cs typeface="Arial" panose="020B0604020202020204" pitchFamily="34" charset="0"/>
              </a:rPr>
              <a:t>Higher-risk category comprises high- and very high-risk categories per IPSS-R. </a:t>
            </a:r>
            <a:r>
              <a:rPr lang="en-US" altLang="en-US" sz="1000" kern="0" baseline="30000" dirty="0">
                <a:latin typeface="Trebuchet MS" panose="020B0603020202020204"/>
                <a:ea typeface="MS Mincho" panose="02020609040205080304" pitchFamily="49" charset="-128"/>
                <a:cs typeface="Arial" panose="020B0604020202020204" pitchFamily="34" charset="0"/>
              </a:rPr>
              <a:t>b</a:t>
            </a:r>
            <a:r>
              <a:rPr lang="en-US" sz="1000" kern="0" dirty="0">
                <a:latin typeface="Trebuchet MS" panose="020B0603020202020204"/>
                <a:ea typeface="MS Mincho" panose="02020609040205080304" pitchFamily="49" charset="-128"/>
                <a:cs typeface="Arial" panose="020B0604020202020204" pitchFamily="34" charset="0"/>
              </a:rPr>
              <a:t>PY was calculated from the treatment start date to the HR-MDS onset date or from the randomization date to AML onset date, or to the last follow-up date for patients without progression to HR-MDS or AML. </a:t>
            </a:r>
            <a:r>
              <a:rPr lang="en-US" sz="1000" kern="0" baseline="30000" dirty="0">
                <a:latin typeface="Trebuchet MS" panose="020B0603020202020204"/>
                <a:ea typeface="MS Mincho" panose="02020609040205080304" pitchFamily="49" charset="-128"/>
                <a:cs typeface="Arial" panose="020B0604020202020204" pitchFamily="34" charset="0"/>
              </a:rPr>
              <a:t>c</a:t>
            </a:r>
            <a:r>
              <a:rPr lang="en-US" altLang="en-US" sz="1000" kern="0" dirty="0">
                <a:latin typeface="Trebuchet MS" panose="020B0603020202020204"/>
                <a:ea typeface="MS Mincho" panose="02020609040205080304" pitchFamily="49" charset="-128"/>
                <a:cs typeface="Arial" panose="020B0604020202020204" pitchFamily="34" charset="0"/>
              </a:rPr>
              <a:t>HR (95% CI) was calculated by stratified Cox proportional hazard model, </a:t>
            </a:r>
            <a:r>
              <a:rPr lang="en-US" altLang="en-US" sz="1000" i="1" kern="0" dirty="0">
                <a:latin typeface="Trebuchet MS" panose="020B0603020202020204"/>
                <a:ea typeface="MS Mincho" panose="02020609040205080304" pitchFamily="49" charset="-128"/>
                <a:cs typeface="Arial" panose="020B0604020202020204" pitchFamily="34" charset="0"/>
              </a:rPr>
              <a:t>P </a:t>
            </a:r>
            <a:r>
              <a:rPr lang="en-US" altLang="en-US" sz="1000" kern="0" dirty="0">
                <a:latin typeface="Trebuchet MS" panose="020B0603020202020204"/>
                <a:ea typeface="MS Mincho" panose="02020609040205080304" pitchFamily="49" charset="-128"/>
                <a:cs typeface="Arial" panose="020B0604020202020204" pitchFamily="34" charset="0"/>
              </a:rPr>
              <a:t>value was calculated from stratified log-rank test. </a:t>
            </a:r>
            <a:r>
              <a:rPr lang="en-US" altLang="en-US" sz="1000" kern="0" baseline="30000" dirty="0">
                <a:latin typeface="Trebuchet MS" panose="020B0603020202020204"/>
                <a:ea typeface="MS Mincho" panose="02020609040205080304" pitchFamily="49" charset="-128"/>
                <a:cs typeface="Arial" panose="020B0604020202020204" pitchFamily="34" charset="0"/>
              </a:rPr>
              <a:t>d</a:t>
            </a:r>
            <a:r>
              <a:rPr lang="en-US" altLang="en-US" sz="1000" kern="0" dirty="0">
                <a:latin typeface="Trebuchet MS" panose="020B0603020202020204"/>
                <a:ea typeface="MS Mincho" panose="02020609040205080304" pitchFamily="49" charset="-128"/>
                <a:cs typeface="Arial" panose="020B0604020202020204" pitchFamily="34" charset="0"/>
              </a:rPr>
              <a:t>Based on ITT population. </a:t>
            </a:r>
          </a:p>
        </p:txBody>
      </p:sp>
      <p:sp>
        <p:nvSpPr>
          <p:cNvPr id="3" name="Slide Number Placeholder 1">
            <a:extLst>
              <a:ext uri="{FF2B5EF4-FFF2-40B4-BE49-F238E27FC236}">
                <a16:creationId xmlns:a16="http://schemas.microsoft.com/office/drawing/2014/main" id="{20BE8FB9-F7F3-99DA-3210-90C33CB4C1C6}"/>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15</a:t>
            </a:fld>
            <a:endParaRPr lang="en-US" dirty="0"/>
          </a:p>
        </p:txBody>
      </p:sp>
    </p:spTree>
    <p:extLst>
      <p:ext uri="{BB962C8B-B14F-4D97-AF65-F5344CB8AC3E}">
        <p14:creationId xmlns:p14="http://schemas.microsoft.com/office/powerpoint/2010/main" val="1585443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COMMANDS: summary</a:t>
            </a:r>
          </a:p>
        </p:txBody>
      </p:sp>
      <p:sp>
        <p:nvSpPr>
          <p:cNvPr id="3" name="Content Placeholder 2"/>
          <p:cNvSpPr>
            <a:spLocks noGrp="1"/>
          </p:cNvSpPr>
          <p:nvPr>
            <p:ph type="body" sz="quarter" idx="11"/>
          </p:nvPr>
        </p:nvSpPr>
        <p:spPr>
          <a:xfrm>
            <a:off x="378461" y="915204"/>
            <a:ext cx="11653117" cy="4429020"/>
          </a:xfrm>
        </p:spPr>
        <p:txBody>
          <a:bodyPr/>
          <a:lstStyle/>
          <a:p>
            <a:pPr lvl="1">
              <a:spcBef>
                <a:spcPts val="300"/>
              </a:spcBef>
              <a:spcAft>
                <a:spcPts val="600"/>
              </a:spcAft>
            </a:pPr>
            <a:r>
              <a:rPr lang="en-US" sz="1800" dirty="0"/>
              <a:t>In this first report of OS for the COMMANDS trial, patients who received luspatercept showed a trend for improved survival versus epoetin alfa, with median OS not reached for luspatercept and a 20% lower risk of death compared with patients treated with epoetin alfa </a:t>
            </a:r>
          </a:p>
          <a:p>
            <a:pPr lvl="2">
              <a:spcBef>
                <a:spcPts val="300"/>
              </a:spcBef>
              <a:spcAft>
                <a:spcPts val="600"/>
              </a:spcAft>
            </a:pPr>
            <a:r>
              <a:rPr lang="en-US" sz="1600" dirty="0">
                <a:solidFill>
                  <a:schemeClr val="tx1"/>
                </a:solidFill>
              </a:rPr>
              <a:t>The positive OS trend with luspatercept was observed across prespecified subgroups, including high baseline transfusion burden, RS-, and low </a:t>
            </a:r>
            <a:r>
              <a:rPr lang="en-US" sz="1600" dirty="0" err="1">
                <a:solidFill>
                  <a:schemeClr val="tx1"/>
                </a:solidFill>
              </a:rPr>
              <a:t>sEPO</a:t>
            </a:r>
            <a:r>
              <a:rPr lang="en-US" sz="1600" dirty="0">
                <a:solidFill>
                  <a:schemeClr val="tx1"/>
                </a:solidFill>
              </a:rPr>
              <a:t> populations</a:t>
            </a:r>
          </a:p>
          <a:p>
            <a:pPr lvl="2">
              <a:spcBef>
                <a:spcPts val="300"/>
              </a:spcBef>
              <a:spcAft>
                <a:spcPts val="600"/>
              </a:spcAft>
            </a:pPr>
            <a:r>
              <a:rPr lang="en-US" sz="1600" dirty="0">
                <a:solidFill>
                  <a:schemeClr val="tx1"/>
                </a:solidFill>
              </a:rPr>
              <a:t>Extended follow-up is ongoing</a:t>
            </a:r>
            <a:endParaRPr lang="en-US" sz="1600" strike="sngStrike" dirty="0">
              <a:solidFill>
                <a:srgbClr val="FF0000"/>
              </a:solidFill>
            </a:endParaRPr>
          </a:p>
          <a:p>
            <a:pPr lvl="1">
              <a:spcBef>
                <a:spcPts val="300"/>
              </a:spcBef>
              <a:spcAft>
                <a:spcPts val="600"/>
              </a:spcAft>
            </a:pPr>
            <a:r>
              <a:rPr lang="en-US" sz="1800" dirty="0"/>
              <a:t>At a median follow-up of &gt; 2.5 years, luspatercept continued to improve response rate and offered a longer duration of response versus epoetin alfa </a:t>
            </a:r>
          </a:p>
          <a:p>
            <a:pPr lvl="2">
              <a:spcBef>
                <a:spcPts val="300"/>
              </a:spcBef>
              <a:spcAft>
                <a:spcPts val="600"/>
              </a:spcAft>
            </a:pPr>
            <a:r>
              <a:rPr lang="en-US" sz="1600" dirty="0">
                <a:solidFill>
                  <a:schemeClr val="tx1"/>
                </a:solidFill>
              </a:rPr>
              <a:t>Significantly more patients achieved RBC-TI ≥ 12 weeks (OR, 2.8)</a:t>
            </a:r>
            <a:r>
              <a:rPr lang="en-US" sz="1600" dirty="0">
                <a:solidFill>
                  <a:srgbClr val="FF0000"/>
                </a:solidFill>
              </a:rPr>
              <a:t> </a:t>
            </a:r>
            <a:r>
              <a:rPr lang="en-US" sz="1600" dirty="0">
                <a:solidFill>
                  <a:schemeClr val="tx1"/>
                </a:solidFill>
              </a:rPr>
              <a:t>with luspatercept versus epoetin alfa </a:t>
            </a:r>
          </a:p>
          <a:p>
            <a:pPr lvl="2">
              <a:spcBef>
                <a:spcPts val="300"/>
              </a:spcBef>
              <a:spcAft>
                <a:spcPts val="600"/>
              </a:spcAft>
            </a:pPr>
            <a:r>
              <a:rPr lang="en-US" sz="1600" dirty="0">
                <a:solidFill>
                  <a:schemeClr val="tx1"/>
                </a:solidFill>
              </a:rPr>
              <a:t>Median cumulative duration of RBC-TI ≥ 12 weeks was ~1 year longer with luspatercept versus epoetin alfa </a:t>
            </a:r>
          </a:p>
          <a:p>
            <a:pPr lvl="1">
              <a:spcBef>
                <a:spcPts val="300"/>
              </a:spcBef>
              <a:spcAft>
                <a:spcPts val="600"/>
              </a:spcAft>
            </a:pPr>
            <a:r>
              <a:rPr lang="en-US" sz="1800" dirty="0"/>
              <a:t>Safety results remained consistent with the known safety profile of luspatercept in MDS</a:t>
            </a:r>
          </a:p>
          <a:p>
            <a:pPr lvl="2">
              <a:spcBef>
                <a:spcPts val="300"/>
              </a:spcBef>
              <a:spcAft>
                <a:spcPts val="600"/>
              </a:spcAft>
            </a:pPr>
            <a:r>
              <a:rPr lang="en-US" sz="1600" dirty="0">
                <a:solidFill>
                  <a:schemeClr val="tx1"/>
                </a:solidFill>
              </a:rPr>
              <a:t>Fewer patients in the luspatercept arm progressed to HR-MDS compared with epoetin alfa</a:t>
            </a:r>
          </a:p>
          <a:p>
            <a:pPr lvl="1">
              <a:spcBef>
                <a:spcPts val="300"/>
              </a:spcBef>
              <a:spcAft>
                <a:spcPts val="600"/>
              </a:spcAft>
            </a:pPr>
            <a:r>
              <a:rPr lang="en-US" sz="1800" dirty="0"/>
              <a:t>To date, COMMANDS is the first prospective, randomized, head-to-head phase 3 trial in first-line LR-MDS to show a positive trend in improving OS compared to ESAs</a:t>
            </a:r>
          </a:p>
          <a:p>
            <a:pPr lvl="1"/>
            <a:endParaRPr lang="en-US" sz="1800" dirty="0">
              <a:solidFill>
                <a:srgbClr val="FF0000"/>
              </a:solidFill>
              <a:highlight>
                <a:srgbClr val="00FF00"/>
              </a:highlight>
            </a:endParaRPr>
          </a:p>
        </p:txBody>
      </p:sp>
      <p:sp>
        <p:nvSpPr>
          <p:cNvPr id="4" name="TextBox 3">
            <a:extLst>
              <a:ext uri="{FF2B5EF4-FFF2-40B4-BE49-F238E27FC236}">
                <a16:creationId xmlns:a16="http://schemas.microsoft.com/office/drawing/2014/main" id="{58FB6955-C4F5-DC41-C47B-E99CB3CB84AC}"/>
              </a:ext>
            </a:extLst>
          </p:cNvPr>
          <p:cNvSpPr txBox="1"/>
          <p:nvPr/>
        </p:nvSpPr>
        <p:spPr>
          <a:xfrm>
            <a:off x="378461" y="5421226"/>
            <a:ext cx="11432978" cy="1015663"/>
          </a:xfrm>
          <a:prstGeom prst="rect">
            <a:avLst/>
          </a:prstGeom>
          <a:solidFill>
            <a:srgbClr val="EFE7E7"/>
          </a:solidFill>
        </p:spPr>
        <p:txBody>
          <a:bodyPr wrap="square">
            <a:spAutoFit/>
          </a:bodyPr>
          <a:lstStyle/>
          <a:p>
            <a:pPr marL="0" lvl="1" algn="ctr"/>
            <a:r>
              <a:rPr lang="en-US" sz="2000" b="1" dirty="0"/>
              <a:t>These long-term results support luspatercept as the standard of care for </a:t>
            </a:r>
            <a:br>
              <a:rPr lang="en-US" sz="2000" b="1" dirty="0"/>
            </a:br>
            <a:r>
              <a:rPr lang="en-US" sz="2000" b="1" dirty="0"/>
              <a:t>anemia in first-line</a:t>
            </a:r>
            <a:r>
              <a:rPr lang="en-US" sz="2000" b="1" dirty="0">
                <a:solidFill>
                  <a:srgbClr val="FF0000"/>
                </a:solidFill>
              </a:rPr>
              <a:t> </a:t>
            </a:r>
            <a:r>
              <a:rPr lang="en-US" sz="2000" b="1" dirty="0"/>
              <a:t>transfusion-dependent LR-MDS, providing prolonged </a:t>
            </a:r>
            <a:br>
              <a:rPr lang="en-US" sz="2000" b="1" dirty="0"/>
            </a:br>
            <a:r>
              <a:rPr lang="en-US" sz="2000" b="1" dirty="0"/>
              <a:t>responses and the potential for extended survival</a:t>
            </a:r>
          </a:p>
        </p:txBody>
      </p:sp>
      <p:sp>
        <p:nvSpPr>
          <p:cNvPr id="7" name="Slide Number Placeholder 1">
            <a:extLst>
              <a:ext uri="{FF2B5EF4-FFF2-40B4-BE49-F238E27FC236}">
                <a16:creationId xmlns:a16="http://schemas.microsoft.com/office/drawing/2014/main" id="{D0A31AD8-4F3E-BF89-C4D4-8E0286AB4A13}"/>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16</a:t>
            </a:fld>
            <a:endParaRPr lang="en-US" dirty="0"/>
          </a:p>
        </p:txBody>
      </p:sp>
    </p:spTree>
    <p:custDataLst>
      <p:tags r:id="rId1"/>
    </p:custDataLst>
    <p:extLst>
      <p:ext uri="{BB962C8B-B14F-4D97-AF65-F5344CB8AC3E}">
        <p14:creationId xmlns:p14="http://schemas.microsoft.com/office/powerpoint/2010/main" val="3362193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462" y="160868"/>
            <a:ext cx="11435077" cy="677333"/>
          </a:xfrm>
        </p:spPr>
        <p:txBody>
          <a:bodyPr/>
          <a:lstStyle/>
          <a:p>
            <a:r>
              <a:rPr lang="en-US" sz="2800" dirty="0"/>
              <a:t>Acknowledgments</a:t>
            </a:r>
          </a:p>
        </p:txBody>
      </p:sp>
      <p:sp>
        <p:nvSpPr>
          <p:cNvPr id="3" name="Content Placeholder 2"/>
          <p:cNvSpPr>
            <a:spLocks noGrp="1"/>
          </p:cNvSpPr>
          <p:nvPr>
            <p:ph idx="1"/>
          </p:nvPr>
        </p:nvSpPr>
        <p:spPr>
          <a:xfrm>
            <a:off x="378462" y="1397000"/>
            <a:ext cx="11435077" cy="4622800"/>
          </a:xfrm>
        </p:spPr>
        <p:txBody>
          <a:bodyPr/>
          <a:lstStyle/>
          <a:p>
            <a:pPr lvl="1"/>
            <a:r>
              <a:rPr lang="en-US" sz="1800" dirty="0">
                <a:solidFill>
                  <a:srgbClr val="433F3F"/>
                </a:solidFill>
              </a:rPr>
              <a:t>The patients and families who made the study possible</a:t>
            </a:r>
          </a:p>
          <a:p>
            <a:pPr lvl="1"/>
            <a:r>
              <a:rPr lang="en-US" sz="1800" dirty="0">
                <a:solidFill>
                  <a:srgbClr val="433F3F"/>
                </a:solidFill>
              </a:rPr>
              <a:t>The clinical study teams who participated</a:t>
            </a:r>
          </a:p>
          <a:p>
            <a:pPr lvl="1"/>
            <a:r>
              <a:rPr lang="en-US" sz="1800" dirty="0">
                <a:solidFill>
                  <a:srgbClr val="433F3F"/>
                </a:solidFill>
              </a:rPr>
              <a:t>Study drugs were provided by Bristol Myers Squibb (Princeton, NJ, USA)</a:t>
            </a:r>
          </a:p>
          <a:p>
            <a:pPr lvl="1"/>
            <a:r>
              <a:rPr lang="en-US" sz="1800" dirty="0">
                <a:solidFill>
                  <a:srgbClr val="433F3F"/>
                </a:solidFill>
              </a:rPr>
              <a:t>The study was supported by Celgene, a Bristol</a:t>
            </a:r>
            <a:r>
              <a:rPr lang="en-US" dirty="0">
                <a:solidFill>
                  <a:srgbClr val="FF0000"/>
                </a:solidFill>
              </a:rPr>
              <a:t> </a:t>
            </a:r>
            <a:r>
              <a:rPr lang="en-US" sz="1800" dirty="0">
                <a:solidFill>
                  <a:srgbClr val="433F3F"/>
                </a:solidFill>
              </a:rPr>
              <a:t>Myers Squibb Company, in collaboration with </a:t>
            </a:r>
            <a:br>
              <a:rPr lang="en-US" sz="1800" dirty="0">
                <a:solidFill>
                  <a:srgbClr val="433F3F"/>
                </a:solidFill>
              </a:rPr>
            </a:br>
            <a:r>
              <a:rPr lang="en-US" sz="1800" dirty="0">
                <a:solidFill>
                  <a:srgbClr val="433F3F"/>
                </a:solidFill>
              </a:rPr>
              <a:t>Acceleron Pharma Inc., a wholly owned subsidiary of Merck &amp; Co., Inc., Rahway, NJ, USA</a:t>
            </a:r>
          </a:p>
          <a:p>
            <a:pPr lvl="1"/>
            <a:r>
              <a:rPr lang="en-US" sz="1800" dirty="0">
                <a:solidFill>
                  <a:srgbClr val="433F3F"/>
                </a:solidFill>
              </a:rPr>
              <a:t>All authors contributed to and approved the presentation</a:t>
            </a:r>
          </a:p>
          <a:p>
            <a:pPr lvl="1"/>
            <a:r>
              <a:rPr lang="en-US" sz="1800" dirty="0">
                <a:solidFill>
                  <a:srgbClr val="433F3F"/>
                </a:solidFill>
              </a:rPr>
              <a:t>Writing and editorial assistance were provided by Alex Dimitri, PhD, of Lumanity Communications Inc</a:t>
            </a:r>
            <a:r>
              <a:rPr lang="en-US" dirty="0">
                <a:solidFill>
                  <a:srgbClr val="433F3F"/>
                </a:solidFill>
              </a:rPr>
              <a:t>., </a:t>
            </a:r>
            <a:br>
              <a:rPr lang="en-US" dirty="0">
                <a:solidFill>
                  <a:srgbClr val="433F3F"/>
                </a:solidFill>
              </a:rPr>
            </a:br>
            <a:r>
              <a:rPr lang="en-US" dirty="0">
                <a:solidFill>
                  <a:srgbClr val="433F3F"/>
                </a:solidFill>
              </a:rPr>
              <a:t>and were</a:t>
            </a:r>
            <a:r>
              <a:rPr lang="en-US" sz="1800" dirty="0">
                <a:solidFill>
                  <a:srgbClr val="FF0000"/>
                </a:solidFill>
              </a:rPr>
              <a:t> </a:t>
            </a:r>
            <a:r>
              <a:rPr lang="en-US" sz="1800" dirty="0">
                <a:solidFill>
                  <a:srgbClr val="433F3F"/>
                </a:solidFill>
              </a:rPr>
              <a:t>funded by Bristol Myers Squibb</a:t>
            </a:r>
          </a:p>
          <a:p>
            <a:pPr marL="0" lvl="1" indent="0">
              <a:buNone/>
            </a:pPr>
            <a:endParaRPr lang="en-US" dirty="0"/>
          </a:p>
        </p:txBody>
      </p:sp>
      <p:pic>
        <p:nvPicPr>
          <p:cNvPr id="8" name="Content Placeholder 5" descr="Qr code&#10;&#10;Description automatically generated">
            <a:extLst>
              <a:ext uri="{FF2B5EF4-FFF2-40B4-BE49-F238E27FC236}">
                <a16:creationId xmlns:a16="http://schemas.microsoft.com/office/drawing/2014/main" id="{1CDD6954-4D71-4274-A6E8-CCEB1F755E50}"/>
              </a:ext>
            </a:extLst>
          </p:cNvPr>
          <p:cNvPicPr>
            <a:picLocks noChangeAspect="1"/>
          </p:cNvPicPr>
          <p:nvPr/>
        </p:nvPicPr>
        <p:blipFill>
          <a:blip r:embed="rId4"/>
          <a:stretch>
            <a:fillRect/>
          </a:stretch>
        </p:blipFill>
        <p:spPr>
          <a:xfrm>
            <a:off x="8455309" y="4932122"/>
            <a:ext cx="1344966" cy="1344966"/>
          </a:xfrm>
          <a:prstGeom prst="rect">
            <a:avLst/>
          </a:prstGeom>
        </p:spPr>
      </p:pic>
      <p:sp>
        <p:nvSpPr>
          <p:cNvPr id="11" name="Content Placeholder 4">
            <a:extLst>
              <a:ext uri="{FF2B5EF4-FFF2-40B4-BE49-F238E27FC236}">
                <a16:creationId xmlns:a16="http://schemas.microsoft.com/office/drawing/2014/main" id="{8A45DF9E-2CAF-477B-A143-96715C71C78C}"/>
              </a:ext>
            </a:extLst>
          </p:cNvPr>
          <p:cNvSpPr txBox="1">
            <a:spLocks/>
          </p:cNvSpPr>
          <p:nvPr/>
        </p:nvSpPr>
        <p:spPr>
          <a:xfrm>
            <a:off x="9866817" y="4942545"/>
            <a:ext cx="2122368" cy="1482876"/>
          </a:xfrm>
          <a:prstGeom prst="rect">
            <a:avLst/>
          </a:prstGeom>
        </p:spPr>
        <p:txBody>
          <a:bodyPr/>
          <a:lstStyle>
            <a:lvl1pPr marL="0" indent="0" algn="l" defTabSz="1219170" rtl="0" eaLnBrk="1" latinLnBrk="0" hangingPunct="1">
              <a:lnSpc>
                <a:spcPct val="90000"/>
              </a:lnSpc>
              <a:spcBef>
                <a:spcPts val="600"/>
              </a:spcBef>
              <a:spcAft>
                <a:spcPts val="600"/>
              </a:spcAft>
              <a:buClr>
                <a:schemeClr val="tx2"/>
              </a:buClr>
              <a:buFont typeface="Arial" panose="020B0604020202020204" pitchFamily="34" charset="0"/>
              <a:buNone/>
              <a:defRPr sz="2400" b="0" kern="1200">
                <a:solidFill>
                  <a:schemeClr val="tx1"/>
                </a:solidFill>
                <a:latin typeface="+mn-lt"/>
                <a:ea typeface="+mn-ea"/>
                <a:cs typeface="+mn-cs"/>
              </a:defRPr>
            </a:lvl1pPr>
            <a:lvl2pPr marL="219075" indent="-21907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484188" indent="-2508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636588" indent="-161925"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833438" indent="-182563"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a:lnSpc>
                <a:spcPct val="100000"/>
              </a:lnSpc>
              <a:spcBef>
                <a:spcPts val="0"/>
              </a:spcBef>
              <a:spcAft>
                <a:spcPts val="0"/>
              </a:spcAft>
            </a:pPr>
            <a:r>
              <a:rPr lang="en-US" altLang="en-US" sz="1100" dirty="0"/>
              <a:t>Copies of this presentation obtained through Quick Response (QR) Code are for personal use only and may </a:t>
            </a:r>
            <a:br>
              <a:rPr lang="en-US" altLang="en-US" sz="1100" dirty="0"/>
            </a:br>
            <a:r>
              <a:rPr lang="en-US" altLang="en-US" sz="1100" dirty="0"/>
              <a:t>not be reproduced without permission from the authors </a:t>
            </a:r>
            <a:br>
              <a:rPr lang="en-US" altLang="en-US" sz="1100" dirty="0"/>
            </a:br>
            <a:r>
              <a:rPr lang="en-US" altLang="en-US" sz="1100" dirty="0"/>
              <a:t>of this presentation. </a:t>
            </a:r>
            <a:endParaRPr lang="en-US" sz="1100" dirty="0"/>
          </a:p>
          <a:p>
            <a:endParaRPr lang="en-US" sz="1000" dirty="0"/>
          </a:p>
        </p:txBody>
      </p:sp>
      <p:sp>
        <p:nvSpPr>
          <p:cNvPr id="12" name="TextBox 11">
            <a:extLst>
              <a:ext uri="{FF2B5EF4-FFF2-40B4-BE49-F238E27FC236}">
                <a16:creationId xmlns:a16="http://schemas.microsoft.com/office/drawing/2014/main" id="{B0EC7016-A947-4E90-9788-CE2989322A2D}"/>
              </a:ext>
            </a:extLst>
          </p:cNvPr>
          <p:cNvSpPr txBox="1"/>
          <p:nvPr/>
        </p:nvSpPr>
        <p:spPr>
          <a:xfrm>
            <a:off x="8046721" y="4438323"/>
            <a:ext cx="3667759" cy="400110"/>
          </a:xfrm>
          <a:prstGeom prst="rect">
            <a:avLst/>
          </a:prstGeom>
          <a:noFill/>
        </p:spPr>
        <p:txBody>
          <a:bodyPr wrap="square" rtlCol="0">
            <a:spAutoFit/>
          </a:bodyPr>
          <a:lstStyle/>
          <a:p>
            <a:pPr algn="ctr"/>
            <a:r>
              <a:rPr lang="en-US" sz="2000" dirty="0"/>
              <a:t>Scientific content on demand</a:t>
            </a:r>
          </a:p>
        </p:txBody>
      </p:sp>
      <p:sp>
        <p:nvSpPr>
          <p:cNvPr id="5" name="TextBox 4">
            <a:extLst>
              <a:ext uri="{FF2B5EF4-FFF2-40B4-BE49-F238E27FC236}">
                <a16:creationId xmlns:a16="http://schemas.microsoft.com/office/drawing/2014/main" id="{D1EF4AAD-0C55-4C72-8993-1E1C76333E8C}"/>
              </a:ext>
            </a:extLst>
          </p:cNvPr>
          <p:cNvSpPr txBox="1"/>
          <p:nvPr/>
        </p:nvSpPr>
        <p:spPr>
          <a:xfrm rot="19032604">
            <a:off x="8371657" y="5460941"/>
            <a:ext cx="1492716" cy="338554"/>
          </a:xfrm>
          <a:prstGeom prst="rect">
            <a:avLst/>
          </a:prstGeom>
          <a:solidFill>
            <a:srgbClr val="FF0000"/>
          </a:solidFill>
        </p:spPr>
        <p:txBody>
          <a:bodyPr wrap="none" rtlCol="0">
            <a:spAutoFit/>
          </a:bodyPr>
          <a:lstStyle/>
          <a:p>
            <a:r>
              <a:rPr lang="en-US" sz="1600" dirty="0">
                <a:solidFill>
                  <a:schemeClr val="bg1"/>
                </a:solidFill>
              </a:rPr>
              <a:t>PLACEHOLDER</a:t>
            </a:r>
          </a:p>
        </p:txBody>
      </p:sp>
      <p:sp>
        <p:nvSpPr>
          <p:cNvPr id="10" name="TextBox 9">
            <a:extLst>
              <a:ext uri="{FF2B5EF4-FFF2-40B4-BE49-F238E27FC236}">
                <a16:creationId xmlns:a16="http://schemas.microsoft.com/office/drawing/2014/main" id="{1184FEF6-9211-45EB-8431-AE57B4558A85}"/>
              </a:ext>
            </a:extLst>
          </p:cNvPr>
          <p:cNvSpPr txBox="1"/>
          <p:nvPr/>
        </p:nvSpPr>
        <p:spPr>
          <a:xfrm>
            <a:off x="0" y="6596390"/>
            <a:ext cx="2015295" cy="261610"/>
          </a:xfrm>
          <a:prstGeom prst="rect">
            <a:avLst/>
          </a:prstGeom>
          <a:noFill/>
        </p:spPr>
        <p:txBody>
          <a:bodyPr wrap="none" rtlCol="0">
            <a:spAutoFit/>
          </a:bodyPr>
          <a:lstStyle/>
          <a:p>
            <a:r>
              <a:rPr lang="en-US" sz="1100" dirty="0"/>
              <a:t>www.globalbmsmedinfo.com</a:t>
            </a:r>
          </a:p>
        </p:txBody>
      </p:sp>
      <p:pic>
        <p:nvPicPr>
          <p:cNvPr id="7" name="Picture 6" descr="A qr code on a white background&#10;&#10;AI-generated content may be incorrect.">
            <a:extLst>
              <a:ext uri="{FF2B5EF4-FFF2-40B4-BE49-F238E27FC236}">
                <a16:creationId xmlns:a16="http://schemas.microsoft.com/office/drawing/2014/main" id="{83EFE738-F0B8-8A36-26AD-11D2B5298934}"/>
              </a:ext>
            </a:extLst>
          </p:cNvPr>
          <p:cNvPicPr>
            <a:picLocks noChangeAspect="1"/>
          </p:cNvPicPr>
          <p:nvPr/>
        </p:nvPicPr>
        <p:blipFill>
          <a:blip r:embed="rId5"/>
          <a:stretch>
            <a:fillRect/>
          </a:stretch>
        </p:blipFill>
        <p:spPr>
          <a:xfrm>
            <a:off x="7933484" y="4888780"/>
            <a:ext cx="1933333" cy="1933333"/>
          </a:xfrm>
          <a:prstGeom prst="rect">
            <a:avLst/>
          </a:prstGeom>
        </p:spPr>
      </p:pic>
      <p:sp>
        <p:nvSpPr>
          <p:cNvPr id="9" name="Slide Number Placeholder 8">
            <a:extLst>
              <a:ext uri="{FF2B5EF4-FFF2-40B4-BE49-F238E27FC236}">
                <a16:creationId xmlns:a16="http://schemas.microsoft.com/office/drawing/2014/main" id="{B0E878E1-7FA4-883E-8146-409AF19653C0}"/>
              </a:ext>
            </a:extLst>
          </p:cNvPr>
          <p:cNvSpPr>
            <a:spLocks noGrp="1"/>
          </p:cNvSpPr>
          <p:nvPr>
            <p:ph type="sldNum" sz="quarter" idx="4"/>
          </p:nvPr>
        </p:nvSpPr>
        <p:spPr/>
        <p:txBody>
          <a:bodyPr/>
          <a:lstStyle/>
          <a:p>
            <a:fld id="{AF1AFCDA-ABCC-4704-AB71-48FDE4F2FA4C}" type="slidenum">
              <a:rPr lang="en-GB" smtClean="0"/>
              <a:pPr/>
              <a:t>17</a:t>
            </a:fld>
            <a:endParaRPr lang="en-GB" dirty="0"/>
          </a:p>
        </p:txBody>
      </p:sp>
    </p:spTree>
    <p:custDataLst>
      <p:tags r:id="rId1"/>
    </p:custDataLst>
    <p:extLst>
      <p:ext uri="{BB962C8B-B14F-4D97-AF65-F5344CB8AC3E}">
        <p14:creationId xmlns:p14="http://schemas.microsoft.com/office/powerpoint/2010/main" val="30108896"/>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100" dirty="0">
                <a:solidFill>
                  <a:srgbClr val="595454"/>
                </a:solidFill>
              </a:rPr>
              <a:t>Overall survival and duration of transfusion independence for first-line ESA-naive patients with lower-risk myelodysplastic syndromes treated with luspatercept </a:t>
            </a:r>
            <a:r>
              <a:rPr lang="en-US" sz="3100" dirty="0">
                <a:solidFill>
                  <a:schemeClr val="tx1"/>
                </a:solidFill>
              </a:rPr>
              <a:t>versus</a:t>
            </a:r>
            <a:r>
              <a:rPr lang="en-US" sz="3100" dirty="0">
                <a:solidFill>
                  <a:srgbClr val="595454"/>
                </a:solidFill>
              </a:rPr>
              <a:t> epoetin alfa in the COMMANDS trial</a:t>
            </a:r>
          </a:p>
        </p:txBody>
      </p:sp>
      <p:sp>
        <p:nvSpPr>
          <p:cNvPr id="3" name="Subtitle 2"/>
          <p:cNvSpPr>
            <a:spLocks noGrp="1"/>
          </p:cNvSpPr>
          <p:nvPr>
            <p:ph type="subTitle" idx="1"/>
          </p:nvPr>
        </p:nvSpPr>
        <p:spPr>
          <a:xfrm>
            <a:off x="355600" y="3428213"/>
            <a:ext cx="10363200" cy="1385834"/>
          </a:xfrm>
        </p:spPr>
        <p:txBody>
          <a:bodyPr/>
          <a:lstStyle/>
          <a:p>
            <a:r>
              <a:rPr lang="en-US" sz="2000" b="1" u="sng" dirty="0">
                <a:solidFill>
                  <a:schemeClr val="accent1"/>
                </a:solidFill>
              </a:rPr>
              <a:t>Valeria Santini,</a:t>
            </a:r>
            <a:r>
              <a:rPr lang="en-US" sz="2000" baseline="30000" dirty="0">
                <a:solidFill>
                  <a:schemeClr val="accent1"/>
                </a:solidFill>
              </a:rPr>
              <a:t>1</a:t>
            </a:r>
            <a:r>
              <a:rPr lang="en-US" sz="2000" dirty="0">
                <a:solidFill>
                  <a:schemeClr val="accent1"/>
                </a:solidFill>
              </a:rPr>
              <a:t> Matteo Giovanni Della Porta,</a:t>
            </a:r>
            <a:r>
              <a:rPr lang="en-US" sz="2000" baseline="30000" dirty="0">
                <a:solidFill>
                  <a:schemeClr val="accent1"/>
                </a:solidFill>
              </a:rPr>
              <a:t>2</a:t>
            </a:r>
            <a:r>
              <a:rPr lang="en-US" sz="2000" dirty="0">
                <a:solidFill>
                  <a:schemeClr val="accent1"/>
                </a:solidFill>
              </a:rPr>
              <a:t> Amer M. Zeidan,</a:t>
            </a:r>
            <a:r>
              <a:rPr lang="en-US" sz="2000" baseline="30000" dirty="0">
                <a:solidFill>
                  <a:schemeClr val="accent1"/>
                </a:solidFill>
              </a:rPr>
              <a:t>3</a:t>
            </a:r>
            <a:r>
              <a:rPr lang="en-US" sz="2000" dirty="0">
                <a:solidFill>
                  <a:schemeClr val="accent1"/>
                </a:solidFill>
              </a:rPr>
              <a:t> Rami S. Komrokji,</a:t>
            </a:r>
            <a:r>
              <a:rPr lang="en-US" sz="2000" baseline="30000" dirty="0">
                <a:solidFill>
                  <a:schemeClr val="accent1"/>
                </a:solidFill>
              </a:rPr>
              <a:t>4</a:t>
            </a:r>
            <a:r>
              <a:rPr lang="en-US" sz="2000" dirty="0">
                <a:solidFill>
                  <a:schemeClr val="accent1"/>
                </a:solidFill>
              </a:rPr>
              <a:t> Veronika Pozharskaya,</a:t>
            </a:r>
            <a:r>
              <a:rPr lang="en-US" sz="2000" baseline="30000" dirty="0">
                <a:solidFill>
                  <a:schemeClr val="accent1"/>
                </a:solidFill>
              </a:rPr>
              <a:t>5</a:t>
            </a:r>
            <a:r>
              <a:rPr lang="en-US" sz="2000" dirty="0">
                <a:solidFill>
                  <a:schemeClr val="accent1"/>
                </a:solidFill>
              </a:rPr>
              <a:t> Shelonitda Rose,</a:t>
            </a:r>
            <a:r>
              <a:rPr lang="en-US" sz="2000" baseline="30000" dirty="0">
                <a:solidFill>
                  <a:schemeClr val="accent1"/>
                </a:solidFill>
              </a:rPr>
              <a:t>5</a:t>
            </a:r>
            <a:r>
              <a:rPr lang="en-US" sz="2000" baseline="30000" dirty="0"/>
              <a:t>,*</a:t>
            </a:r>
            <a:r>
              <a:rPr lang="en-US" sz="2000" dirty="0">
                <a:solidFill>
                  <a:schemeClr val="accent1"/>
                </a:solidFill>
              </a:rPr>
              <a:t> Karen L. Keeperman,</a:t>
            </a:r>
            <a:r>
              <a:rPr lang="en-US" sz="2000" baseline="30000" dirty="0">
                <a:solidFill>
                  <a:schemeClr val="accent1"/>
                </a:solidFill>
              </a:rPr>
              <a:t>5</a:t>
            </a:r>
            <a:r>
              <a:rPr lang="en-US" sz="2000" dirty="0">
                <a:solidFill>
                  <a:schemeClr val="accent1"/>
                </a:solidFill>
              </a:rPr>
              <a:t> Yinzhi Lai,</a:t>
            </a:r>
            <a:r>
              <a:rPr lang="en-US" sz="2000" baseline="30000" dirty="0">
                <a:solidFill>
                  <a:schemeClr val="accent1"/>
                </a:solidFill>
              </a:rPr>
              <a:t>5</a:t>
            </a:r>
            <a:r>
              <a:rPr lang="en-US" sz="2000" dirty="0">
                <a:solidFill>
                  <a:schemeClr val="accent1"/>
                </a:solidFill>
              </a:rPr>
              <a:t> </a:t>
            </a:r>
          </a:p>
          <a:p>
            <a:r>
              <a:rPr lang="en-US" sz="2000" dirty="0">
                <a:solidFill>
                  <a:schemeClr val="accent1"/>
                </a:solidFill>
              </a:rPr>
              <a:t>Sameer Kalsekar,</a:t>
            </a:r>
            <a:r>
              <a:rPr lang="en-US" sz="2000" baseline="30000" dirty="0">
                <a:solidFill>
                  <a:schemeClr val="accent1"/>
                </a:solidFill>
              </a:rPr>
              <a:t>6</a:t>
            </a:r>
            <a:r>
              <a:rPr lang="en-US" sz="2000" dirty="0">
                <a:solidFill>
                  <a:schemeClr val="accent1"/>
                </a:solidFill>
              </a:rPr>
              <a:t> Barkha Aggarwal,</a:t>
            </a:r>
            <a:r>
              <a:rPr lang="en-US" sz="2000" baseline="30000" dirty="0">
                <a:solidFill>
                  <a:schemeClr val="accent1"/>
                </a:solidFill>
              </a:rPr>
              <a:t>5</a:t>
            </a:r>
            <a:r>
              <a:rPr lang="en-US" sz="2000" dirty="0">
                <a:solidFill>
                  <a:schemeClr val="accent1"/>
                </a:solidFill>
              </a:rPr>
              <a:t> Dimana Miteva,</a:t>
            </a:r>
            <a:r>
              <a:rPr lang="en-US" sz="2000" baseline="30000" dirty="0">
                <a:solidFill>
                  <a:schemeClr val="accent1"/>
                </a:solidFill>
              </a:rPr>
              <a:t>7</a:t>
            </a:r>
            <a:r>
              <a:rPr lang="en-US" sz="2000" dirty="0">
                <a:solidFill>
                  <a:schemeClr val="accent1"/>
                </a:solidFill>
              </a:rPr>
              <a:t> David Valcárcel,</a:t>
            </a:r>
            <a:r>
              <a:rPr lang="en-US" sz="2000" baseline="30000" dirty="0">
                <a:solidFill>
                  <a:schemeClr val="accent1"/>
                </a:solidFill>
              </a:rPr>
              <a:t>8</a:t>
            </a:r>
            <a:r>
              <a:rPr lang="en-US" sz="2000" dirty="0">
                <a:solidFill>
                  <a:schemeClr val="accent1"/>
                </a:solidFill>
              </a:rPr>
              <a:t> </a:t>
            </a:r>
          </a:p>
          <a:p>
            <a:r>
              <a:rPr lang="en-US" sz="2000" dirty="0">
                <a:solidFill>
                  <a:schemeClr val="accent1"/>
                </a:solidFill>
              </a:rPr>
              <a:t>Pierre Fenaux,</a:t>
            </a:r>
            <a:r>
              <a:rPr lang="en-US" sz="2000" baseline="30000" dirty="0">
                <a:solidFill>
                  <a:schemeClr val="accent1"/>
                </a:solidFill>
              </a:rPr>
              <a:t>9</a:t>
            </a:r>
            <a:r>
              <a:rPr lang="en-US" sz="2000" dirty="0">
                <a:solidFill>
                  <a:schemeClr val="accent1"/>
                </a:solidFill>
              </a:rPr>
              <a:t> Jake Shortt,</a:t>
            </a:r>
            <a:r>
              <a:rPr lang="en-US" sz="2000" baseline="30000" dirty="0">
                <a:solidFill>
                  <a:schemeClr val="accent1"/>
                </a:solidFill>
              </a:rPr>
              <a:t>10</a:t>
            </a:r>
            <a:r>
              <a:rPr lang="en-US" sz="2000" dirty="0">
                <a:solidFill>
                  <a:schemeClr val="accent1"/>
                </a:solidFill>
              </a:rPr>
              <a:t> Uwe Platzbecker,</a:t>
            </a:r>
            <a:r>
              <a:rPr lang="en-US" sz="2000" baseline="30000" dirty="0">
                <a:solidFill>
                  <a:schemeClr val="accent1"/>
                </a:solidFill>
              </a:rPr>
              <a:t>11</a:t>
            </a:r>
            <a:r>
              <a:rPr lang="en-US" sz="2000" dirty="0">
                <a:solidFill>
                  <a:schemeClr val="accent1"/>
                </a:solidFill>
              </a:rPr>
              <a:t> Guillermo Garcia-Manero</a:t>
            </a:r>
            <a:r>
              <a:rPr lang="en-US" sz="2000" baseline="30000" dirty="0">
                <a:solidFill>
                  <a:schemeClr val="accent1"/>
                </a:solidFill>
              </a:rPr>
              <a:t>12</a:t>
            </a:r>
          </a:p>
        </p:txBody>
      </p:sp>
      <p:sp>
        <p:nvSpPr>
          <p:cNvPr id="4" name="Text Placeholder 3"/>
          <p:cNvSpPr>
            <a:spLocks noGrp="1"/>
          </p:cNvSpPr>
          <p:nvPr>
            <p:ph type="body" sz="quarter" idx="4294967295"/>
          </p:nvPr>
        </p:nvSpPr>
        <p:spPr>
          <a:xfrm>
            <a:off x="355599" y="4633325"/>
            <a:ext cx="11391642" cy="1175804"/>
          </a:xfrm>
        </p:spPr>
        <p:txBody>
          <a:bodyPr/>
          <a:lstStyle/>
          <a:p>
            <a:pPr>
              <a:spcBef>
                <a:spcPts val="0"/>
              </a:spcBef>
              <a:spcAft>
                <a:spcPts val="0"/>
              </a:spcAft>
            </a:pPr>
            <a:r>
              <a:rPr lang="en-US" sz="1400" baseline="30000" dirty="0">
                <a:solidFill>
                  <a:schemeClr val="tx2"/>
                </a:solidFill>
              </a:rPr>
              <a:t>1</a:t>
            </a:r>
            <a:r>
              <a:rPr lang="en-US" sz="1400" dirty="0">
                <a:solidFill>
                  <a:schemeClr val="tx2"/>
                </a:solidFill>
              </a:rPr>
              <a:t>University of Florence, Florence, Italy; </a:t>
            </a:r>
            <a:r>
              <a:rPr lang="en-US" sz="1400" baseline="30000" dirty="0">
                <a:solidFill>
                  <a:schemeClr val="tx2"/>
                </a:solidFill>
              </a:rPr>
              <a:t>2</a:t>
            </a:r>
            <a:r>
              <a:rPr lang="en-US" sz="1400" dirty="0">
                <a:solidFill>
                  <a:schemeClr val="tx2"/>
                </a:solidFill>
              </a:rPr>
              <a:t>Cancer Center IRCCS Humanitas Research Hospital, Milan, Italy; Humanitas University, </a:t>
            </a:r>
            <a:br>
              <a:rPr lang="en-US" sz="1400" dirty="0">
                <a:solidFill>
                  <a:schemeClr val="tx2"/>
                </a:solidFill>
              </a:rPr>
            </a:br>
            <a:r>
              <a:rPr lang="en-US" sz="1400" dirty="0">
                <a:solidFill>
                  <a:schemeClr val="tx2"/>
                </a:solidFill>
              </a:rPr>
              <a:t>Milan, Italy; </a:t>
            </a:r>
            <a:r>
              <a:rPr lang="en-US" sz="1400" baseline="30000" dirty="0">
                <a:solidFill>
                  <a:schemeClr val="tx2"/>
                </a:solidFill>
              </a:rPr>
              <a:t>3</a:t>
            </a:r>
            <a:r>
              <a:rPr lang="en-US" sz="1400" dirty="0">
                <a:solidFill>
                  <a:srgbClr val="595454"/>
                </a:solidFill>
              </a:rPr>
              <a:t>Yale University School of Medicine, New Haven, CT, USA; </a:t>
            </a:r>
            <a:r>
              <a:rPr lang="en-US" sz="1400" baseline="30000" dirty="0">
                <a:solidFill>
                  <a:srgbClr val="595454"/>
                </a:solidFill>
              </a:rPr>
              <a:t>4</a:t>
            </a:r>
            <a:r>
              <a:rPr lang="en-US" sz="1400" dirty="0">
                <a:solidFill>
                  <a:srgbClr val="595454"/>
                </a:solidFill>
              </a:rPr>
              <a:t>Moffitt Cancer Center, Tampa, FL, USA; </a:t>
            </a:r>
            <a:r>
              <a:rPr lang="en-US" sz="1400" baseline="30000" dirty="0">
                <a:solidFill>
                  <a:srgbClr val="595454"/>
                </a:solidFill>
              </a:rPr>
              <a:t>5</a:t>
            </a:r>
            <a:r>
              <a:rPr lang="en-US" sz="1400" dirty="0">
                <a:solidFill>
                  <a:srgbClr val="595454"/>
                </a:solidFill>
              </a:rPr>
              <a:t>Bristol Myers Squibb, Princeton, NJ, USA; </a:t>
            </a:r>
            <a:r>
              <a:rPr lang="en-US" sz="1400" baseline="30000" dirty="0">
                <a:solidFill>
                  <a:srgbClr val="595454"/>
                </a:solidFill>
              </a:rPr>
              <a:t>6</a:t>
            </a:r>
            <a:r>
              <a:rPr lang="en-US" sz="1400" dirty="0">
                <a:solidFill>
                  <a:srgbClr val="595454"/>
                </a:solidFill>
              </a:rPr>
              <a:t>Bristol Myers Squibb, Hyderabad, Telangana, India; </a:t>
            </a:r>
            <a:r>
              <a:rPr lang="en-US" sz="1400" baseline="30000" dirty="0">
                <a:solidFill>
                  <a:srgbClr val="595454"/>
                </a:solidFill>
              </a:rPr>
              <a:t>7</a:t>
            </a:r>
            <a:r>
              <a:rPr lang="en-US" sz="1400" dirty="0">
                <a:solidFill>
                  <a:srgbClr val="595454"/>
                </a:solidFill>
              </a:rPr>
              <a:t>Bristol Myers Squibb, Boudry, Switzerland; </a:t>
            </a:r>
            <a:r>
              <a:rPr lang="en-US" sz="1400" baseline="30000" dirty="0">
                <a:solidFill>
                  <a:srgbClr val="595454"/>
                </a:solidFill>
              </a:rPr>
              <a:t>8</a:t>
            </a:r>
            <a:r>
              <a:rPr lang="en-US" sz="1400" dirty="0">
                <a:solidFill>
                  <a:srgbClr val="595454"/>
                </a:solidFill>
              </a:rPr>
              <a:t>Hospital Universitari Vall d'Hebron, Barcelona, Spain; </a:t>
            </a:r>
            <a:r>
              <a:rPr lang="en-US" sz="1400" baseline="30000" dirty="0">
                <a:solidFill>
                  <a:srgbClr val="595454"/>
                </a:solidFill>
              </a:rPr>
              <a:t>9</a:t>
            </a:r>
            <a:r>
              <a:rPr lang="fr-FR" sz="1400" dirty="0">
                <a:solidFill>
                  <a:srgbClr val="595454"/>
                </a:solidFill>
              </a:rPr>
              <a:t>Hôpital Saint-Louis, Université Paris 7, Paris, France; </a:t>
            </a:r>
            <a:r>
              <a:rPr lang="fr-FR" sz="1400" baseline="30000" dirty="0">
                <a:solidFill>
                  <a:srgbClr val="595454"/>
                </a:solidFill>
              </a:rPr>
              <a:t>10</a:t>
            </a:r>
            <a:r>
              <a:rPr lang="en-US" sz="1400" dirty="0">
                <a:solidFill>
                  <a:srgbClr val="595454"/>
                </a:solidFill>
              </a:rPr>
              <a:t>Monash University and Monash Health, Melbourne, VIC, Australia; </a:t>
            </a:r>
            <a:r>
              <a:rPr lang="en-US" sz="1400" baseline="30000" dirty="0">
                <a:solidFill>
                  <a:srgbClr val="595454"/>
                </a:solidFill>
              </a:rPr>
              <a:t>11</a:t>
            </a:r>
            <a:r>
              <a:rPr lang="en-US" sz="1400" dirty="0">
                <a:solidFill>
                  <a:srgbClr val="595454"/>
                </a:solidFill>
              </a:rPr>
              <a:t>University Hospital Leipzig, Leipzig, Germany; </a:t>
            </a:r>
            <a:r>
              <a:rPr lang="en-US" sz="1400" baseline="30000" dirty="0">
                <a:solidFill>
                  <a:srgbClr val="595454"/>
                </a:solidFill>
              </a:rPr>
              <a:t>12</a:t>
            </a:r>
            <a:r>
              <a:rPr lang="en-US" sz="1400" dirty="0">
                <a:solidFill>
                  <a:srgbClr val="595454"/>
                </a:solidFill>
              </a:rPr>
              <a:t>University of Texas M.D. Anderson Cancer Center, Houston, TX, USA </a:t>
            </a:r>
          </a:p>
          <a:p>
            <a:pPr>
              <a:spcBef>
                <a:spcPts val="0"/>
              </a:spcBef>
              <a:spcAft>
                <a:spcPts val="0"/>
              </a:spcAft>
            </a:pPr>
            <a:r>
              <a:rPr lang="en-US" sz="1050" dirty="0">
                <a:solidFill>
                  <a:srgbClr val="595454"/>
                </a:solidFill>
              </a:rPr>
              <a:t>*At the time of the study.</a:t>
            </a:r>
          </a:p>
        </p:txBody>
      </p:sp>
      <p:sp>
        <p:nvSpPr>
          <p:cNvPr id="5" name="TextBox 4"/>
          <p:cNvSpPr txBox="1"/>
          <p:nvPr/>
        </p:nvSpPr>
        <p:spPr>
          <a:xfrm>
            <a:off x="137502" y="6495595"/>
            <a:ext cx="4513157" cy="246221"/>
          </a:xfrm>
          <a:prstGeom prst="rect">
            <a:avLst/>
          </a:prstGeom>
          <a:noFill/>
        </p:spPr>
        <p:txBody>
          <a:bodyPr wrap="square" lIns="0" tIns="0" rIns="0" bIns="0" rtlCol="0">
            <a:spAutoFit/>
          </a:bodyPr>
          <a:lstStyle/>
          <a:p>
            <a:r>
              <a:rPr lang="en-US" sz="1600" i="1" dirty="0">
                <a:solidFill>
                  <a:schemeClr val="tx2"/>
                </a:solidFill>
              </a:rPr>
              <a:t>EHA 2025, </a:t>
            </a:r>
            <a:r>
              <a:rPr lang="en-US" sz="1600" i="1" dirty="0"/>
              <a:t>Abstract</a:t>
            </a:r>
            <a:r>
              <a:rPr lang="en-US" sz="1600" i="1" dirty="0">
                <a:solidFill>
                  <a:schemeClr val="tx2"/>
                </a:solidFill>
              </a:rPr>
              <a:t> S177 </a:t>
            </a:r>
          </a:p>
        </p:txBody>
      </p:sp>
    </p:spTree>
    <p:custDataLst>
      <p:tags r:id="rId1"/>
    </p:custDataLst>
    <p:extLst>
      <p:ext uri="{BB962C8B-B14F-4D97-AF65-F5344CB8AC3E}">
        <p14:creationId xmlns:p14="http://schemas.microsoft.com/office/powerpoint/2010/main" val="88676638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p:txBody>
          <a:bodyPr/>
          <a:lstStyle/>
          <a:p>
            <a:r>
              <a:rPr lang="en-US" sz="2800" dirty="0"/>
              <a:t>Disclosures</a:t>
            </a:r>
          </a:p>
        </p:txBody>
      </p:sp>
      <p:sp>
        <p:nvSpPr>
          <p:cNvPr id="5" name="Content Placeholder 4"/>
          <p:cNvSpPr>
            <a:spLocks noGrp="1"/>
          </p:cNvSpPr>
          <p:nvPr>
            <p:ph idx="1"/>
          </p:nvPr>
        </p:nvSpPr>
        <p:spPr/>
        <p:txBody>
          <a:bodyPr/>
          <a:lstStyle/>
          <a:p>
            <a:pPr lvl="1"/>
            <a:r>
              <a:rPr lang="en-US" sz="1800" dirty="0"/>
              <a:t>President of the Scientific Committee of Fondazione Italiana per lo studio delle sindromi mielodisplastiche (FISiM) and Italian Network of MDS Registries</a:t>
            </a:r>
          </a:p>
          <a:p>
            <a:pPr lvl="1"/>
            <a:r>
              <a:rPr lang="en-US" sz="1800" dirty="0"/>
              <a:t>Vice President of the Italian Society of Hematology (SIE)</a:t>
            </a:r>
          </a:p>
          <a:p>
            <a:pPr lvl="1"/>
            <a:r>
              <a:rPr lang="en-US" dirty="0"/>
              <a:t>Medical scientific board member of AA&amp;MDS International Foundation</a:t>
            </a:r>
          </a:p>
          <a:p>
            <a:pPr lvl="1"/>
            <a:r>
              <a:rPr lang="en-US" dirty="0"/>
              <a:t>Editorial board member of </a:t>
            </a:r>
            <a:r>
              <a:rPr lang="en-US" i="1" dirty="0"/>
              <a:t>Blood Neoplasia </a:t>
            </a:r>
            <a:r>
              <a:rPr lang="en-US" dirty="0"/>
              <a:t>and </a:t>
            </a:r>
            <a:r>
              <a:rPr lang="en-US" i="1" dirty="0"/>
              <a:t>Leukemia</a:t>
            </a:r>
            <a:endParaRPr lang="en-US" dirty="0"/>
          </a:p>
          <a:p>
            <a:pPr lvl="1"/>
            <a:r>
              <a:rPr lang="en-US" dirty="0"/>
              <a:t>Consulting/advisory board member to AbbVie, Ascentage, Bristol</a:t>
            </a:r>
            <a:r>
              <a:rPr lang="en-US" dirty="0">
                <a:solidFill>
                  <a:srgbClr val="FF0000"/>
                </a:solidFill>
              </a:rPr>
              <a:t> </a:t>
            </a:r>
            <a:r>
              <a:rPr lang="en-US" dirty="0"/>
              <a:t>Myers Squibb, Geron, GSK, Keros, Novartis, Otsuka, Servier, and Syros</a:t>
            </a:r>
          </a:p>
          <a:p>
            <a:pPr lvl="1"/>
            <a:r>
              <a:rPr lang="en-US" dirty="0"/>
              <a:t>Travel support: Janssen and Jazz Pharmaceuticals</a:t>
            </a:r>
          </a:p>
          <a:p>
            <a:pPr lvl="1"/>
            <a:r>
              <a:rPr lang="en-US" dirty="0"/>
              <a:t>This oral presentation, in part, was previously presented at the 2025 ASCO Annual Meeting</a:t>
            </a:r>
          </a:p>
        </p:txBody>
      </p:sp>
      <p:sp>
        <p:nvSpPr>
          <p:cNvPr id="2" name="Slide Number Placeholder 1"/>
          <p:cNvSpPr>
            <a:spLocks noGrp="1"/>
          </p:cNvSpPr>
          <p:nvPr>
            <p:ph type="sldNum" sz="quarter" idx="4"/>
          </p:nvPr>
        </p:nvSpPr>
        <p:spPr/>
        <p:txBody>
          <a:bodyPr/>
          <a:lstStyle/>
          <a:p>
            <a:fld id="{AF1AFCDA-ABCC-4704-AB71-48FDE4F2FA4C}" type="slidenum">
              <a:rPr lang="en-US" dirty="0" smtClean="0"/>
              <a:pPr/>
              <a:t>3</a:t>
            </a:fld>
            <a:endParaRPr lang="en-US" dirty="0"/>
          </a:p>
        </p:txBody>
      </p:sp>
    </p:spTree>
    <p:custDataLst>
      <p:tags r:id="rId1"/>
    </p:custDataLst>
    <p:extLst>
      <p:ext uri="{BB962C8B-B14F-4D97-AF65-F5344CB8AC3E}">
        <p14:creationId xmlns:p14="http://schemas.microsoft.com/office/powerpoint/2010/main" val="2033658335"/>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462" y="160868"/>
            <a:ext cx="11435077" cy="677333"/>
          </a:xfrm>
        </p:spPr>
        <p:txBody>
          <a:bodyPr/>
          <a:lstStyle/>
          <a:p>
            <a:r>
              <a:rPr lang="en-US" sz="2800" dirty="0"/>
              <a:t>COMMANDS: background and objective</a:t>
            </a:r>
          </a:p>
        </p:txBody>
      </p:sp>
      <p:sp>
        <p:nvSpPr>
          <p:cNvPr id="3" name="Content Placeholder 2"/>
          <p:cNvSpPr>
            <a:spLocks noGrp="1"/>
          </p:cNvSpPr>
          <p:nvPr>
            <p:ph idx="1"/>
          </p:nvPr>
        </p:nvSpPr>
        <p:spPr>
          <a:xfrm>
            <a:off x="376266" y="1244948"/>
            <a:ext cx="11520559" cy="4622800"/>
          </a:xfrm>
        </p:spPr>
        <p:txBody>
          <a:bodyPr/>
          <a:lstStyle/>
          <a:p>
            <a:pPr marL="342900" indent="-342900">
              <a:lnSpc>
                <a:spcPct val="100000"/>
              </a:lnSpc>
              <a:spcAft>
                <a:spcPts val="600"/>
              </a:spcAft>
              <a:buFont typeface="Arial" panose="020B0604020202020204" pitchFamily="34" charset="0"/>
              <a:buChar char="•"/>
            </a:pPr>
            <a:r>
              <a:rPr lang="en-US" dirty="0"/>
              <a:t>Luspatercept is an erythroid</a:t>
            </a:r>
            <a:r>
              <a:rPr lang="en-US" dirty="0">
                <a:solidFill>
                  <a:schemeClr val="tx1"/>
                </a:solidFill>
              </a:rPr>
              <a:t>-</a:t>
            </a:r>
            <a:r>
              <a:rPr lang="en-US" dirty="0"/>
              <a:t>maturation agent that improves erythropoiesis</a:t>
            </a:r>
            <a:r>
              <a:rPr lang="en-US" baseline="30000" dirty="0"/>
              <a:t>1,2</a:t>
            </a:r>
            <a:r>
              <a:rPr lang="en-US" dirty="0"/>
              <a:t> </a:t>
            </a:r>
          </a:p>
          <a:p>
            <a:pPr marL="342900" indent="-342900">
              <a:lnSpc>
                <a:spcPct val="100000"/>
              </a:lnSpc>
              <a:spcAft>
                <a:spcPts val="600"/>
              </a:spcAft>
              <a:buFont typeface="Arial" panose="020B0604020202020204" pitchFamily="34" charset="0"/>
              <a:buChar char="•"/>
            </a:pPr>
            <a:r>
              <a:rPr lang="en-US" dirty="0"/>
              <a:t>The primary analysis of the phase 3 COMMANDS trial (NCT03682536) showed superior efficacy of luspatercept versus epoetin alfa, with sustained and durable clinical benefit for the treatment of anemia among ESA-naive patients with</a:t>
            </a:r>
            <a:r>
              <a:rPr lang="en-US" dirty="0">
                <a:solidFill>
                  <a:srgbClr val="FF0000"/>
                </a:solidFill>
              </a:rPr>
              <a:t> </a:t>
            </a:r>
            <a:r>
              <a:rPr lang="en-US" dirty="0">
                <a:solidFill>
                  <a:schemeClr val="tx1"/>
                </a:solidFill>
              </a:rPr>
              <a:t>transfusion-dependent LR-MDS</a:t>
            </a:r>
            <a:r>
              <a:rPr lang="en-US" baseline="30000" dirty="0">
                <a:solidFill>
                  <a:schemeClr val="tx1"/>
                </a:solidFill>
              </a:rPr>
              <a:t>3,4</a:t>
            </a:r>
            <a:endParaRPr lang="en-US" strike="sngStrike" baseline="30000" dirty="0">
              <a:solidFill>
                <a:schemeClr val="tx1"/>
              </a:solidFill>
            </a:endParaRPr>
          </a:p>
          <a:p>
            <a:pPr marL="342900" indent="-342900">
              <a:lnSpc>
                <a:spcPct val="100000"/>
              </a:lnSpc>
              <a:spcAft>
                <a:spcPts val="600"/>
              </a:spcAft>
              <a:buFont typeface="Arial" panose="020B0604020202020204" pitchFamily="34" charset="0"/>
              <a:buChar char="•"/>
            </a:pPr>
            <a:r>
              <a:rPr lang="en-US" dirty="0">
                <a:solidFill>
                  <a:schemeClr val="tx1"/>
                </a:solidFill>
              </a:rPr>
              <a:t>The results of the COMMANDS trial led to the approval of luspatercept for the first-line treatment of anemia in ESA-naive patients with LR-MDS who may require transfusions</a:t>
            </a:r>
            <a:r>
              <a:rPr lang="en-US" baseline="30000" dirty="0">
                <a:solidFill>
                  <a:schemeClr val="tx1"/>
                </a:solidFill>
              </a:rPr>
              <a:t>5</a:t>
            </a:r>
          </a:p>
        </p:txBody>
      </p:sp>
      <p:sp>
        <p:nvSpPr>
          <p:cNvPr id="4" name="Slide Number Placeholder 3"/>
          <p:cNvSpPr>
            <a:spLocks noGrp="1"/>
          </p:cNvSpPr>
          <p:nvPr>
            <p:ph type="sldNum" sz="quarter" idx="4"/>
          </p:nvPr>
        </p:nvSpPr>
        <p:spPr>
          <a:xfrm>
            <a:off x="11149246" y="6332095"/>
            <a:ext cx="662940" cy="365125"/>
          </a:xfrm>
        </p:spPr>
        <p:txBody>
          <a:bodyPr/>
          <a:lstStyle/>
          <a:p>
            <a:fld id="{AF1AFCDA-ABCC-4704-AB71-48FDE4F2FA4C}" type="slidenum">
              <a:rPr lang="en-US" smtClean="0"/>
              <a:pPr/>
              <a:t>4</a:t>
            </a:fld>
            <a:endParaRPr lang="en-US" dirty="0"/>
          </a:p>
        </p:txBody>
      </p:sp>
      <p:sp>
        <p:nvSpPr>
          <p:cNvPr id="6" name="TextBox 5">
            <a:extLst>
              <a:ext uri="{FF2B5EF4-FFF2-40B4-BE49-F238E27FC236}">
                <a16:creationId xmlns:a16="http://schemas.microsoft.com/office/drawing/2014/main" id="{635C055B-9B6C-5518-8B9A-8D45E463AC94}"/>
              </a:ext>
            </a:extLst>
          </p:cNvPr>
          <p:cNvSpPr txBox="1"/>
          <p:nvPr/>
        </p:nvSpPr>
        <p:spPr>
          <a:xfrm>
            <a:off x="418585" y="4745280"/>
            <a:ext cx="11435920" cy="1200329"/>
          </a:xfrm>
          <a:prstGeom prst="rect">
            <a:avLst/>
          </a:prstGeom>
          <a:solidFill>
            <a:srgbClr val="EFE7E7"/>
          </a:solidFill>
        </p:spPr>
        <p:txBody>
          <a:bodyPr wrap="square">
            <a:spAutoFit/>
          </a:bodyPr>
          <a:lstStyle/>
          <a:p>
            <a:pPr marL="0" lvl="1" algn="ctr"/>
            <a:r>
              <a:rPr lang="en-GB" b="1" dirty="0"/>
              <a:t>Objective</a:t>
            </a:r>
            <a:r>
              <a:rPr lang="en-GB" dirty="0"/>
              <a:t>: </a:t>
            </a:r>
            <a:r>
              <a:rPr lang="en-US" dirty="0"/>
              <a:t>To report, for the first time, OS and updated </a:t>
            </a:r>
            <a:br>
              <a:rPr lang="en-US" dirty="0"/>
            </a:br>
            <a:r>
              <a:rPr lang="en-US" dirty="0"/>
              <a:t>long-term duration of response and safety results from the </a:t>
            </a:r>
            <a:br>
              <a:rPr lang="en-US" dirty="0"/>
            </a:br>
            <a:r>
              <a:rPr lang="en-US" dirty="0">
                <a:solidFill>
                  <a:schemeClr val="tx1"/>
                </a:solidFill>
              </a:rPr>
              <a:t>COMMANDS </a:t>
            </a:r>
            <a:r>
              <a:rPr lang="en-US" dirty="0"/>
              <a:t>trial, with a median follow-up of &gt; 2.5 years </a:t>
            </a:r>
            <a:endParaRPr lang="en-US" strike="sngStrike" dirty="0">
              <a:solidFill>
                <a:srgbClr val="FF0000"/>
              </a:solidFill>
              <a:highlight>
                <a:srgbClr val="FFFF00"/>
              </a:highlight>
            </a:endParaRPr>
          </a:p>
        </p:txBody>
      </p:sp>
      <p:sp>
        <p:nvSpPr>
          <p:cNvPr id="7" name="TextBox 6">
            <a:extLst>
              <a:ext uri="{FF2B5EF4-FFF2-40B4-BE49-F238E27FC236}">
                <a16:creationId xmlns:a16="http://schemas.microsoft.com/office/drawing/2014/main" id="{B0CD6B43-3328-C7DF-D995-3AB64FC258F7}"/>
              </a:ext>
            </a:extLst>
          </p:cNvPr>
          <p:cNvSpPr txBox="1"/>
          <p:nvPr>
            <p:custDataLst>
              <p:tags r:id="rId2"/>
            </p:custDataLst>
          </p:nvPr>
        </p:nvSpPr>
        <p:spPr>
          <a:xfrm>
            <a:off x="378362" y="6177783"/>
            <a:ext cx="11312896" cy="461665"/>
          </a:xfrm>
          <a:prstGeom prst="rect">
            <a:avLst/>
          </a:prstGeom>
          <a:noFill/>
        </p:spPr>
        <p:txBody>
          <a:bodyPr vert="horz" wrap="square" lIns="0" tIns="0" rIns="0" bIns="0" rtlCol="0" anchor="b" anchorCtr="0">
            <a:spAutoFit/>
          </a:bodyPr>
          <a:lstStyle/>
          <a:p>
            <a:pPr marL="0" marR="0" lvl="0" indent="0" algn="l" defTabSz="1625519" rtl="0" eaLnBrk="1" fontAlgn="auto" latinLnBrk="0" hangingPunct="1">
              <a:lnSpc>
                <a:spcPct val="100000"/>
              </a:lnSpc>
              <a:spcBef>
                <a:spcPts val="0"/>
              </a:spcBef>
              <a:spcAft>
                <a:spcPts val="0"/>
              </a:spcAft>
              <a:buClrTx/>
              <a:buSzTx/>
              <a:buFontTx/>
              <a:buNone/>
              <a:tabLst/>
              <a:defRPr/>
            </a:pPr>
            <a:r>
              <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ESA, erythropoiesis-stimulating agent</a:t>
            </a:r>
            <a:r>
              <a:rPr kumimoji="0" lang="en-US" altLang="en-US" sz="1000" i="0" u="none" strike="no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 LR-MDS, lower-risk myelodysplastic syndromes; </a:t>
            </a:r>
            <a:r>
              <a:rPr lang="en-US" altLang="en-US" sz="1000" kern="0" dirty="0">
                <a:latin typeface="Trebuchet MS" panose="020B0603020202020204"/>
                <a:ea typeface="MS Mincho" panose="02020609040205080304" pitchFamily="49" charset="-128"/>
                <a:cs typeface="Arial" panose="020B0604020202020204" pitchFamily="34" charset="0"/>
              </a:rPr>
              <a:t>OS, overall survival. </a:t>
            </a:r>
            <a:endPar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endParaRPr>
          </a:p>
          <a:p>
            <a:pPr marL="0" marR="0" lvl="0" indent="0" algn="l" defTabSz="1625519" rtl="0" eaLnBrk="1" fontAlgn="auto" latinLnBrk="0" hangingPunct="1">
              <a:lnSpc>
                <a:spcPct val="100000"/>
              </a:lnSpc>
              <a:spcBef>
                <a:spcPts val="0"/>
              </a:spcBef>
              <a:spcAft>
                <a:spcPts val="0"/>
              </a:spcAft>
              <a:buClrTx/>
              <a:buSzTx/>
              <a:buFontTx/>
              <a:buNone/>
              <a:tabLst/>
              <a:defRPr/>
            </a:pPr>
            <a:r>
              <a:rPr kumimoji="0" lang="en-US" altLang="en-US" sz="1000" i="0" u="none" strike="no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1. </a:t>
            </a:r>
            <a:r>
              <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Attie KM et al. </a:t>
            </a:r>
            <a:r>
              <a:rPr kumimoji="0" lang="en-US" altLang="en-US" sz="1000" i="1"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Am J Hematol. </a:t>
            </a:r>
            <a:r>
              <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2014;89:766–770.</a:t>
            </a:r>
            <a:r>
              <a:rPr lang="en-US" altLang="en-US" sz="1000" kern="0" dirty="0">
                <a:latin typeface="Trebuchet MS" panose="020B0603020202020204"/>
                <a:ea typeface="MS Mincho" panose="02020609040205080304" pitchFamily="49" charset="-128"/>
                <a:cs typeface="Arial" panose="020B0604020202020204" pitchFamily="34" charset="0"/>
              </a:rPr>
              <a:t> 2. Suragani RNVS et al. </a:t>
            </a:r>
            <a:r>
              <a:rPr lang="en-US" altLang="en-US" sz="1000" i="1" kern="0" dirty="0">
                <a:latin typeface="Trebuchet MS" panose="020B0603020202020204"/>
                <a:ea typeface="MS Mincho" panose="02020609040205080304" pitchFamily="49" charset="-128"/>
                <a:cs typeface="Arial" panose="020B0604020202020204" pitchFamily="34" charset="0"/>
              </a:rPr>
              <a:t>Nat Med. </a:t>
            </a:r>
            <a:r>
              <a:rPr lang="en-US" altLang="en-US" sz="1000" kern="0" dirty="0">
                <a:latin typeface="Trebuchet MS" panose="020B0603020202020204"/>
                <a:ea typeface="MS Mincho" panose="02020609040205080304" pitchFamily="49" charset="-128"/>
                <a:cs typeface="Arial" panose="020B0604020202020204" pitchFamily="34" charset="0"/>
              </a:rPr>
              <a:t>2014;20:408-414. 3</a:t>
            </a:r>
            <a:r>
              <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a:t>
            </a:r>
            <a:r>
              <a:rPr kumimoji="0" lang="en-US" altLang="en-US" sz="1000" i="0" u="none" strike="no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 </a:t>
            </a:r>
            <a:r>
              <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Della Porta MG et al. </a:t>
            </a:r>
            <a:r>
              <a:rPr kumimoji="0" lang="en-US" altLang="en-US" sz="1000" i="1"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Lancet Hematol.</a:t>
            </a:r>
            <a:r>
              <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 2024;11:e646-e658. 4. Garcia-Manero G et al. </a:t>
            </a:r>
            <a:r>
              <a:rPr kumimoji="0" lang="en-US" altLang="en-US" sz="1000" i="1"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Blood.</a:t>
            </a:r>
            <a:r>
              <a:rPr lang="en-US" altLang="en-US" sz="1000" kern="0" dirty="0">
                <a:latin typeface="Trebuchet MS" panose="020B0603020202020204"/>
                <a:ea typeface="MS Mincho" panose="02020609040205080304" pitchFamily="49" charset="-128"/>
                <a:cs typeface="Arial" panose="020B0604020202020204" pitchFamily="34" charset="0"/>
              </a:rPr>
              <a:t> 2024;144(Supplement 1):350. 5</a:t>
            </a:r>
            <a:r>
              <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 </a:t>
            </a:r>
            <a:r>
              <a:rPr kumimoji="0" lang="en-US" altLang="en-US" sz="1000" i="0" u="none" strike="no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Reblozyl</a:t>
            </a:r>
            <a:r>
              <a:rPr kumimoji="0" lang="en-US" altLang="en-US" sz="1000" i="0" u="none" strike="noStrike" kern="0" cap="none" spc="0" normalizeH="0" baseline="30000" noProof="0" dirty="0">
                <a:ln>
                  <a:noFill/>
                </a:ln>
                <a:effectLst/>
                <a:uLnTx/>
                <a:uFillTx/>
                <a:latin typeface="Trebuchet MS" panose="020B0603020202020204"/>
                <a:ea typeface="MS Mincho" panose="02020609040205080304" pitchFamily="49" charset="-128"/>
                <a:cs typeface="Arial" panose="020B0604020202020204" pitchFamily="34" charset="0"/>
              </a:rPr>
              <a:t>®</a:t>
            </a:r>
            <a:r>
              <a:rPr kumimoji="0" lang="en-US" altLang="en-US" sz="1000" i="0" u="none" strike="no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 (luspatercept-aamt) [prescribing information]. Bristol Myers Squibb; May 2024</a:t>
            </a:r>
            <a:r>
              <a:rPr lang="en-US" altLang="en-US" sz="1000" strike="noStrike" kern="0" dirty="0">
                <a:latin typeface="Trebuchet MS" panose="020B0603020202020204"/>
                <a:ea typeface="MS Mincho" panose="02020609040205080304" pitchFamily="49" charset="-128"/>
                <a:cs typeface="Arial" panose="020B0604020202020204" pitchFamily="34" charset="0"/>
              </a:rPr>
              <a:t>.</a:t>
            </a:r>
            <a:r>
              <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 </a:t>
            </a:r>
            <a:endParaRPr kumimoji="0" lang="en-US" altLang="en-US" sz="1000" i="0" u="none" strike="sngStrike" kern="0" cap="none" spc="0" normalizeH="0" baseline="30000" noProof="0" dirty="0">
              <a:ln>
                <a:noFill/>
              </a:ln>
              <a:effectLst/>
              <a:uLnTx/>
              <a:uFillTx/>
              <a:latin typeface="Trebuchet MS" panose="020B0603020202020204"/>
              <a:ea typeface="MS Mincho" panose="02020609040205080304" pitchFamily="49" charset="-128"/>
              <a:cs typeface="Arial" panose="020B0604020202020204" pitchFamily="34" charset="0"/>
            </a:endParaRPr>
          </a:p>
        </p:txBody>
      </p:sp>
    </p:spTree>
    <p:custDataLst>
      <p:tags r:id="rId1"/>
    </p:custDataLst>
    <p:extLst>
      <p:ext uri="{BB962C8B-B14F-4D97-AF65-F5344CB8AC3E}">
        <p14:creationId xmlns:p14="http://schemas.microsoft.com/office/powerpoint/2010/main" val="2560680383"/>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71936-85C1-3371-B20C-25D78EB689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A45BFE-5D4A-E932-CBA3-1BB95B05E42E}"/>
              </a:ext>
            </a:extLst>
          </p:cNvPr>
          <p:cNvSpPr>
            <a:spLocks noGrp="1"/>
          </p:cNvSpPr>
          <p:nvPr>
            <p:ph type="title"/>
          </p:nvPr>
        </p:nvSpPr>
        <p:spPr/>
        <p:txBody>
          <a:bodyPr/>
          <a:lstStyle/>
          <a:p>
            <a:r>
              <a:rPr lang="en-US" sz="2800" dirty="0"/>
              <a:t>COMMANDS: study design</a:t>
            </a:r>
          </a:p>
        </p:txBody>
      </p:sp>
      <p:sp>
        <p:nvSpPr>
          <p:cNvPr id="3" name="Content Placeholder 2">
            <a:extLst>
              <a:ext uri="{FF2B5EF4-FFF2-40B4-BE49-F238E27FC236}">
                <a16:creationId xmlns:a16="http://schemas.microsoft.com/office/drawing/2014/main" id="{06DA06CC-2301-9DF0-7C51-8558884360C5}"/>
              </a:ext>
            </a:extLst>
          </p:cNvPr>
          <p:cNvSpPr>
            <a:spLocks noGrp="1"/>
          </p:cNvSpPr>
          <p:nvPr>
            <p:ph type="body" sz="quarter" idx="11"/>
          </p:nvPr>
        </p:nvSpPr>
        <p:spPr>
          <a:xfrm>
            <a:off x="357097" y="1230216"/>
            <a:ext cx="11456649" cy="886585"/>
          </a:xfrm>
        </p:spPr>
        <p:txBody>
          <a:bodyPr/>
          <a:lstStyle/>
          <a:p>
            <a:r>
              <a:rPr lang="en-US" sz="2000" dirty="0"/>
              <a:t>COMMANDS (NCT03682536) is a global, phase 3, open-label, randomized controlled </a:t>
            </a:r>
            <a:r>
              <a:rPr lang="en-US" sz="2000" dirty="0">
                <a:solidFill>
                  <a:schemeClr val="tx1"/>
                </a:solidFill>
              </a:rPr>
              <a:t>trial</a:t>
            </a:r>
            <a:endParaRPr lang="en-US" sz="2000" strike="sngStrike" baseline="30000" dirty="0">
              <a:solidFill>
                <a:schemeClr val="tx1"/>
              </a:solidFill>
            </a:endParaRPr>
          </a:p>
        </p:txBody>
      </p:sp>
      <p:sp>
        <p:nvSpPr>
          <p:cNvPr id="16" name="TextBox 15">
            <a:extLst>
              <a:ext uri="{FF2B5EF4-FFF2-40B4-BE49-F238E27FC236}">
                <a16:creationId xmlns:a16="http://schemas.microsoft.com/office/drawing/2014/main" id="{5F6BED35-EEE5-4E23-9948-6433F873D3CD}"/>
              </a:ext>
            </a:extLst>
          </p:cNvPr>
          <p:cNvSpPr txBox="1"/>
          <p:nvPr>
            <p:custDataLst>
              <p:tags r:id="rId2"/>
            </p:custDataLst>
          </p:nvPr>
        </p:nvSpPr>
        <p:spPr>
          <a:xfrm>
            <a:off x="379952" y="5717298"/>
            <a:ext cx="11332991" cy="923330"/>
          </a:xfrm>
          <a:prstGeom prst="rect">
            <a:avLst/>
          </a:prstGeom>
          <a:noFill/>
        </p:spPr>
        <p:txBody>
          <a:bodyPr vert="horz" wrap="square" lIns="0" tIns="0" rIns="0" bIns="0" rtlCol="0" anchor="b" anchorCtr="0">
            <a:spAutoFit/>
          </a:bodyPr>
          <a:lstStyle/>
          <a:p>
            <a:pPr defTabSz="1625519">
              <a:defRPr/>
            </a:pPr>
            <a:r>
              <a:rPr lang="en-US" altLang="en-US" sz="1000" kern="0" dirty="0">
                <a:latin typeface="Trebuchet MS" panose="020B0603020202020204"/>
                <a:ea typeface="MS Mincho" panose="02020609040205080304" pitchFamily="49" charset="-128"/>
                <a:cs typeface="Arial" panose="020B0604020202020204" pitchFamily="34" charset="0"/>
              </a:rPr>
              <a:t>AML, acute myeloid leukemia; BM, bone marrow; Hb, hemoglobin; HR-MDS, higher-risk MDS; IPSS-R, International Prognostic Scoring System-Revised; IU, international units; IWG, International Working Group; pRBC, packed red blood cell; Q3W, once per 3 weeks; QW, once per week; R, randomized; RBC, red blood cell; RBC-TI, red blood cell-transfusion independence; RS, ring sideroblast; SC, subcutaneously; sEPO, serum erythropoietin; U, units; WHO, World Health Organization.</a:t>
            </a:r>
          </a:p>
          <a:p>
            <a:pPr defTabSz="1625519">
              <a:defRPr/>
            </a:pPr>
            <a:r>
              <a:rPr lang="en-US" sz="1000" baseline="30000" dirty="0">
                <a:solidFill>
                  <a:schemeClr val="tx2"/>
                </a:solidFill>
                <a:latin typeface="Trebuchet MS" panose="020B0603020202020204" pitchFamily="34" charset="0"/>
                <a:cs typeface="Arial" panose="020B0604020202020204" pitchFamily="34" charset="0"/>
              </a:rPr>
              <a:t>a</a:t>
            </a:r>
            <a:r>
              <a:rPr lang="en-US" sz="1000" dirty="0">
                <a:solidFill>
                  <a:schemeClr val="tx2"/>
                </a:solidFill>
                <a:latin typeface="Trebuchet MS" panose="020B0603020202020204" pitchFamily="34" charset="0"/>
                <a:cs typeface="Arial" panose="020B0604020202020204" pitchFamily="34" charset="0"/>
              </a:rPr>
              <a:t>Patients with del(5q) were </a:t>
            </a:r>
            <a:r>
              <a:rPr lang="en-US" sz="1000" dirty="0">
                <a:latin typeface="Trebuchet MS" panose="020B0603020202020204" pitchFamily="34" charset="0"/>
                <a:cs typeface="Arial" panose="020B0604020202020204" pitchFamily="34" charset="0"/>
              </a:rPr>
              <a:t>excluded. </a:t>
            </a:r>
            <a:r>
              <a:rPr lang="en-US" sz="1000" baseline="30000" dirty="0">
                <a:latin typeface="Trebuchet MS" panose="020B0603020202020204" pitchFamily="34" charset="0"/>
                <a:cs typeface="Arial" panose="020B0604020202020204" pitchFamily="34" charset="0"/>
              </a:rPr>
              <a:t>b</a:t>
            </a:r>
            <a:r>
              <a:rPr lang="en-US" sz="1000" dirty="0">
                <a:latin typeface="Trebuchet MS" panose="020B0603020202020204" pitchFamily="34" charset="0"/>
                <a:cs typeface="Arial" panose="020B0604020202020204" pitchFamily="34" charset="0"/>
              </a:rPr>
              <a:t>2 patients randomized to the epoetin alfa arm withdrew consent prior to receiving their first dose. </a:t>
            </a:r>
            <a:r>
              <a:rPr lang="en-US" sz="1000" baseline="30000" dirty="0">
                <a:latin typeface="Trebuchet MS" panose="020B0603020202020204" pitchFamily="34" charset="0"/>
                <a:cs typeface="Arial" panose="020B0604020202020204" pitchFamily="34" charset="0"/>
              </a:rPr>
              <a:t>c</a:t>
            </a:r>
            <a:r>
              <a:rPr lang="en-US" sz="1000" dirty="0">
                <a:latin typeface="Trebuchet MS" panose="020B0603020202020204" pitchFamily="34" charset="0"/>
                <a:cs typeface="Arial" panose="020B0604020202020204" pitchFamily="34" charset="0"/>
              </a:rPr>
              <a:t>Clinical benefit was defined as transfusion reduction of </a:t>
            </a:r>
            <a:br>
              <a:rPr lang="en-US" sz="1000" dirty="0">
                <a:latin typeface="Trebuchet MS" panose="020B0603020202020204" pitchFamily="34" charset="0"/>
                <a:cs typeface="Arial" panose="020B0604020202020204" pitchFamily="34" charset="0"/>
              </a:rPr>
            </a:br>
            <a:r>
              <a:rPr lang="en-US" altLang="en-US" sz="1000" kern="0" dirty="0">
                <a:latin typeface="Trebuchet MS" panose="020B0603020202020204"/>
                <a:ea typeface="MS Mincho" panose="02020609040205080304" pitchFamily="49" charset="-128"/>
                <a:cs typeface="Arial" panose="020B0604020202020204" pitchFamily="34" charset="0"/>
              </a:rPr>
              <a:t>≥ 2 pRBC U/8 weeks versus baseline. </a:t>
            </a:r>
            <a:endParaRPr lang="en-US" altLang="en-US" sz="1000" strike="sngStrike" kern="0" baseline="30000" dirty="0">
              <a:solidFill>
                <a:srgbClr val="FF0000"/>
              </a:solidFill>
              <a:latin typeface="Trebuchet MS" panose="020B0603020202020204"/>
              <a:ea typeface="MS Mincho" panose="02020609040205080304" pitchFamily="49" charset="-128"/>
              <a:cs typeface="Arial" panose="020B0604020202020204" pitchFamily="34" charset="0"/>
            </a:endParaRPr>
          </a:p>
          <a:p>
            <a:pPr defTabSz="1625519">
              <a:defRPr/>
            </a:pPr>
            <a:r>
              <a:rPr lang="en-US" altLang="en-US" sz="1000" kern="0" dirty="0">
                <a:latin typeface="Trebuchet MS" panose="020B0603020202020204"/>
                <a:ea typeface="MS Mincho" panose="02020609040205080304" pitchFamily="49" charset="-128"/>
                <a:cs typeface="Arial" panose="020B0604020202020204" pitchFamily="34" charset="0"/>
              </a:rPr>
              <a:t>Della Porta MG et al. </a:t>
            </a:r>
            <a:r>
              <a:rPr kumimoji="0" lang="en-US" altLang="en-US" sz="1000" i="1"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Lancet Hematol.</a:t>
            </a:r>
            <a:r>
              <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 2024;11:e646-e658.</a:t>
            </a:r>
            <a:endParaRPr lang="en-US" altLang="en-US" sz="1000" strike="sngStrike" kern="0" baseline="30000" dirty="0">
              <a:ea typeface="MS Mincho" panose="02020609040205080304" pitchFamily="49" charset="-128"/>
              <a:cs typeface="Arial" panose="020B0604020202020204" pitchFamily="34" charset="0"/>
            </a:endParaRPr>
          </a:p>
        </p:txBody>
      </p:sp>
      <p:sp>
        <p:nvSpPr>
          <p:cNvPr id="4" name="object 825">
            <a:extLst>
              <a:ext uri="{FF2B5EF4-FFF2-40B4-BE49-F238E27FC236}">
                <a16:creationId xmlns:a16="http://schemas.microsoft.com/office/drawing/2014/main" id="{6D75B0F5-6C8C-EF7A-F31E-DA6BFBA1376F}"/>
              </a:ext>
            </a:extLst>
          </p:cNvPr>
          <p:cNvSpPr/>
          <p:nvPr/>
        </p:nvSpPr>
        <p:spPr>
          <a:xfrm>
            <a:off x="3681867" y="3385492"/>
            <a:ext cx="357796" cy="45719"/>
          </a:xfrm>
          <a:custGeom>
            <a:avLst/>
            <a:gdLst/>
            <a:ahLst/>
            <a:cxnLst/>
            <a:rect l="l" t="t" r="r" b="b"/>
            <a:pathLst>
              <a:path w="79375">
                <a:moveTo>
                  <a:pt x="0" y="0"/>
                </a:moveTo>
                <a:lnTo>
                  <a:pt x="79276" y="0"/>
                </a:lnTo>
              </a:path>
            </a:pathLst>
          </a:custGeom>
          <a:ln w="9525">
            <a:solidFill>
              <a:srgbClr val="4C4D4F"/>
            </a:solidFill>
          </a:ln>
        </p:spPr>
        <p:txBody>
          <a:bodyPr wrap="square" lIns="0" tIns="0" rIns="0" bIns="0" rtlCol="0"/>
          <a:lstStyle/>
          <a:p>
            <a:endParaRPr sz="7873" dirty="0"/>
          </a:p>
        </p:txBody>
      </p:sp>
      <p:cxnSp>
        <p:nvCxnSpPr>
          <p:cNvPr id="5" name="Connector: Elbow 4">
            <a:extLst>
              <a:ext uri="{FF2B5EF4-FFF2-40B4-BE49-F238E27FC236}">
                <a16:creationId xmlns:a16="http://schemas.microsoft.com/office/drawing/2014/main" id="{B47E7CDA-42E2-18B0-406B-2A33F7A39009}"/>
              </a:ext>
            </a:extLst>
          </p:cNvPr>
          <p:cNvCxnSpPr>
            <a:cxnSpLocks/>
          </p:cNvCxnSpPr>
          <p:nvPr/>
        </p:nvCxnSpPr>
        <p:spPr>
          <a:xfrm rot="16200000" flipH="1">
            <a:off x="4253094" y="3647408"/>
            <a:ext cx="446574" cy="389452"/>
          </a:xfrm>
          <a:prstGeom prst="bentConnector3">
            <a:avLst>
              <a:gd name="adj1" fmla="val 100377"/>
            </a:avLst>
          </a:prstGeom>
          <a:ln>
            <a:tailEnd type="triangle"/>
          </a:ln>
        </p:spPr>
        <p:style>
          <a:lnRef idx="1">
            <a:schemeClr val="dk1"/>
          </a:lnRef>
          <a:fillRef idx="0">
            <a:schemeClr val="dk1"/>
          </a:fillRef>
          <a:effectRef idx="0">
            <a:schemeClr val="dk1"/>
          </a:effectRef>
          <a:fontRef idx="minor">
            <a:schemeClr val="tx1"/>
          </a:fontRef>
        </p:style>
      </p:cxnSp>
      <p:cxnSp>
        <p:nvCxnSpPr>
          <p:cNvPr id="6" name="Connector: Elbow 5">
            <a:extLst>
              <a:ext uri="{FF2B5EF4-FFF2-40B4-BE49-F238E27FC236}">
                <a16:creationId xmlns:a16="http://schemas.microsoft.com/office/drawing/2014/main" id="{6C60CC8A-FEBA-603C-CF48-F65462EC22CE}"/>
              </a:ext>
            </a:extLst>
          </p:cNvPr>
          <p:cNvCxnSpPr>
            <a:cxnSpLocks/>
          </p:cNvCxnSpPr>
          <p:nvPr/>
        </p:nvCxnSpPr>
        <p:spPr>
          <a:xfrm rot="5400000" flipH="1" flipV="1">
            <a:off x="4289971" y="2764432"/>
            <a:ext cx="380470" cy="389452"/>
          </a:xfrm>
          <a:prstGeom prst="bentConnector2">
            <a:avLst/>
          </a:prstGeom>
          <a:ln>
            <a:tailEnd type="triangle"/>
          </a:ln>
        </p:spPr>
        <p:style>
          <a:lnRef idx="1">
            <a:schemeClr val="dk1"/>
          </a:lnRef>
          <a:fillRef idx="0">
            <a:schemeClr val="dk1"/>
          </a:fillRef>
          <a:effectRef idx="0">
            <a:schemeClr val="dk1"/>
          </a:effectRef>
          <a:fontRef idx="minor">
            <a:schemeClr val="tx1"/>
          </a:fontRef>
        </p:style>
      </p:cxnSp>
      <p:sp>
        <p:nvSpPr>
          <p:cNvPr id="7" name="Oval 6">
            <a:extLst>
              <a:ext uri="{FF2B5EF4-FFF2-40B4-BE49-F238E27FC236}">
                <a16:creationId xmlns:a16="http://schemas.microsoft.com/office/drawing/2014/main" id="{FEDA86C1-EC5D-CD13-38EA-FE9D21C5254D}"/>
              </a:ext>
            </a:extLst>
          </p:cNvPr>
          <p:cNvSpPr/>
          <p:nvPr/>
        </p:nvSpPr>
        <p:spPr>
          <a:xfrm>
            <a:off x="4001101" y="3116601"/>
            <a:ext cx="561108" cy="553469"/>
          </a:xfrm>
          <a:prstGeom prst="ellipse">
            <a:avLst/>
          </a:prstGeom>
          <a:solidFill>
            <a:srgbClr val="E1D8DD"/>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200" b="1" dirty="0">
                <a:solidFill>
                  <a:schemeClr val="tx1"/>
                </a:solidFill>
                <a:latin typeface="Trebuchet MS" panose="020B0603020202020204" pitchFamily="34" charset="0"/>
              </a:rPr>
              <a:t>R</a:t>
            </a:r>
          </a:p>
          <a:p>
            <a:pPr algn="ctr"/>
            <a:r>
              <a:rPr lang="en-GB" sz="1200" b="1" dirty="0">
                <a:solidFill>
                  <a:schemeClr val="tx1"/>
                </a:solidFill>
                <a:latin typeface="Trebuchet MS" panose="020B0603020202020204" pitchFamily="34" charset="0"/>
              </a:rPr>
              <a:t>1:1</a:t>
            </a:r>
          </a:p>
        </p:txBody>
      </p:sp>
      <p:sp>
        <p:nvSpPr>
          <p:cNvPr id="9" name="Rectangle 8">
            <a:extLst>
              <a:ext uri="{FF2B5EF4-FFF2-40B4-BE49-F238E27FC236}">
                <a16:creationId xmlns:a16="http://schemas.microsoft.com/office/drawing/2014/main" id="{789B6926-9945-3B02-5800-1AE58461C698}"/>
              </a:ext>
            </a:extLst>
          </p:cNvPr>
          <p:cNvSpPr/>
          <p:nvPr/>
        </p:nvSpPr>
        <p:spPr>
          <a:xfrm>
            <a:off x="4701954" y="3402859"/>
            <a:ext cx="2318023" cy="1055322"/>
          </a:xfrm>
          <a:prstGeom prst="rect">
            <a:avLst/>
          </a:prstGeom>
          <a:solidFill>
            <a:srgbClr val="A69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sz="1400" b="1" dirty="0"/>
              <a:t>Epoetin </a:t>
            </a:r>
            <a:r>
              <a:rPr lang="en-US" sz="1400" b="1" dirty="0">
                <a:solidFill>
                  <a:schemeClr val="bg1"/>
                </a:solidFill>
              </a:rPr>
              <a:t>alfa</a:t>
            </a:r>
            <a:r>
              <a:rPr lang="en-US" sz="1400" b="1" baseline="30000" dirty="0">
                <a:solidFill>
                  <a:schemeClr val="bg1"/>
                </a:solidFill>
              </a:rPr>
              <a:t>b</a:t>
            </a:r>
          </a:p>
          <a:p>
            <a:pPr algn="ctr"/>
            <a:r>
              <a:rPr lang="en-US" sz="1200" dirty="0"/>
              <a:t>450 IU/kg SC QW</a:t>
            </a:r>
            <a:br>
              <a:rPr lang="en-US" sz="1200" dirty="0"/>
            </a:br>
            <a:r>
              <a:rPr lang="en-US" sz="1200" dirty="0"/>
              <a:t>titration up to 1050 IU/kg </a:t>
            </a:r>
            <a:br>
              <a:rPr lang="en-US" sz="1200" dirty="0"/>
            </a:br>
            <a:r>
              <a:rPr lang="en-US" sz="1200" dirty="0"/>
              <a:t>(n = 181)</a:t>
            </a:r>
          </a:p>
        </p:txBody>
      </p:sp>
      <p:sp>
        <p:nvSpPr>
          <p:cNvPr id="10" name="Rectangle 9">
            <a:extLst>
              <a:ext uri="{FF2B5EF4-FFF2-40B4-BE49-F238E27FC236}">
                <a16:creationId xmlns:a16="http://schemas.microsoft.com/office/drawing/2014/main" id="{F83F044F-EBF6-ABC1-05D6-5B6E605EBC75}"/>
              </a:ext>
            </a:extLst>
          </p:cNvPr>
          <p:cNvSpPr/>
          <p:nvPr/>
        </p:nvSpPr>
        <p:spPr>
          <a:xfrm>
            <a:off x="4701952" y="2243979"/>
            <a:ext cx="2318024" cy="1055322"/>
          </a:xfrm>
          <a:prstGeom prst="rect">
            <a:avLst/>
          </a:prstGeom>
          <a:solidFill>
            <a:srgbClr val="772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sz="1400" b="1" dirty="0"/>
              <a:t>Luspatercept</a:t>
            </a:r>
          </a:p>
          <a:p>
            <a:pPr algn="ctr">
              <a:spcAft>
                <a:spcPts val="600"/>
              </a:spcAft>
            </a:pPr>
            <a:r>
              <a:rPr lang="en-US" sz="1200" dirty="0"/>
              <a:t>1.0 mg/kg SC Q3W</a:t>
            </a:r>
            <a:br>
              <a:rPr lang="en-US" sz="1200" dirty="0"/>
            </a:br>
            <a:r>
              <a:rPr lang="en-US" sz="1200" dirty="0"/>
              <a:t>titration up to 1.75 mg/kg</a:t>
            </a:r>
            <a:br>
              <a:rPr lang="en-US" sz="1200" dirty="0"/>
            </a:br>
            <a:r>
              <a:rPr lang="en-US" sz="1200" dirty="0"/>
              <a:t>(n = 182)</a:t>
            </a:r>
          </a:p>
        </p:txBody>
      </p:sp>
      <p:sp>
        <p:nvSpPr>
          <p:cNvPr id="13" name="object 829">
            <a:extLst>
              <a:ext uri="{FF2B5EF4-FFF2-40B4-BE49-F238E27FC236}">
                <a16:creationId xmlns:a16="http://schemas.microsoft.com/office/drawing/2014/main" id="{A1AB9EC2-63C4-13CD-B190-7C188B533FF8}"/>
              </a:ext>
            </a:extLst>
          </p:cNvPr>
          <p:cNvSpPr txBox="1"/>
          <p:nvPr/>
        </p:nvSpPr>
        <p:spPr>
          <a:xfrm>
            <a:off x="685145" y="1797183"/>
            <a:ext cx="3226919" cy="3424115"/>
          </a:xfrm>
          <a:prstGeom prst="rect">
            <a:avLst/>
          </a:prstGeom>
          <a:solidFill>
            <a:srgbClr val="E1D8DD"/>
          </a:solidFill>
        </p:spPr>
        <p:txBody>
          <a:bodyPr vert="horz" wrap="square" lIns="0" tIns="108000" rIns="0" bIns="108000" rtlCol="0">
            <a:spAutoFit/>
          </a:bodyPr>
          <a:lstStyle/>
          <a:p>
            <a:pPr marL="100916">
              <a:spcBef>
                <a:spcPts val="826"/>
              </a:spcBef>
            </a:pPr>
            <a:r>
              <a:rPr lang="en-US" sz="1200" b="1" spc="-21" dirty="0">
                <a:solidFill>
                  <a:srgbClr val="4C4D4F"/>
                </a:solidFill>
                <a:latin typeface="Trebuchet MS"/>
                <a:cs typeface="Trebuchet MS"/>
              </a:rPr>
              <a:t>Key patient eligibility criteria</a:t>
            </a:r>
            <a:endParaRPr sz="1200" baseline="30000" dirty="0">
              <a:latin typeface="Trebuchet MS"/>
              <a:cs typeface="Trebuchet MS"/>
            </a:endParaRPr>
          </a:p>
          <a:p>
            <a:pPr marL="231775" indent="-114300">
              <a:spcBef>
                <a:spcPts val="397"/>
              </a:spcBef>
              <a:buChar char="•"/>
              <a:tabLst>
                <a:tab pos="216439" algn="l"/>
              </a:tabLst>
            </a:pPr>
            <a:r>
              <a:rPr lang="en-US" sz="1100" spc="21" dirty="0">
                <a:solidFill>
                  <a:srgbClr val="4C4D4F"/>
                </a:solidFill>
                <a:cs typeface="Trebuchet MS"/>
              </a:rPr>
              <a:t>≥ 18 years of age</a:t>
            </a:r>
            <a:endParaRPr sz="1100" dirty="0">
              <a:cs typeface="Trebuchet MS"/>
            </a:endParaRPr>
          </a:p>
          <a:p>
            <a:pPr marL="231775" indent="-114300">
              <a:spcBef>
                <a:spcPts val="178"/>
              </a:spcBef>
              <a:buChar char="•"/>
              <a:tabLst>
                <a:tab pos="216439" algn="l"/>
              </a:tabLst>
            </a:pPr>
            <a:r>
              <a:rPr lang="en-US" sz="1100" spc="21" dirty="0">
                <a:solidFill>
                  <a:srgbClr val="4C4D4F"/>
                </a:solidFill>
                <a:cs typeface="Trebuchet MS"/>
              </a:rPr>
              <a:t>IPSS-R very low-, low-, or intermediate-risk</a:t>
            </a:r>
            <a:r>
              <a:rPr lang="en-US" sz="1100" spc="21" baseline="30000" dirty="0">
                <a:solidFill>
                  <a:srgbClr val="4C4D4F"/>
                </a:solidFill>
                <a:cs typeface="Trebuchet MS"/>
              </a:rPr>
              <a:t> </a:t>
            </a:r>
            <a:r>
              <a:rPr lang="en-US" sz="1100" spc="21" dirty="0">
                <a:solidFill>
                  <a:srgbClr val="4C4D4F"/>
                </a:solidFill>
                <a:cs typeface="Trebuchet MS"/>
              </a:rPr>
              <a:t>MDS (with or without RS) by WHO 2016 classification, with &lt; 5% BM blasts</a:t>
            </a:r>
            <a:r>
              <a:rPr lang="en-US" sz="1100" spc="21" baseline="30000" dirty="0">
                <a:solidFill>
                  <a:srgbClr val="4C4D4F"/>
                </a:solidFill>
                <a:cs typeface="Trebuchet MS"/>
              </a:rPr>
              <a:t>a</a:t>
            </a:r>
            <a:endParaRPr sz="1100" baseline="30000" dirty="0">
              <a:cs typeface="Trebuchet MS"/>
            </a:endParaRPr>
          </a:p>
          <a:p>
            <a:pPr marL="231775" indent="-114300">
              <a:spcBef>
                <a:spcPts val="167"/>
              </a:spcBef>
              <a:buChar char="•"/>
              <a:tabLst>
                <a:tab pos="216439" algn="l"/>
              </a:tabLst>
            </a:pPr>
            <a:r>
              <a:rPr lang="en-US" sz="1100" spc="21" dirty="0">
                <a:solidFill>
                  <a:srgbClr val="4C4D4F"/>
                </a:solidFill>
                <a:cs typeface="Trebuchet MS"/>
              </a:rPr>
              <a:t>Required RBC transfusions </a:t>
            </a:r>
            <a:br>
              <a:rPr lang="en-US" sz="1100" spc="21" dirty="0">
                <a:solidFill>
                  <a:srgbClr val="4C4D4F"/>
                </a:solidFill>
                <a:cs typeface="Trebuchet MS"/>
              </a:rPr>
            </a:br>
            <a:r>
              <a:rPr lang="en-US" sz="1100" spc="21" dirty="0">
                <a:solidFill>
                  <a:srgbClr val="4C4D4F"/>
                </a:solidFill>
                <a:cs typeface="Trebuchet MS"/>
              </a:rPr>
              <a:t>(2–6 pRBC U/8 weeks, minimum of 8 weeks prior to randomization)</a:t>
            </a:r>
          </a:p>
          <a:p>
            <a:pPr marL="231775" indent="-114300">
              <a:spcBef>
                <a:spcPts val="167"/>
              </a:spcBef>
              <a:buChar char="•"/>
              <a:tabLst>
                <a:tab pos="216439" algn="l"/>
              </a:tabLst>
            </a:pPr>
            <a:r>
              <a:rPr lang="en-US" sz="1100" spc="21" dirty="0">
                <a:cs typeface="Trebuchet MS"/>
              </a:rPr>
              <a:t>ESA-naive</a:t>
            </a:r>
            <a:endParaRPr lang="en-US" sz="1100" strike="sngStrike" spc="21" dirty="0">
              <a:cs typeface="Trebuchet MS"/>
            </a:endParaRPr>
          </a:p>
          <a:p>
            <a:pPr marL="231775" indent="-114300">
              <a:spcBef>
                <a:spcPts val="167"/>
              </a:spcBef>
              <a:buFontTx/>
              <a:buChar char="•"/>
              <a:tabLst>
                <a:tab pos="216439" algn="l"/>
              </a:tabLst>
            </a:pPr>
            <a:r>
              <a:rPr lang="en-US" sz="1100" spc="21" dirty="0">
                <a:solidFill>
                  <a:srgbClr val="4C4D4F"/>
                </a:solidFill>
                <a:cs typeface="Trebuchet MS"/>
              </a:rPr>
              <a:t>Endogenous sEPO &lt; 500 U/L</a:t>
            </a:r>
          </a:p>
          <a:p>
            <a:pPr marL="99590">
              <a:spcBef>
                <a:spcPts val="167"/>
              </a:spcBef>
              <a:tabLst>
                <a:tab pos="216439" algn="l"/>
              </a:tabLst>
            </a:pPr>
            <a:endParaRPr lang="en-US" sz="1200" spc="21" dirty="0">
              <a:solidFill>
                <a:srgbClr val="4C4D4F"/>
              </a:solidFill>
              <a:latin typeface="Trebuchet MS"/>
              <a:cs typeface="Trebuchet MS"/>
            </a:endParaRPr>
          </a:p>
          <a:p>
            <a:pPr marL="99590">
              <a:spcBef>
                <a:spcPts val="167"/>
              </a:spcBef>
              <a:tabLst>
                <a:tab pos="216439" algn="l"/>
              </a:tabLst>
            </a:pPr>
            <a:r>
              <a:rPr lang="en-US" sz="1200" b="1" spc="-21" dirty="0">
                <a:solidFill>
                  <a:srgbClr val="4C4D4F"/>
                </a:solidFill>
                <a:latin typeface="Trebuchet MS"/>
                <a:cs typeface="Trebuchet MS"/>
              </a:rPr>
              <a:t>Patients stratified by</a:t>
            </a:r>
          </a:p>
          <a:p>
            <a:pPr marL="231775" indent="-115888">
              <a:spcBef>
                <a:spcPts val="167"/>
              </a:spcBef>
              <a:buFont typeface="Arial" panose="020B0604020202020204" pitchFamily="34" charset="0"/>
              <a:buChar char="•"/>
              <a:tabLst>
                <a:tab pos="216439" algn="l"/>
              </a:tabLst>
            </a:pPr>
            <a:r>
              <a:rPr lang="en-US" sz="1100" spc="-21" dirty="0">
                <a:solidFill>
                  <a:srgbClr val="4C4D4F"/>
                </a:solidFill>
                <a:latin typeface="Trebuchet MS"/>
                <a:cs typeface="Trebuchet MS"/>
              </a:rPr>
              <a:t>Baseline RBC transfusion burden </a:t>
            </a:r>
            <a:br>
              <a:rPr lang="en-US" sz="1100" spc="-21" dirty="0">
                <a:solidFill>
                  <a:srgbClr val="4C4D4F"/>
                </a:solidFill>
                <a:latin typeface="Trebuchet MS"/>
                <a:cs typeface="Trebuchet MS"/>
              </a:rPr>
            </a:br>
            <a:r>
              <a:rPr lang="en-US" sz="1100" spc="-21" dirty="0">
                <a:solidFill>
                  <a:srgbClr val="4C4D4F"/>
                </a:solidFill>
                <a:latin typeface="Trebuchet MS"/>
                <a:cs typeface="Trebuchet MS"/>
              </a:rPr>
              <a:t>(&lt; 4 or ≥ 4 pRBC U/8 weeks)</a:t>
            </a:r>
          </a:p>
          <a:p>
            <a:pPr marL="231775" indent="-115888">
              <a:spcBef>
                <a:spcPts val="167"/>
              </a:spcBef>
              <a:buFont typeface="Arial" panose="020B0604020202020204" pitchFamily="34" charset="0"/>
              <a:buChar char="•"/>
              <a:tabLst>
                <a:tab pos="216439" algn="l"/>
              </a:tabLst>
            </a:pPr>
            <a:r>
              <a:rPr lang="en-US" sz="1100" spc="-21" dirty="0">
                <a:solidFill>
                  <a:srgbClr val="4C4D4F"/>
                </a:solidFill>
                <a:latin typeface="Trebuchet MS"/>
                <a:cs typeface="Trebuchet MS"/>
              </a:rPr>
              <a:t>Baseline endogenous sEPO level </a:t>
            </a:r>
            <a:br>
              <a:rPr lang="en-US" sz="1100" spc="-21" dirty="0">
                <a:solidFill>
                  <a:srgbClr val="4C4D4F"/>
                </a:solidFill>
                <a:latin typeface="Trebuchet MS"/>
                <a:cs typeface="Trebuchet MS"/>
              </a:rPr>
            </a:br>
            <a:r>
              <a:rPr lang="en-US" sz="1100" spc="-21" dirty="0">
                <a:solidFill>
                  <a:srgbClr val="4C4D4F"/>
                </a:solidFill>
                <a:latin typeface="Trebuchet MS"/>
                <a:cs typeface="Trebuchet MS"/>
              </a:rPr>
              <a:t>(≤ 200 or &gt; 200 U/L)</a:t>
            </a:r>
          </a:p>
          <a:p>
            <a:pPr marL="231775" indent="-115888">
              <a:spcBef>
                <a:spcPts val="167"/>
              </a:spcBef>
              <a:buFont typeface="Arial" panose="020B0604020202020204" pitchFamily="34" charset="0"/>
              <a:buChar char="•"/>
              <a:tabLst>
                <a:tab pos="216439" algn="l"/>
              </a:tabLst>
            </a:pPr>
            <a:r>
              <a:rPr lang="en-US" sz="1100" spc="-21" dirty="0">
                <a:solidFill>
                  <a:srgbClr val="4C4D4F"/>
                </a:solidFill>
                <a:latin typeface="Trebuchet MS"/>
                <a:cs typeface="Trebuchet MS"/>
              </a:rPr>
              <a:t>RS status (RS+ or RS–)</a:t>
            </a:r>
            <a:endParaRPr sz="1100" dirty="0">
              <a:latin typeface="Trebuchet MS"/>
              <a:cs typeface="Trebuchet MS"/>
            </a:endParaRPr>
          </a:p>
        </p:txBody>
      </p:sp>
      <p:sp>
        <p:nvSpPr>
          <p:cNvPr id="19" name="object 829">
            <a:extLst>
              <a:ext uri="{FF2B5EF4-FFF2-40B4-BE49-F238E27FC236}">
                <a16:creationId xmlns:a16="http://schemas.microsoft.com/office/drawing/2014/main" id="{F19CED29-96E3-50C8-D487-D82E7843E360}"/>
              </a:ext>
            </a:extLst>
          </p:cNvPr>
          <p:cNvSpPr txBox="1"/>
          <p:nvPr/>
        </p:nvSpPr>
        <p:spPr>
          <a:xfrm>
            <a:off x="9211129" y="2121403"/>
            <a:ext cx="2309418" cy="2635306"/>
          </a:xfrm>
          <a:prstGeom prst="rect">
            <a:avLst/>
          </a:prstGeom>
          <a:solidFill>
            <a:srgbClr val="E1D8DD"/>
          </a:solidFill>
        </p:spPr>
        <p:txBody>
          <a:bodyPr vert="horz" wrap="square" lIns="0" tIns="91440" rIns="91440" bIns="45720" rtlCol="0">
            <a:noAutofit/>
          </a:bodyPr>
          <a:lstStyle/>
          <a:p>
            <a:pPr marL="100916">
              <a:spcBef>
                <a:spcPts val="826"/>
              </a:spcBef>
            </a:pPr>
            <a:r>
              <a:rPr lang="en-US" sz="1200" b="1" spc="-21" dirty="0">
                <a:solidFill>
                  <a:srgbClr val="4C4D4F"/>
                </a:solidFill>
                <a:latin typeface="Trebuchet MS"/>
                <a:cs typeface="Trebuchet MS"/>
              </a:rPr>
              <a:t>Primary endpoint</a:t>
            </a:r>
            <a:endParaRPr sz="1200" baseline="30000" dirty="0">
              <a:latin typeface="Trebuchet MS"/>
              <a:cs typeface="Trebuchet MS"/>
            </a:endParaRPr>
          </a:p>
          <a:p>
            <a:pPr marL="214313" indent="-100013">
              <a:spcBef>
                <a:spcPts val="397"/>
              </a:spcBef>
              <a:buChar char="•"/>
            </a:pPr>
            <a:r>
              <a:rPr lang="en-US" sz="1100" spc="21" dirty="0">
                <a:solidFill>
                  <a:srgbClr val="4C4D4F"/>
                </a:solidFill>
                <a:cs typeface="Trebuchet MS"/>
              </a:rPr>
              <a:t>RBC-TI for ≥ 12 weeks </a:t>
            </a:r>
            <a:br>
              <a:rPr lang="en-US" sz="1100" spc="21" dirty="0">
                <a:solidFill>
                  <a:srgbClr val="4C4D4F"/>
                </a:solidFill>
                <a:cs typeface="Trebuchet MS"/>
              </a:rPr>
            </a:br>
            <a:r>
              <a:rPr lang="en-US" sz="1100" spc="21" dirty="0">
                <a:solidFill>
                  <a:srgbClr val="4C4D4F"/>
                </a:solidFill>
                <a:cs typeface="Trebuchet MS"/>
              </a:rPr>
              <a:t>(Weeks 1-24) with concurrent mean </a:t>
            </a:r>
            <a:r>
              <a:rPr lang="en-US" sz="1100" spc="21" dirty="0">
                <a:cs typeface="Trebuchet MS"/>
              </a:rPr>
              <a:t>Hb</a:t>
            </a:r>
            <a:r>
              <a:rPr lang="en-US" sz="1100" spc="21" dirty="0">
                <a:solidFill>
                  <a:srgbClr val="4C4D4F"/>
                </a:solidFill>
                <a:cs typeface="Trebuchet MS"/>
              </a:rPr>
              <a:t> increase </a:t>
            </a:r>
            <a:br>
              <a:rPr lang="en-US" sz="1100" spc="21" dirty="0">
                <a:solidFill>
                  <a:srgbClr val="4C4D4F"/>
                </a:solidFill>
                <a:cs typeface="Trebuchet MS"/>
              </a:rPr>
            </a:br>
            <a:r>
              <a:rPr lang="en-US" sz="1100" spc="21" dirty="0">
                <a:solidFill>
                  <a:srgbClr val="4C4D4F"/>
                </a:solidFill>
                <a:cs typeface="Trebuchet MS"/>
              </a:rPr>
              <a:t>≥ 1.5 g/dL</a:t>
            </a:r>
          </a:p>
          <a:p>
            <a:pPr marL="99590">
              <a:spcBef>
                <a:spcPts val="167"/>
              </a:spcBef>
              <a:tabLst>
                <a:tab pos="216439" algn="l"/>
              </a:tabLst>
            </a:pPr>
            <a:r>
              <a:rPr lang="en-US" sz="1200" b="1" spc="-21" dirty="0">
                <a:solidFill>
                  <a:srgbClr val="4C4D4F"/>
                </a:solidFill>
                <a:latin typeface="Trebuchet MS"/>
                <a:cs typeface="Trebuchet MS"/>
              </a:rPr>
              <a:t>Secondary </a:t>
            </a:r>
            <a:r>
              <a:rPr lang="en-US" sz="1200" b="1" spc="-21" dirty="0">
                <a:latin typeface="Trebuchet MS"/>
                <a:cs typeface="Trebuchet MS"/>
              </a:rPr>
              <a:t>endpoints</a:t>
            </a:r>
            <a:endParaRPr lang="en-US" sz="1200" b="1" spc="-21" dirty="0">
              <a:latin typeface="Trebuchet MS"/>
            </a:endParaRPr>
          </a:p>
          <a:p>
            <a:pPr marL="228600" indent="-114300">
              <a:spcBef>
                <a:spcPts val="167"/>
              </a:spcBef>
              <a:buFont typeface="Arial" panose="020B0604020202020204" pitchFamily="34" charset="0"/>
              <a:buChar char="•"/>
              <a:tabLst>
                <a:tab pos="216439" algn="l"/>
              </a:tabLst>
            </a:pPr>
            <a:r>
              <a:rPr lang="en-US" sz="1100" spc="-21" dirty="0">
                <a:cs typeface="Trebuchet MS"/>
              </a:rPr>
              <a:t>RBC-TI for ≥ 12 weeks </a:t>
            </a:r>
            <a:br>
              <a:rPr lang="en-US" sz="1100" spc="-21" dirty="0">
                <a:cs typeface="Trebuchet MS"/>
              </a:rPr>
            </a:br>
            <a:r>
              <a:rPr lang="en-US" sz="1100" spc="-21" dirty="0">
                <a:cs typeface="Trebuchet MS"/>
              </a:rPr>
              <a:t>(Weeks 1-24)</a:t>
            </a:r>
          </a:p>
          <a:p>
            <a:pPr marL="228600" indent="-114300">
              <a:spcBef>
                <a:spcPts val="167"/>
              </a:spcBef>
              <a:buFont typeface="Arial" panose="020B0604020202020204" pitchFamily="34" charset="0"/>
              <a:buChar char="•"/>
              <a:tabLst>
                <a:tab pos="216439" algn="l"/>
              </a:tabLst>
            </a:pPr>
            <a:r>
              <a:rPr lang="en-US" sz="1100" spc="-21" dirty="0">
                <a:cs typeface="Trebuchet MS"/>
              </a:rPr>
              <a:t>Duration of RBC-TI ≥ 12 weeks</a:t>
            </a:r>
          </a:p>
          <a:p>
            <a:pPr marL="228600" indent="-114300">
              <a:spcBef>
                <a:spcPts val="167"/>
              </a:spcBef>
              <a:buFont typeface="Arial" panose="020B0604020202020204" pitchFamily="34" charset="0"/>
              <a:buChar char="•"/>
              <a:tabLst>
                <a:tab pos="216439" algn="l"/>
              </a:tabLst>
            </a:pPr>
            <a:r>
              <a:rPr lang="en-US" sz="1100" spc="-21" dirty="0">
                <a:cs typeface="Trebuchet MS"/>
              </a:rPr>
              <a:t>OS</a:t>
            </a:r>
          </a:p>
          <a:p>
            <a:pPr marL="228600" indent="-114300">
              <a:spcBef>
                <a:spcPts val="167"/>
              </a:spcBef>
              <a:buFont typeface="Arial" panose="020B0604020202020204" pitchFamily="34" charset="0"/>
              <a:buChar char="•"/>
              <a:tabLst>
                <a:tab pos="216439" algn="l"/>
              </a:tabLst>
            </a:pPr>
            <a:r>
              <a:rPr lang="en-US" sz="1100" spc="-21" dirty="0">
                <a:cs typeface="Trebuchet MS"/>
              </a:rPr>
              <a:t>Progression to AML</a:t>
            </a:r>
          </a:p>
          <a:p>
            <a:pPr marL="228600" indent="-114300">
              <a:spcBef>
                <a:spcPts val="167"/>
              </a:spcBef>
              <a:buFont typeface="Arial" panose="020B0604020202020204" pitchFamily="34" charset="0"/>
              <a:buChar char="•"/>
              <a:tabLst>
                <a:tab pos="216439" algn="l"/>
              </a:tabLst>
            </a:pPr>
            <a:r>
              <a:rPr lang="en-US" sz="1100" spc="-21" dirty="0">
                <a:cs typeface="Trebuchet MS"/>
              </a:rPr>
              <a:t>Safety</a:t>
            </a:r>
          </a:p>
        </p:txBody>
      </p:sp>
      <p:sp>
        <p:nvSpPr>
          <p:cNvPr id="21" name="Arrow: Pentagon 20">
            <a:extLst>
              <a:ext uri="{FF2B5EF4-FFF2-40B4-BE49-F238E27FC236}">
                <a16:creationId xmlns:a16="http://schemas.microsoft.com/office/drawing/2014/main" id="{57F94991-7B37-5F51-4786-D027D16B2472}"/>
              </a:ext>
            </a:extLst>
          </p:cNvPr>
          <p:cNvSpPr/>
          <p:nvPr/>
        </p:nvSpPr>
        <p:spPr>
          <a:xfrm>
            <a:off x="7262692" y="2106646"/>
            <a:ext cx="1723021" cy="2635306"/>
          </a:xfrm>
          <a:prstGeom prst="homePlate">
            <a:avLst>
              <a:gd name="adj" fmla="val 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91440" rIns="0" rtlCol="0" anchor="t" anchorCtr="0">
            <a:noAutofit/>
          </a:bodyPr>
          <a:lstStyle/>
          <a:p>
            <a:pPr marL="83654">
              <a:spcBef>
                <a:spcPts val="600"/>
              </a:spcBef>
            </a:pPr>
            <a:r>
              <a:rPr lang="en-US" sz="1200" b="1" spc="10" dirty="0">
                <a:solidFill>
                  <a:srgbClr val="4C4D4F"/>
                </a:solidFill>
                <a:latin typeface="Trebuchet MS"/>
                <a:cs typeface="Trebuchet MS"/>
              </a:rPr>
              <a:t>End </a:t>
            </a:r>
            <a:r>
              <a:rPr lang="en-US" sz="1200" b="1" spc="10" dirty="0">
                <a:solidFill>
                  <a:srgbClr val="4C4D4F"/>
                </a:solidFill>
                <a:latin typeface="Trebuchet MS"/>
              </a:rPr>
              <a:t>of</a:t>
            </a:r>
            <a:r>
              <a:rPr lang="en-US" sz="1200" b="1" spc="10" dirty="0">
                <a:solidFill>
                  <a:srgbClr val="4C4D4F"/>
                </a:solidFill>
                <a:latin typeface="Trebuchet MS"/>
                <a:cs typeface="Trebuchet MS"/>
              </a:rPr>
              <a:t> treatment</a:t>
            </a:r>
          </a:p>
          <a:p>
            <a:pPr marL="228600" indent="-114300">
              <a:spcBef>
                <a:spcPts val="600"/>
              </a:spcBef>
              <a:buFont typeface="Arial" panose="020B0604020202020204" pitchFamily="34" charset="0"/>
              <a:buChar char="•"/>
            </a:pPr>
            <a:r>
              <a:rPr lang="en-US" sz="1100" spc="10" dirty="0">
                <a:solidFill>
                  <a:srgbClr val="4C4D4F"/>
                </a:solidFill>
                <a:latin typeface="Trebuchet MS"/>
              </a:rPr>
              <a:t>Due to lack of clinical benefit</a:t>
            </a:r>
            <a:r>
              <a:rPr lang="en-US" sz="1100" spc="10" baseline="30000" dirty="0">
                <a:solidFill>
                  <a:srgbClr val="4C4D4F"/>
                </a:solidFill>
                <a:latin typeface="Trebuchet MS"/>
              </a:rPr>
              <a:t>c</a:t>
            </a:r>
            <a:r>
              <a:rPr lang="en-US" sz="1100" spc="10" dirty="0">
                <a:solidFill>
                  <a:srgbClr val="4C4D4F"/>
                </a:solidFill>
                <a:latin typeface="Trebuchet MS"/>
              </a:rPr>
              <a:t> or disease progression per IWG 2006 criteria </a:t>
            </a:r>
          </a:p>
          <a:p>
            <a:pPr marL="83654">
              <a:spcBef>
                <a:spcPts val="600"/>
              </a:spcBef>
            </a:pPr>
            <a:r>
              <a:rPr lang="en-US" sz="1200" b="1" spc="10" dirty="0">
                <a:solidFill>
                  <a:srgbClr val="4C4D4F"/>
                </a:solidFill>
                <a:latin typeface="Trebuchet MS"/>
                <a:cs typeface="Trebuchet MS"/>
              </a:rPr>
              <a:t>Post-treatment </a:t>
            </a:r>
            <a:br>
              <a:rPr lang="en-US" sz="1200" b="1" spc="10" dirty="0">
                <a:solidFill>
                  <a:srgbClr val="4C4D4F"/>
                </a:solidFill>
                <a:latin typeface="Trebuchet MS"/>
                <a:cs typeface="Trebuchet MS"/>
              </a:rPr>
            </a:br>
            <a:r>
              <a:rPr lang="en-US" sz="1200" b="1" spc="10" dirty="0">
                <a:solidFill>
                  <a:srgbClr val="4C4D4F"/>
                </a:solidFill>
                <a:latin typeface="Trebuchet MS"/>
                <a:cs typeface="Trebuchet MS"/>
              </a:rPr>
              <a:t>safety follow-up</a:t>
            </a:r>
          </a:p>
          <a:p>
            <a:pPr marL="228600" indent="-114300">
              <a:spcBef>
                <a:spcPts val="600"/>
              </a:spcBef>
              <a:buFont typeface="Arial" panose="020B0604020202020204" pitchFamily="34" charset="0"/>
              <a:buChar char="•"/>
            </a:pPr>
            <a:r>
              <a:rPr lang="en-US" sz="1100" spc="10" dirty="0">
                <a:solidFill>
                  <a:srgbClr val="4C4D4F"/>
                </a:solidFill>
                <a:latin typeface="Trebuchet MS"/>
                <a:cs typeface="Trebuchet MS"/>
              </a:rPr>
              <a:t>Monitoring for other malignancies, HR-MDS or AML progression, subsequent therapies, </a:t>
            </a:r>
            <a:r>
              <a:rPr lang="en-US" sz="1100" spc="10" dirty="0">
                <a:solidFill>
                  <a:schemeClr val="tx1"/>
                </a:solidFill>
                <a:latin typeface="Trebuchet MS"/>
                <a:cs typeface="Trebuchet MS"/>
              </a:rPr>
              <a:t>and</a:t>
            </a:r>
            <a:r>
              <a:rPr lang="en-US" sz="1100" spc="10" dirty="0">
                <a:solidFill>
                  <a:srgbClr val="4C4D4F"/>
                </a:solidFill>
                <a:latin typeface="Trebuchet MS"/>
                <a:cs typeface="Trebuchet MS"/>
              </a:rPr>
              <a:t> </a:t>
            </a:r>
            <a:r>
              <a:rPr lang="en-US" sz="1100" spc="10" dirty="0">
                <a:solidFill>
                  <a:schemeClr val="tx1"/>
                </a:solidFill>
                <a:latin typeface="Trebuchet MS"/>
                <a:cs typeface="Trebuchet MS"/>
              </a:rPr>
              <a:t>survival for </a:t>
            </a:r>
            <a:br>
              <a:rPr lang="en-US" sz="1100" spc="10" dirty="0">
                <a:solidFill>
                  <a:schemeClr val="tx1"/>
                </a:solidFill>
                <a:latin typeface="Trebuchet MS"/>
                <a:cs typeface="Trebuchet MS"/>
              </a:rPr>
            </a:br>
            <a:r>
              <a:rPr lang="en-US" sz="1100" spc="10" dirty="0">
                <a:solidFill>
                  <a:schemeClr val="tx1"/>
                </a:solidFill>
                <a:latin typeface="Trebuchet MS"/>
                <a:cs typeface="Trebuchet MS"/>
              </a:rPr>
              <a:t>5 years from first dose</a:t>
            </a:r>
            <a:endParaRPr lang="en-US" sz="1100" strike="sngStrike" spc="10" dirty="0">
              <a:solidFill>
                <a:schemeClr val="tx1"/>
              </a:solidFill>
              <a:latin typeface="Trebuchet MS"/>
              <a:cs typeface="Trebuchet MS"/>
            </a:endParaRPr>
          </a:p>
        </p:txBody>
      </p:sp>
      <p:sp>
        <p:nvSpPr>
          <p:cNvPr id="22" name="Rectangle 21">
            <a:extLst>
              <a:ext uri="{FF2B5EF4-FFF2-40B4-BE49-F238E27FC236}">
                <a16:creationId xmlns:a16="http://schemas.microsoft.com/office/drawing/2014/main" id="{D87E5F2B-9B00-97D1-15AD-63356F37C73F}"/>
              </a:ext>
            </a:extLst>
          </p:cNvPr>
          <p:cNvSpPr/>
          <p:nvPr/>
        </p:nvSpPr>
        <p:spPr>
          <a:xfrm>
            <a:off x="4444819" y="4375249"/>
            <a:ext cx="2753927" cy="58173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3654" algn="ctr">
              <a:spcBef>
                <a:spcPts val="701"/>
              </a:spcBef>
            </a:pPr>
            <a:r>
              <a:rPr lang="en-US" sz="1100" spc="10" dirty="0">
                <a:solidFill>
                  <a:srgbClr val="4C4D4F"/>
                </a:solidFill>
                <a:latin typeface="Trebuchet MS"/>
                <a:cs typeface="Trebuchet MS"/>
              </a:rPr>
              <a:t>Response assessments</a:t>
            </a:r>
            <a:r>
              <a:rPr lang="en-US" sz="1100" dirty="0">
                <a:latin typeface="Trebuchet MS"/>
                <a:cs typeface="Trebuchet MS"/>
              </a:rPr>
              <a:t> </a:t>
            </a:r>
            <a:r>
              <a:rPr lang="en-US" sz="1100" spc="21" dirty="0">
                <a:solidFill>
                  <a:srgbClr val="4C4D4F"/>
                </a:solidFill>
                <a:latin typeface="Trebuchet MS"/>
                <a:cs typeface="Trebuchet MS"/>
              </a:rPr>
              <a:t>at Day 169 and then every 24 weeks thereafter</a:t>
            </a:r>
            <a:endParaRPr lang="en-US" sz="1100" dirty="0">
              <a:latin typeface="Trebuchet MS"/>
              <a:cs typeface="Trebuchet MS"/>
            </a:endParaRPr>
          </a:p>
        </p:txBody>
      </p:sp>
      <p:sp>
        <p:nvSpPr>
          <p:cNvPr id="8" name="Slide Number Placeholder 1">
            <a:extLst>
              <a:ext uri="{FF2B5EF4-FFF2-40B4-BE49-F238E27FC236}">
                <a16:creationId xmlns:a16="http://schemas.microsoft.com/office/drawing/2014/main" id="{2BAA899B-4B13-A028-AE43-4EB01A35949F}"/>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5</a:t>
            </a:fld>
            <a:endParaRPr lang="en-US" dirty="0"/>
          </a:p>
        </p:txBody>
      </p:sp>
    </p:spTree>
    <p:custDataLst>
      <p:tags r:id="rId1"/>
    </p:custDataLst>
    <p:extLst>
      <p:ext uri="{BB962C8B-B14F-4D97-AF65-F5344CB8AC3E}">
        <p14:creationId xmlns:p14="http://schemas.microsoft.com/office/powerpoint/2010/main" val="3857849184"/>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B0121-69B5-B113-0570-429347D9F5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0B03FF-7B93-52AB-4086-6A19FF070BE3}"/>
              </a:ext>
            </a:extLst>
          </p:cNvPr>
          <p:cNvSpPr>
            <a:spLocks noGrp="1"/>
          </p:cNvSpPr>
          <p:nvPr>
            <p:ph type="title"/>
          </p:nvPr>
        </p:nvSpPr>
        <p:spPr/>
        <p:txBody>
          <a:bodyPr/>
          <a:lstStyle/>
          <a:p>
            <a:r>
              <a:rPr lang="en-US" sz="2800" dirty="0">
                <a:solidFill>
                  <a:schemeClr val="tx1"/>
                </a:solidFill>
              </a:rPr>
              <a:t>COMMANDS: baseline characteristics</a:t>
            </a:r>
            <a:r>
              <a:rPr lang="en-US" sz="2800" baseline="30000" dirty="0">
                <a:solidFill>
                  <a:schemeClr val="tx1"/>
                </a:solidFill>
              </a:rPr>
              <a:t>1</a:t>
            </a:r>
            <a:r>
              <a:rPr lang="en-US" sz="2800" dirty="0">
                <a:solidFill>
                  <a:schemeClr val="tx1"/>
                </a:solidFill>
              </a:rPr>
              <a:t> and patient disposition</a:t>
            </a:r>
            <a:endParaRPr lang="en-US" sz="2800" strike="sngStrike" dirty="0">
              <a:solidFill>
                <a:schemeClr val="tx1"/>
              </a:solidFill>
              <a:highlight>
                <a:srgbClr val="00FF00"/>
              </a:highlight>
            </a:endParaRPr>
          </a:p>
        </p:txBody>
      </p:sp>
      <p:sp>
        <p:nvSpPr>
          <p:cNvPr id="16" name="TextBox 15">
            <a:extLst>
              <a:ext uri="{FF2B5EF4-FFF2-40B4-BE49-F238E27FC236}">
                <a16:creationId xmlns:a16="http://schemas.microsoft.com/office/drawing/2014/main" id="{028DB868-E21E-F943-24AE-9D7492F17BD6}"/>
              </a:ext>
            </a:extLst>
          </p:cNvPr>
          <p:cNvSpPr txBox="1"/>
          <p:nvPr>
            <p:custDataLst>
              <p:tags r:id="rId2"/>
            </p:custDataLst>
          </p:nvPr>
        </p:nvSpPr>
        <p:spPr>
          <a:xfrm>
            <a:off x="379952" y="6025075"/>
            <a:ext cx="11650123" cy="615553"/>
          </a:xfrm>
          <a:prstGeom prst="rect">
            <a:avLst/>
          </a:prstGeom>
          <a:noFill/>
        </p:spPr>
        <p:txBody>
          <a:bodyPr vert="horz" wrap="square" lIns="0" tIns="0" rIns="0" bIns="0" rtlCol="0" anchor="b" anchorCtr="0">
            <a:spAutoFit/>
          </a:bodyPr>
          <a:lstStyle/>
          <a:p>
            <a:pPr defTabSz="1625519">
              <a:defRPr/>
            </a:pPr>
            <a:r>
              <a:rPr lang="en-US" altLang="en-US" sz="1000" kern="0" dirty="0">
                <a:latin typeface="Trebuchet MS" panose="020B0603020202020204"/>
                <a:ea typeface="MS Mincho" panose="02020609040205080304" pitchFamily="49" charset="-128"/>
                <a:cs typeface="Arial" panose="020B0604020202020204" pitchFamily="34" charset="0"/>
              </a:rPr>
              <a:t>IQR, interquartile range; TB, transfusion burden. </a:t>
            </a:r>
          </a:p>
          <a:p>
            <a:pPr defTabSz="1625519">
              <a:defRPr/>
            </a:pPr>
            <a:r>
              <a:rPr lang="en-US" sz="1000" baseline="30000" dirty="0">
                <a:latin typeface="Trebuchet MS" panose="020B0603020202020204" pitchFamily="34" charset="0"/>
                <a:cs typeface="Arial" panose="020B0604020202020204" pitchFamily="34" charset="0"/>
              </a:rPr>
              <a:t>a</a:t>
            </a:r>
            <a:r>
              <a:rPr lang="en-US" sz="1000" dirty="0">
                <a:latin typeface="Trebuchet MS" panose="020B0603020202020204" pitchFamily="34" charset="0"/>
                <a:cs typeface="Arial" panose="020B0604020202020204" pitchFamily="34" charset="0"/>
              </a:rPr>
              <a:t>Time since diagnosis of MDS was defined as the number of months from the date of diagnosis to the date of informed consent for the trial. </a:t>
            </a:r>
            <a:r>
              <a:rPr lang="en-US" sz="1000" baseline="30000" dirty="0">
                <a:latin typeface="Trebuchet MS" panose="020B0603020202020204" pitchFamily="34" charset="0"/>
                <a:cs typeface="Arial" panose="020B0604020202020204" pitchFamily="34" charset="0"/>
              </a:rPr>
              <a:t>b</a:t>
            </a:r>
            <a:r>
              <a:rPr lang="en-US" sz="1000" dirty="0">
                <a:latin typeface="Trebuchet MS" panose="020B0603020202020204" pitchFamily="34" charset="0"/>
                <a:cs typeface="Arial" panose="020B0604020202020204" pitchFamily="34" charset="0"/>
              </a:rPr>
              <a:t>Derived from medical history data. </a:t>
            </a:r>
            <a:r>
              <a:rPr lang="en-US" sz="1000" baseline="30000" dirty="0">
                <a:latin typeface="Trebuchet MS" panose="020B0603020202020204" pitchFamily="34" charset="0"/>
                <a:cs typeface="Arial" panose="020B0604020202020204" pitchFamily="34" charset="0"/>
              </a:rPr>
              <a:t>c</a:t>
            </a:r>
            <a:r>
              <a:rPr lang="en-US" sz="1000" dirty="0">
                <a:latin typeface="Trebuchet MS" panose="020B0603020202020204" pitchFamily="34" charset="0"/>
                <a:cs typeface="Arial" panose="020B0604020202020204" pitchFamily="34" charset="0"/>
              </a:rPr>
              <a:t>Data cutoff </a:t>
            </a:r>
            <a:br>
              <a:rPr lang="en-US" sz="1000" dirty="0">
                <a:latin typeface="Trebuchet MS" panose="020B0603020202020204" pitchFamily="34" charset="0"/>
                <a:cs typeface="Arial" panose="020B0604020202020204" pitchFamily="34" charset="0"/>
              </a:rPr>
            </a:br>
            <a:r>
              <a:rPr lang="en-US" sz="1000" dirty="0">
                <a:latin typeface="Trebuchet MS" panose="020B0603020202020204" pitchFamily="34" charset="0"/>
                <a:cs typeface="Arial" panose="020B0604020202020204" pitchFamily="34" charset="0"/>
              </a:rPr>
              <a:t>February 7, 2025. </a:t>
            </a:r>
            <a:r>
              <a:rPr lang="en-US" sz="1000" baseline="30000" dirty="0">
                <a:latin typeface="Trebuchet MS" panose="020B0603020202020204" pitchFamily="34" charset="0"/>
                <a:cs typeface="Arial" panose="020B0604020202020204" pitchFamily="34" charset="0"/>
              </a:rPr>
              <a:t>d</a:t>
            </a:r>
            <a:r>
              <a:rPr lang="en-US" altLang="en-US" sz="1000" kern="0" dirty="0">
                <a:latin typeface="Trebuchet MS" panose="020B0603020202020204"/>
                <a:ea typeface="MS Mincho" panose="02020609040205080304" pitchFamily="49" charset="-128"/>
                <a:cs typeface="Arial" panose="020B0604020202020204" pitchFamily="34" charset="0"/>
              </a:rPr>
              <a:t>Among the safety population (luspatercept, n = 182; epoetin alfa, n = 179), defined as all randomized patients who received ≥ 1 dose of study treatment (and by treatment received</a:t>
            </a:r>
            <a:r>
              <a:rPr lang="en-US" altLang="en-US" sz="1000" kern="0" dirty="0">
                <a:ea typeface="MS Mincho" panose="02020609040205080304" pitchFamily="49" charset="-128"/>
                <a:cs typeface="Arial" panose="020B0604020202020204" pitchFamily="34" charset="0"/>
              </a:rPr>
              <a:t>). </a:t>
            </a:r>
          </a:p>
          <a:p>
            <a:pPr defTabSz="1625519">
              <a:defRPr/>
            </a:pPr>
            <a:r>
              <a:rPr lang="en-US" altLang="en-US" sz="1000" kern="0" dirty="0">
                <a:latin typeface="Trebuchet MS" panose="020B0603020202020204"/>
                <a:ea typeface="MS Mincho" panose="02020609040205080304" pitchFamily="49" charset="-128"/>
                <a:cs typeface="Arial" panose="020B0604020202020204" pitchFamily="34" charset="0"/>
              </a:rPr>
              <a:t>1. Della Porta MG et al. </a:t>
            </a:r>
            <a:r>
              <a:rPr kumimoji="0" lang="en-US" altLang="en-US" sz="1000" i="1"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Lancet Hematol.</a:t>
            </a:r>
            <a:r>
              <a:rPr kumimoji="0" lang="en-US" altLang="en-US" sz="1000" i="0" u="non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 2024;11:e646-e658.</a:t>
            </a:r>
            <a:endParaRPr lang="en-US" altLang="en-US" sz="1000" strike="sngStrike" kern="0" baseline="30000" dirty="0">
              <a:ea typeface="MS Mincho" panose="02020609040205080304" pitchFamily="49" charset="-128"/>
              <a:cs typeface="Arial" panose="020B0604020202020204" pitchFamily="34" charset="0"/>
            </a:endParaRPr>
          </a:p>
        </p:txBody>
      </p:sp>
      <p:graphicFrame>
        <p:nvGraphicFramePr>
          <p:cNvPr id="15" name="Table 14">
            <a:extLst>
              <a:ext uri="{FF2B5EF4-FFF2-40B4-BE49-F238E27FC236}">
                <a16:creationId xmlns:a16="http://schemas.microsoft.com/office/drawing/2014/main" id="{298DC273-F9EE-72CB-F777-5729DF53E0F7}"/>
              </a:ext>
            </a:extLst>
          </p:cNvPr>
          <p:cNvGraphicFramePr>
            <a:graphicFrameLocks noGrp="1"/>
          </p:cNvGraphicFramePr>
          <p:nvPr>
            <p:extLst>
              <p:ext uri="{D42A27DB-BD31-4B8C-83A1-F6EECF244321}">
                <p14:modId xmlns:p14="http://schemas.microsoft.com/office/powerpoint/2010/main" val="2702607717"/>
              </p:ext>
            </p:extLst>
          </p:nvPr>
        </p:nvGraphicFramePr>
        <p:xfrm>
          <a:off x="379511" y="996647"/>
          <a:ext cx="11432977" cy="3688080"/>
        </p:xfrm>
        <a:graphic>
          <a:graphicData uri="http://schemas.openxmlformats.org/drawingml/2006/table">
            <a:tbl>
              <a:tblPr firstRow="1" firstCol="1" bandRow="1"/>
              <a:tblGrid>
                <a:gridCol w="6993441">
                  <a:extLst>
                    <a:ext uri="{9D8B030D-6E8A-4147-A177-3AD203B41FA5}">
                      <a16:colId xmlns:a16="http://schemas.microsoft.com/office/drawing/2014/main" val="20000"/>
                    </a:ext>
                  </a:extLst>
                </a:gridCol>
                <a:gridCol w="2234222">
                  <a:extLst>
                    <a:ext uri="{9D8B030D-6E8A-4147-A177-3AD203B41FA5}">
                      <a16:colId xmlns:a16="http://schemas.microsoft.com/office/drawing/2014/main" val="20001"/>
                    </a:ext>
                  </a:extLst>
                </a:gridCol>
                <a:gridCol w="2205314">
                  <a:extLst>
                    <a:ext uri="{9D8B030D-6E8A-4147-A177-3AD203B41FA5}">
                      <a16:colId xmlns:a16="http://schemas.microsoft.com/office/drawing/2014/main" val="20003"/>
                    </a:ext>
                  </a:extLst>
                </a:gridCol>
              </a:tblGrid>
              <a:tr h="309975">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100" b="1" kern="1200" dirty="0">
                          <a:solidFill>
                            <a:schemeClr val="tx1"/>
                          </a:solidFill>
                          <a:effectLst/>
                          <a:latin typeface="+mj-lt"/>
                          <a:ea typeface="Calibri" panose="020F0502020204030204" pitchFamily="34" charset="0"/>
                          <a:cs typeface="Times New Roman" panose="02020603050405020304" pitchFamily="18" charset="0"/>
                        </a:rPr>
                        <a:t>Baseline characteristics at the time of data cutoff (March 31, 2023)</a:t>
                      </a:r>
                    </a:p>
                  </a:txBody>
                  <a:tcPr marL="58862" marR="58862" marT="0" marB="0" anchor="ctr">
                    <a:lnL w="190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p>
                      <a:pPr algn="ctr"/>
                      <a:r>
                        <a:rPr lang="en-GB" sz="1100" b="1" dirty="0">
                          <a:solidFill>
                            <a:schemeClr val="bg1"/>
                          </a:solidFill>
                          <a:effectLst/>
                          <a:latin typeface="+mn-lt"/>
                          <a:ea typeface="Times New Roman" panose="02020603050405020304" pitchFamily="18" charset="0"/>
                          <a:cs typeface="Times New Roman" panose="02020603050405020304" pitchFamily="18" charset="0"/>
                        </a:rPr>
                        <a:t>Luspatercept</a:t>
                      </a:r>
                      <a:br>
                        <a:rPr lang="en-GB" sz="1100" b="1" dirty="0">
                          <a:solidFill>
                            <a:schemeClr val="bg1"/>
                          </a:solidFill>
                          <a:effectLst/>
                          <a:latin typeface="+mn-lt"/>
                          <a:ea typeface="Times New Roman" panose="02020603050405020304" pitchFamily="18" charset="0"/>
                          <a:cs typeface="Times New Roman" panose="02020603050405020304" pitchFamily="18" charset="0"/>
                        </a:rPr>
                      </a:br>
                      <a:r>
                        <a:rPr lang="en-GB" sz="1100" b="1" dirty="0">
                          <a:solidFill>
                            <a:schemeClr val="bg1"/>
                          </a:solidFill>
                          <a:effectLst/>
                          <a:latin typeface="+mn-lt"/>
                          <a:ea typeface="Times New Roman" panose="02020603050405020304" pitchFamily="18" charset="0"/>
                          <a:cs typeface="Times New Roman" panose="02020603050405020304" pitchFamily="18" charset="0"/>
                        </a:rPr>
                        <a:t>(n = 182)</a:t>
                      </a:r>
                    </a:p>
                  </a:txBody>
                  <a:tcPr marL="86483" marR="86483"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72A28"/>
                    </a:solidFill>
                  </a:tcPr>
                </a:tc>
                <a:tc>
                  <a:txBody>
                    <a:bodyPr/>
                    <a:lstStyle/>
                    <a:p>
                      <a:pPr algn="ctr"/>
                      <a:r>
                        <a:rPr lang="en-GB" sz="1100" b="1" dirty="0">
                          <a:solidFill>
                            <a:schemeClr val="bg1"/>
                          </a:solidFill>
                          <a:effectLst/>
                          <a:latin typeface="+mn-lt"/>
                          <a:ea typeface="Times New Roman" panose="02020603050405020304" pitchFamily="18" charset="0"/>
                          <a:cs typeface="Times New Roman" panose="02020603050405020304" pitchFamily="18" charset="0"/>
                        </a:rPr>
                        <a:t>Epoetin alfa</a:t>
                      </a:r>
                      <a:br>
                        <a:rPr lang="en-GB" sz="1100" b="1" dirty="0">
                          <a:solidFill>
                            <a:schemeClr val="bg1"/>
                          </a:solidFill>
                          <a:effectLst/>
                          <a:latin typeface="+mn-lt"/>
                          <a:ea typeface="Times New Roman" panose="02020603050405020304" pitchFamily="18" charset="0"/>
                          <a:cs typeface="Times New Roman" panose="02020603050405020304" pitchFamily="18" charset="0"/>
                        </a:rPr>
                      </a:br>
                      <a:r>
                        <a:rPr lang="en-GB" sz="1100" b="1" dirty="0">
                          <a:solidFill>
                            <a:schemeClr val="bg1"/>
                          </a:solidFill>
                          <a:effectLst/>
                          <a:latin typeface="+mn-lt"/>
                          <a:ea typeface="Times New Roman" panose="02020603050405020304" pitchFamily="18" charset="0"/>
                          <a:cs typeface="Times New Roman" panose="02020603050405020304" pitchFamily="18" charset="0"/>
                        </a:rPr>
                        <a:t>(n = 181)</a:t>
                      </a:r>
                    </a:p>
                  </a:txBody>
                  <a:tcPr marL="86483" marR="86483"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69F9F"/>
                    </a:solidFill>
                  </a:tcPr>
                </a:tc>
                <a:extLst>
                  <a:ext uri="{0D108BD9-81ED-4DB2-BD59-A6C34878D82A}">
                    <a16:rowId xmlns:a16="http://schemas.microsoft.com/office/drawing/2014/main" val="10000"/>
                  </a:ext>
                </a:extLst>
              </a:tr>
              <a:tr h="154988">
                <a:tc>
                  <a:txBody>
                    <a:bodyPr/>
                    <a:lstStyle/>
                    <a:p>
                      <a:r>
                        <a:rPr lang="en-GB" sz="1100" b="1" dirty="0">
                          <a:solidFill>
                            <a:schemeClr val="tx1"/>
                          </a:solidFill>
                          <a:effectLst/>
                          <a:latin typeface="+mn-lt"/>
                          <a:ea typeface="Times New Roman" panose="02020603050405020304" pitchFamily="18" charset="0"/>
                          <a:cs typeface="Times New Roman" panose="02020603050405020304" pitchFamily="18" charset="0"/>
                        </a:rPr>
                        <a:t>Median age (IQR), years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1"/>
                          </a:solidFill>
                          <a:effectLst/>
                          <a:latin typeface="+mn-lt"/>
                          <a:ea typeface="Times New Roman" panose="02020603050405020304" pitchFamily="18" charset="0"/>
                          <a:cs typeface="Times New Roman" panose="02020603050405020304" pitchFamily="18" charset="0"/>
                        </a:rPr>
                        <a:t>74.0 (68-80)</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1"/>
                          </a:solidFill>
                          <a:effectLst/>
                          <a:latin typeface="+mn-lt"/>
                          <a:ea typeface="Times New Roman" panose="02020603050405020304" pitchFamily="18" charset="0"/>
                          <a:cs typeface="Times New Roman" panose="02020603050405020304" pitchFamily="18" charset="0"/>
                        </a:rPr>
                        <a:t>74.0 (69-80)</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64963">
                <a:tc>
                  <a:txBody>
                    <a:bodyPr/>
                    <a:lstStyle/>
                    <a:p>
                      <a:r>
                        <a:rPr lang="en-GB" sz="1100" b="1" dirty="0">
                          <a:solidFill>
                            <a:schemeClr val="tx1"/>
                          </a:solidFill>
                          <a:effectLst/>
                          <a:latin typeface="+mn-lt"/>
                          <a:ea typeface="Times New Roman" panose="02020603050405020304" pitchFamily="18" charset="0"/>
                          <a:cs typeface="Times New Roman" panose="02020603050405020304" pitchFamily="18" charset="0"/>
                        </a:rPr>
                        <a:t>Sex, n (%)</a:t>
                      </a:r>
                    </a:p>
                    <a:p>
                      <a:pPr marL="228600" indent="0"/>
                      <a:r>
                        <a:rPr lang="en-GB" sz="1100" b="0" dirty="0">
                          <a:solidFill>
                            <a:schemeClr val="tx1"/>
                          </a:solidFill>
                          <a:effectLst/>
                          <a:latin typeface="+mn-lt"/>
                          <a:ea typeface="Times New Roman" panose="02020603050405020304" pitchFamily="18" charset="0"/>
                          <a:cs typeface="Times New Roman" panose="02020603050405020304" pitchFamily="18" charset="0"/>
                        </a:rPr>
                        <a:t>Male</a:t>
                      </a:r>
                    </a:p>
                    <a:p>
                      <a:pPr marL="228600" indent="0"/>
                      <a:r>
                        <a:rPr lang="en-GB" sz="1100" b="0" dirty="0">
                          <a:solidFill>
                            <a:schemeClr val="tx1"/>
                          </a:solidFill>
                          <a:effectLst/>
                          <a:latin typeface="+mn-lt"/>
                          <a:ea typeface="Times New Roman" panose="02020603050405020304" pitchFamily="18" charset="0"/>
                          <a:cs typeface="Times New Roman" panose="02020603050405020304" pitchFamily="18" charset="0"/>
                        </a:rPr>
                        <a:t>Female</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109 (59.9)</a:t>
                      </a:r>
                    </a:p>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73 (40.1)</a:t>
                      </a: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2"/>
                          </a:solidFill>
                          <a:effectLst/>
                          <a:latin typeface="+mn-lt"/>
                          <a:ea typeface="Times New Roman" panose="02020603050405020304" pitchFamily="18" charset="0"/>
                          <a:cs typeface="Times New Roman" panose="02020603050405020304" pitchFamily="18" charset="0"/>
                        </a:rPr>
                        <a:t>92 (50.8)</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solidFill>
                            <a:schemeClr val="tx2"/>
                          </a:solidFill>
                          <a:effectLst/>
                          <a:latin typeface="+mn-lt"/>
                          <a:ea typeface="Times New Roman" panose="02020603050405020304" pitchFamily="18" charset="0"/>
                          <a:cs typeface="Times New Roman" panose="02020603050405020304" pitchFamily="18" charset="0"/>
                        </a:rPr>
                        <a:t>89 (49.2)</a:t>
                      </a: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549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baseline="0" dirty="0">
                          <a:solidFill>
                            <a:schemeClr val="tx1"/>
                          </a:solidFill>
                          <a:effectLst/>
                          <a:latin typeface="+mn-lt"/>
                          <a:ea typeface="Times New Roman" panose="02020603050405020304" pitchFamily="18" charset="0"/>
                          <a:cs typeface="Times New Roman" panose="02020603050405020304" pitchFamily="18" charset="0"/>
                        </a:rPr>
                        <a:t>Median Hb (IQR), g/dL</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7.8 (7.1-8.2)</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chemeClr val="tx2"/>
                          </a:solidFill>
                          <a:effectLst/>
                          <a:uLnTx/>
                          <a:uFillTx/>
                          <a:latin typeface="+mn-lt"/>
                          <a:ea typeface="Times New Roman" panose="02020603050405020304" pitchFamily="18" charset="0"/>
                          <a:cs typeface="Times New Roman" panose="02020603050405020304" pitchFamily="18" charset="0"/>
                        </a:rPr>
                        <a:t>7.8 (7.1-8.3)</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1414553"/>
                  </a:ext>
                </a:extLst>
              </a:tr>
              <a:tr h="1549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mn-lt"/>
                          <a:ea typeface="Times New Roman" panose="02020603050405020304" pitchFamily="18" charset="0"/>
                          <a:cs typeface="Times New Roman" panose="02020603050405020304" pitchFamily="18" charset="0"/>
                        </a:rPr>
                        <a:t>Median TB (IQR), RBC U/8 weeks</a:t>
                      </a:r>
                      <a:endParaRPr lang="en-GB" sz="1100" b="1" kern="1200" baseline="30000" dirty="0">
                        <a:solidFill>
                          <a:schemeClr val="tx1"/>
                        </a:solidFill>
                        <a:effectLst/>
                        <a:latin typeface="+mn-lt"/>
                        <a:ea typeface="Times New Roman" panose="02020603050405020304" pitchFamily="18" charset="0"/>
                        <a:cs typeface="Times New Roman" panose="02020603050405020304" pitchFamily="18" charset="0"/>
                      </a:endParaRP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3.0 (2.0-4.0)</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chemeClr val="tx2"/>
                          </a:solidFill>
                          <a:effectLst/>
                          <a:uLnTx/>
                          <a:uFillTx/>
                          <a:latin typeface="+mn-lt"/>
                          <a:ea typeface="Times New Roman" panose="02020603050405020304" pitchFamily="18" charset="0"/>
                          <a:cs typeface="Times New Roman" panose="02020603050405020304" pitchFamily="18" charset="0"/>
                        </a:rPr>
                        <a:t>3.0 (2.0-4.0)</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50957257"/>
                  </a:ext>
                </a:extLst>
              </a:tr>
              <a:tr h="154988">
                <a:tc>
                  <a:txBody>
                    <a:bodyPr/>
                    <a:lstStyle/>
                    <a:p>
                      <a:pPr marL="134938" marR="0" lvl="0" indent="-134938" algn="l" defTabSz="914400" rtl="0" eaLnBrk="1" fontAlgn="auto" latinLnBrk="0" hangingPunct="1">
                        <a:lnSpc>
                          <a:spcPct val="100000"/>
                        </a:lnSpc>
                        <a:spcBef>
                          <a:spcPts val="0"/>
                        </a:spcBef>
                        <a:spcAft>
                          <a:spcPts val="0"/>
                        </a:spcAft>
                        <a:buClrTx/>
                        <a:buSzTx/>
                        <a:buFontTx/>
                        <a:buNone/>
                        <a:tabLst/>
                        <a:defRPr/>
                      </a:pPr>
                      <a:r>
                        <a:rPr lang="en-GB" sz="1100" b="1" kern="1200" baseline="0" dirty="0">
                          <a:solidFill>
                            <a:schemeClr val="tx1"/>
                          </a:solidFill>
                          <a:effectLst/>
                          <a:latin typeface="+mn-lt"/>
                          <a:ea typeface="Times New Roman" panose="02020603050405020304" pitchFamily="18" charset="0"/>
                          <a:cs typeface="Times New Roman" panose="02020603050405020304" pitchFamily="18" charset="0"/>
                        </a:rPr>
                        <a:t>TB category, n (%)</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dirty="0">
                        <a:solidFill>
                          <a:schemeClr val="tx2"/>
                        </a:solidFill>
                        <a:effectLst/>
                        <a:latin typeface="+mn-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dirty="0">
                        <a:solidFill>
                          <a:schemeClr val="tx2"/>
                        </a:solidFill>
                        <a:effectLst/>
                        <a:latin typeface="+mn-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26235800"/>
                  </a:ext>
                </a:extLst>
              </a:tr>
              <a:tr h="154988">
                <a:tc>
                  <a:txBody>
                    <a:bodyPr/>
                    <a:lstStyle/>
                    <a:p>
                      <a:pPr marL="363538" marR="0" lvl="0" indent="-127000" algn="l" defTabSz="914400" rtl="0" eaLnBrk="1" fontAlgn="auto" latinLnBrk="0" hangingPunct="1">
                        <a:lnSpc>
                          <a:spcPct val="100000"/>
                        </a:lnSpc>
                        <a:spcBef>
                          <a:spcPts val="0"/>
                        </a:spcBef>
                        <a:spcAft>
                          <a:spcPts val="0"/>
                        </a:spcAft>
                        <a:buClrTx/>
                        <a:buSzTx/>
                        <a:buFontTx/>
                        <a:buNone/>
                        <a:tabLst/>
                        <a:defRPr/>
                      </a:pPr>
                      <a:r>
                        <a:rPr lang="en-GB"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&lt; 4 U/8 weeks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118 (64.8)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111 (61.3)</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5861612"/>
                  </a:ext>
                </a:extLst>
              </a:tr>
              <a:tr h="154988">
                <a:tc>
                  <a:txBody>
                    <a:bodyPr/>
                    <a:lstStyle/>
                    <a:p>
                      <a:pPr marL="363538" marR="0" lvl="0" indent="-127000" algn="l" defTabSz="914400" rtl="0" eaLnBrk="1" fontAlgn="auto" latinLnBrk="0" hangingPunct="1">
                        <a:lnSpc>
                          <a:spcPct val="100000"/>
                        </a:lnSpc>
                        <a:spcBef>
                          <a:spcPts val="0"/>
                        </a:spcBef>
                        <a:spcAft>
                          <a:spcPts val="0"/>
                        </a:spcAft>
                        <a:buClrTx/>
                        <a:buSzTx/>
                        <a:buFontTx/>
                        <a:buNone/>
                        <a:tabLst/>
                        <a:defRPr/>
                      </a:pPr>
                      <a:r>
                        <a:rPr lang="en-GB"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 4 U/8 weeks</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64 (35.1)</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70 (38.7)</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61116187"/>
                  </a:ext>
                </a:extLst>
              </a:tr>
              <a:tr h="1549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mn-lt"/>
                          <a:ea typeface="Times New Roman" panose="02020603050405020304" pitchFamily="18" charset="0"/>
                          <a:cs typeface="Times New Roman" panose="02020603050405020304" pitchFamily="18" charset="0"/>
                        </a:rPr>
                        <a:t>Median time since original MDS diagnosis (IQR),</a:t>
                      </a:r>
                      <a:r>
                        <a:rPr lang="en-GB" sz="1100" b="1" kern="1200" baseline="30000" dirty="0">
                          <a:solidFill>
                            <a:schemeClr val="tx1"/>
                          </a:solidFill>
                          <a:effectLst/>
                          <a:latin typeface="+mn-lt"/>
                          <a:ea typeface="Times New Roman" panose="02020603050405020304" pitchFamily="18" charset="0"/>
                          <a:cs typeface="Times New Roman" panose="02020603050405020304" pitchFamily="18" charset="0"/>
                        </a:rPr>
                        <a:t>a</a:t>
                      </a:r>
                      <a:r>
                        <a:rPr lang="en-GB" sz="1100" b="1" kern="1200" dirty="0">
                          <a:solidFill>
                            <a:schemeClr val="tx1"/>
                          </a:solidFill>
                          <a:effectLst/>
                          <a:latin typeface="+mn-lt"/>
                          <a:ea typeface="Times New Roman" panose="02020603050405020304" pitchFamily="18" charset="0"/>
                          <a:cs typeface="Times New Roman" panose="02020603050405020304" pitchFamily="18" charset="0"/>
                        </a:rPr>
                        <a:t> months</a:t>
                      </a:r>
                      <a:endParaRPr lang="en-GB" sz="1100" b="1" kern="1200" baseline="30000" dirty="0">
                        <a:solidFill>
                          <a:schemeClr val="tx1"/>
                        </a:solidFill>
                        <a:effectLst/>
                        <a:latin typeface="+mn-lt"/>
                        <a:ea typeface="Times New Roman" panose="02020603050405020304" pitchFamily="18" charset="0"/>
                        <a:cs typeface="Times New Roman" panose="02020603050405020304" pitchFamily="18" charset="0"/>
                      </a:endParaRP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8.0 (2.0-28.8)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5.1 (1.6-16.8)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3397696"/>
                  </a:ext>
                </a:extLst>
              </a:tr>
              <a:tr h="154988">
                <a:tc>
                  <a:txBody>
                    <a:bodyPr/>
                    <a:lstStyle/>
                    <a:p>
                      <a:pPr marL="7938" marR="0" lvl="0" indent="-7938" algn="l" defTabSz="914400" rtl="0" eaLnBrk="1" fontAlgn="auto" latinLnBrk="0" hangingPunct="1">
                        <a:lnSpc>
                          <a:spcPct val="100000"/>
                        </a:lnSpc>
                        <a:spcBef>
                          <a:spcPts val="0"/>
                        </a:spcBef>
                        <a:spcAft>
                          <a:spcPts val="0"/>
                        </a:spcAft>
                        <a:buClrTx/>
                        <a:buSzTx/>
                        <a:buFontTx/>
                        <a:buNone/>
                        <a:tabLst/>
                        <a:defRPr/>
                      </a:pPr>
                      <a:r>
                        <a:rPr lang="en-GB" sz="1100" b="1" strike="noStrike" kern="1200" baseline="0" dirty="0">
                          <a:solidFill>
                            <a:schemeClr val="tx1"/>
                          </a:solidFill>
                          <a:effectLst/>
                          <a:latin typeface="+mn-lt"/>
                          <a:ea typeface="Times New Roman" panose="02020603050405020304" pitchFamily="18" charset="0"/>
                          <a:cs typeface="Times New Roman" panose="02020603050405020304" pitchFamily="18" charset="0"/>
                        </a:rPr>
                        <a:t>sEPO category, n (%)</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dirty="0">
                        <a:solidFill>
                          <a:schemeClr val="tx2"/>
                        </a:solidFill>
                        <a:effectLst/>
                        <a:latin typeface="+mn-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dirty="0">
                        <a:solidFill>
                          <a:schemeClr val="tx2"/>
                        </a:solidFill>
                        <a:effectLst/>
                        <a:latin typeface="+mn-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5514105"/>
                  </a:ext>
                </a:extLst>
              </a:tr>
              <a:tr h="154988">
                <a:tc>
                  <a:txBody>
                    <a:bodyPr/>
                    <a:lstStyle/>
                    <a:p>
                      <a:pPr marL="363538" marR="0" lvl="0" indent="-127000" algn="l" defTabSz="914400" rtl="0" eaLnBrk="1" fontAlgn="auto" latinLnBrk="0" hangingPunct="1">
                        <a:lnSpc>
                          <a:spcPct val="100000"/>
                        </a:lnSpc>
                        <a:spcBef>
                          <a:spcPts val="0"/>
                        </a:spcBef>
                        <a:spcAft>
                          <a:spcPts val="0"/>
                        </a:spcAft>
                        <a:buClrTx/>
                        <a:buSzTx/>
                        <a:buFontTx/>
                        <a:buNone/>
                        <a:tabLst/>
                        <a:defRPr/>
                      </a:pPr>
                      <a:r>
                        <a:rPr lang="en-GB"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 200 U/L</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145 (79.7)</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144 (79.6)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9646663"/>
                  </a:ext>
                </a:extLst>
              </a:tr>
              <a:tr h="154988">
                <a:tc>
                  <a:txBody>
                    <a:bodyPr/>
                    <a:lstStyle/>
                    <a:p>
                      <a:pPr marL="363538" marR="0" lvl="0" indent="-127000" algn="l" defTabSz="914400" rtl="0" eaLnBrk="1" fontAlgn="auto" latinLnBrk="0" hangingPunct="1">
                        <a:lnSpc>
                          <a:spcPct val="100000"/>
                        </a:lnSpc>
                        <a:spcBef>
                          <a:spcPts val="0"/>
                        </a:spcBef>
                        <a:spcAft>
                          <a:spcPts val="0"/>
                        </a:spcAft>
                        <a:buClrTx/>
                        <a:buSzTx/>
                        <a:buFontTx/>
                        <a:buNone/>
                        <a:tabLst/>
                        <a:defRPr/>
                      </a:pPr>
                      <a:r>
                        <a:rPr lang="en-GB"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&gt; 200 to &lt; 500 U/L</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37 (20.3)</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37 (20.4)</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3826402"/>
                  </a:ext>
                </a:extLst>
              </a:tr>
              <a:tr h="154988">
                <a:tc>
                  <a:txBody>
                    <a:bodyPr/>
                    <a:lstStyle/>
                    <a:p>
                      <a:pPr marL="134938" marR="0" lvl="0" indent="-134938" algn="l" defTabSz="914400" rtl="0" eaLnBrk="1" fontAlgn="auto" latinLnBrk="0" hangingPunct="1">
                        <a:lnSpc>
                          <a:spcPct val="100000"/>
                        </a:lnSpc>
                        <a:spcBef>
                          <a:spcPts val="0"/>
                        </a:spcBef>
                        <a:spcAft>
                          <a:spcPts val="0"/>
                        </a:spcAft>
                        <a:buClrTx/>
                        <a:buSzTx/>
                        <a:buFontTx/>
                        <a:buNone/>
                        <a:tabLst/>
                        <a:defRPr/>
                      </a:pPr>
                      <a:r>
                        <a:rPr lang="en-GB" sz="1100" b="1" i="1" strike="noStrike" kern="1200" baseline="0" dirty="0">
                          <a:solidFill>
                            <a:schemeClr val="tx1"/>
                          </a:solidFill>
                          <a:effectLst/>
                          <a:latin typeface="+mn-lt"/>
                          <a:ea typeface="Times New Roman" panose="02020603050405020304" pitchFamily="18" charset="0"/>
                          <a:cs typeface="Times New Roman" panose="02020603050405020304" pitchFamily="18" charset="0"/>
                        </a:rPr>
                        <a:t>SF3B1 </a:t>
                      </a:r>
                      <a:r>
                        <a:rPr lang="en-GB" sz="1100" b="1" strike="noStrike" kern="1200" baseline="0" dirty="0">
                          <a:solidFill>
                            <a:schemeClr val="tx1"/>
                          </a:solidFill>
                          <a:effectLst/>
                          <a:latin typeface="+mn-lt"/>
                          <a:ea typeface="Times New Roman" panose="02020603050405020304" pitchFamily="18" charset="0"/>
                          <a:cs typeface="Times New Roman" panose="02020603050405020304" pitchFamily="18" charset="0"/>
                        </a:rPr>
                        <a:t>mutation status, n (%)</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dirty="0">
                        <a:solidFill>
                          <a:schemeClr val="tx2"/>
                        </a:solidFill>
                        <a:effectLst/>
                        <a:latin typeface="+mn-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dirty="0">
                        <a:solidFill>
                          <a:schemeClr val="tx2"/>
                        </a:solidFill>
                        <a:effectLst/>
                        <a:latin typeface="+mn-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1087443"/>
                  </a:ext>
                </a:extLst>
              </a:tr>
              <a:tr h="154988">
                <a:tc>
                  <a:txBody>
                    <a:bodyPr/>
                    <a:lstStyle/>
                    <a:p>
                      <a:pPr marL="363538" marR="0" lvl="0" indent="-127000" algn="l" defTabSz="914400" rtl="0" eaLnBrk="1" fontAlgn="auto" latinLnBrk="0" hangingPunct="1">
                        <a:lnSpc>
                          <a:spcPct val="100000"/>
                        </a:lnSpc>
                        <a:spcBef>
                          <a:spcPts val="0"/>
                        </a:spcBef>
                        <a:spcAft>
                          <a:spcPts val="0"/>
                        </a:spcAft>
                        <a:buClrTx/>
                        <a:buSzTx/>
                        <a:buFontTx/>
                        <a:buNone/>
                        <a:tabLst/>
                        <a:defRPr/>
                      </a:pPr>
                      <a:r>
                        <a:rPr lang="en-GB" sz="1100" b="0" i="0" strike="noStrike" kern="1200" baseline="0" dirty="0">
                          <a:solidFill>
                            <a:schemeClr val="tx1"/>
                          </a:solidFill>
                          <a:effectLst/>
                          <a:latin typeface="+mn-lt"/>
                          <a:ea typeface="Times New Roman" panose="02020603050405020304" pitchFamily="18" charset="0"/>
                          <a:cs typeface="Times New Roman" panose="02020603050405020304" pitchFamily="18" charset="0"/>
                        </a:rPr>
                        <a:t>Mutated</a:t>
                      </a:r>
                      <a:endParaRPr lang="en-GB" sz="1100" b="0" i="1" strike="noStrike" kern="1200" baseline="0" dirty="0">
                        <a:solidFill>
                          <a:schemeClr val="tx1"/>
                        </a:solidFill>
                        <a:effectLst/>
                        <a:latin typeface="+mn-lt"/>
                        <a:ea typeface="Times New Roman" panose="02020603050405020304" pitchFamily="18" charset="0"/>
                        <a:cs typeface="Times New Roman" panose="02020603050405020304" pitchFamily="18" charset="0"/>
                      </a:endParaRP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114 (62.6)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101 (55.8)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09064981"/>
                  </a:ext>
                </a:extLst>
              </a:tr>
              <a:tr h="154988">
                <a:tc>
                  <a:txBody>
                    <a:bodyPr/>
                    <a:lstStyle/>
                    <a:p>
                      <a:pPr marL="363538" marR="0" lvl="0" indent="-127000" algn="l" defTabSz="914400" rtl="0" eaLnBrk="1" fontAlgn="auto" latinLnBrk="0" hangingPunct="1">
                        <a:lnSpc>
                          <a:spcPct val="100000"/>
                        </a:lnSpc>
                        <a:spcBef>
                          <a:spcPts val="0"/>
                        </a:spcBef>
                        <a:spcAft>
                          <a:spcPts val="0"/>
                        </a:spcAft>
                        <a:buClrTx/>
                        <a:buSzTx/>
                        <a:buFontTx/>
                        <a:buNone/>
                        <a:tabLst/>
                        <a:defRPr/>
                      </a:pPr>
                      <a:r>
                        <a:rPr lang="en-GB" sz="1100" b="0" i="0" strike="noStrike" kern="1200" baseline="0" dirty="0">
                          <a:solidFill>
                            <a:schemeClr val="tx1"/>
                          </a:solidFill>
                          <a:effectLst/>
                          <a:latin typeface="+mn-lt"/>
                          <a:ea typeface="Times New Roman" panose="02020603050405020304" pitchFamily="18" charset="0"/>
                          <a:cs typeface="Times New Roman" panose="02020603050405020304" pitchFamily="18" charset="0"/>
                        </a:rPr>
                        <a:t>Non-mutated</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65 (35.7)</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72 (39.8)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43159897"/>
                  </a:ext>
                </a:extLst>
              </a:tr>
              <a:tr h="154988">
                <a:tc>
                  <a:txBody>
                    <a:bodyPr/>
                    <a:lstStyle/>
                    <a:p>
                      <a:pPr marL="134938" marR="0" lvl="0" indent="-134938" algn="l" defTabSz="914400" rtl="0" eaLnBrk="1" fontAlgn="auto" latinLnBrk="0" hangingPunct="1">
                        <a:lnSpc>
                          <a:spcPct val="100000"/>
                        </a:lnSpc>
                        <a:spcBef>
                          <a:spcPts val="0"/>
                        </a:spcBef>
                        <a:spcAft>
                          <a:spcPts val="0"/>
                        </a:spcAft>
                        <a:buClrTx/>
                        <a:buSzTx/>
                        <a:buFontTx/>
                        <a:buNone/>
                        <a:tabLst/>
                        <a:defRPr/>
                      </a:pPr>
                      <a:r>
                        <a:rPr lang="en-GB" sz="1100" b="1" kern="1200" baseline="0" dirty="0">
                          <a:solidFill>
                            <a:schemeClr val="tx1"/>
                          </a:solidFill>
                          <a:effectLst/>
                          <a:latin typeface="+mn-lt"/>
                          <a:ea typeface="Times New Roman" panose="02020603050405020304" pitchFamily="18" charset="0"/>
                          <a:cs typeface="Times New Roman" panose="02020603050405020304" pitchFamily="18" charset="0"/>
                        </a:rPr>
                        <a:t>RS status, n (%)</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dirty="0">
                        <a:solidFill>
                          <a:schemeClr val="tx2"/>
                        </a:solidFill>
                        <a:effectLst/>
                        <a:latin typeface="+mn-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1100" dirty="0">
                        <a:solidFill>
                          <a:schemeClr val="tx2"/>
                        </a:solidFill>
                        <a:effectLst/>
                        <a:latin typeface="+mn-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8824495"/>
                  </a:ext>
                </a:extLst>
              </a:tr>
              <a:tr h="154988">
                <a:tc>
                  <a:txBody>
                    <a:bodyPr/>
                    <a:lstStyle/>
                    <a:p>
                      <a:pPr marL="363538" marR="0" lvl="0" indent="-127000" algn="l" defTabSz="914400" rtl="0" eaLnBrk="1" fontAlgn="auto" latinLnBrk="0" hangingPunct="1">
                        <a:lnSpc>
                          <a:spcPct val="100000"/>
                        </a:lnSpc>
                        <a:spcBef>
                          <a:spcPts val="0"/>
                        </a:spcBef>
                        <a:spcAft>
                          <a:spcPts val="0"/>
                        </a:spcAft>
                        <a:buClrTx/>
                        <a:buSzTx/>
                        <a:buFontTx/>
                        <a:buNone/>
                        <a:tabLst/>
                        <a:defRPr/>
                      </a:pPr>
                      <a:r>
                        <a:rPr lang="en-GB"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Positive</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133 (73.1)</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130 (71.8)</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25334947"/>
                  </a:ext>
                </a:extLst>
              </a:tr>
              <a:tr h="154988">
                <a:tc>
                  <a:txBody>
                    <a:bodyPr/>
                    <a:lstStyle/>
                    <a:p>
                      <a:pPr marL="363538" marR="0" lvl="0" indent="-127000" algn="l" defTabSz="914400" rtl="0" eaLnBrk="1" fontAlgn="auto" latinLnBrk="0" hangingPunct="1">
                        <a:lnSpc>
                          <a:spcPct val="100000"/>
                        </a:lnSpc>
                        <a:spcBef>
                          <a:spcPts val="0"/>
                        </a:spcBef>
                        <a:spcAft>
                          <a:spcPts val="0"/>
                        </a:spcAft>
                        <a:buClrTx/>
                        <a:buSzTx/>
                        <a:buFontTx/>
                        <a:buNone/>
                        <a:tabLst/>
                        <a:defRPr/>
                      </a:pPr>
                      <a:r>
                        <a:rPr lang="en-GB"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Negative</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49 (26.9)</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2"/>
                          </a:solidFill>
                          <a:effectLst/>
                          <a:latin typeface="+mn-lt"/>
                          <a:ea typeface="Times New Roman" panose="02020603050405020304" pitchFamily="18" charset="0"/>
                          <a:cs typeface="Times New Roman" panose="02020603050405020304" pitchFamily="18" charset="0"/>
                        </a:rPr>
                        <a:t>50 (27.6)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5978704"/>
                  </a:ext>
                </a:extLst>
              </a:tr>
              <a:tr h="154988">
                <a:tc>
                  <a:txBody>
                    <a:bodyPr/>
                    <a:lstStyle/>
                    <a:p>
                      <a:pPr marL="134938" marR="0" lvl="0" indent="-134938" algn="l" defTabSz="914400" rtl="0" eaLnBrk="1" fontAlgn="auto" latinLnBrk="0" hangingPunct="1">
                        <a:lnSpc>
                          <a:spcPct val="100000"/>
                        </a:lnSpc>
                        <a:spcBef>
                          <a:spcPts val="0"/>
                        </a:spcBef>
                        <a:spcAft>
                          <a:spcPts val="0"/>
                        </a:spcAft>
                        <a:buClrTx/>
                        <a:buSzTx/>
                        <a:buFontTx/>
                        <a:buNone/>
                        <a:tabLst/>
                        <a:defRPr/>
                      </a:pPr>
                      <a:r>
                        <a:rPr lang="en-GB" sz="1100" b="1" kern="1200" baseline="0" dirty="0">
                          <a:solidFill>
                            <a:schemeClr val="tx1"/>
                          </a:solidFill>
                          <a:effectLst/>
                          <a:latin typeface="+mn-lt"/>
                          <a:ea typeface="Times New Roman" panose="02020603050405020304" pitchFamily="18" charset="0"/>
                          <a:cs typeface="Times New Roman" panose="02020603050405020304" pitchFamily="18" charset="0"/>
                        </a:rPr>
                        <a:t>Charlson Comorbidity Index,</a:t>
                      </a:r>
                      <a:r>
                        <a:rPr lang="en-GB" sz="1100" b="1" kern="1200" baseline="30000" dirty="0">
                          <a:solidFill>
                            <a:schemeClr val="tx1"/>
                          </a:solidFill>
                          <a:effectLst/>
                          <a:latin typeface="+mn-lt"/>
                          <a:ea typeface="Times New Roman" panose="02020603050405020304" pitchFamily="18" charset="0"/>
                          <a:cs typeface="Times New Roman" panose="02020603050405020304" pitchFamily="18" charset="0"/>
                        </a:rPr>
                        <a:t>b,c</a:t>
                      </a:r>
                      <a:r>
                        <a:rPr lang="en-GB" sz="1100" b="1" kern="1200" baseline="0" dirty="0">
                          <a:solidFill>
                            <a:schemeClr val="tx1"/>
                          </a:solidFill>
                          <a:effectLst/>
                          <a:latin typeface="+mn-lt"/>
                          <a:ea typeface="Times New Roman" panose="02020603050405020304" pitchFamily="18" charset="0"/>
                          <a:cs typeface="Times New Roman" panose="02020603050405020304" pitchFamily="18" charset="0"/>
                        </a:rPr>
                        <a:t> mean (SD)</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1"/>
                          </a:solidFill>
                          <a:effectLst/>
                          <a:latin typeface="+mn-lt"/>
                          <a:ea typeface="Times New Roman" panose="02020603050405020304" pitchFamily="18" charset="0"/>
                          <a:cs typeface="Times New Roman" panose="02020603050405020304" pitchFamily="18" charset="0"/>
                        </a:rPr>
                        <a:t>1.2 (1.0)</a:t>
                      </a:r>
                      <a:endParaRPr lang="en-GB" sz="1100" strike="sngStrike" dirty="0">
                        <a:solidFill>
                          <a:schemeClr val="tx1"/>
                        </a:solidFill>
                        <a:effectLst/>
                        <a:latin typeface="+mn-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dirty="0">
                          <a:solidFill>
                            <a:schemeClr val="tx1"/>
                          </a:solidFill>
                          <a:effectLst/>
                          <a:latin typeface="+mn-lt"/>
                          <a:ea typeface="Times New Roman" panose="02020603050405020304" pitchFamily="18" charset="0"/>
                          <a:cs typeface="Times New Roman" panose="02020603050405020304" pitchFamily="18" charset="0"/>
                        </a:rPr>
                        <a:t>1.1 (1.2)</a:t>
                      </a:r>
                      <a:endParaRPr lang="en-GB" sz="1100" strike="sngStrike" dirty="0">
                        <a:solidFill>
                          <a:schemeClr val="tx1"/>
                        </a:solidFill>
                        <a:effectLst/>
                        <a:latin typeface="+mn-lt"/>
                        <a:ea typeface="Times New Roman" panose="020206030504050203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4175580"/>
                  </a:ext>
                </a:extLst>
              </a:tr>
            </a:tbl>
          </a:graphicData>
        </a:graphic>
      </p:graphicFrame>
      <p:sp>
        <p:nvSpPr>
          <p:cNvPr id="3" name="Slide Number Placeholder 1">
            <a:extLst>
              <a:ext uri="{FF2B5EF4-FFF2-40B4-BE49-F238E27FC236}">
                <a16:creationId xmlns:a16="http://schemas.microsoft.com/office/drawing/2014/main" id="{3CD42969-F913-8768-31B7-B59B3D464A73}"/>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6</a:t>
            </a:fld>
            <a:endParaRPr lang="en-US" dirty="0"/>
          </a:p>
        </p:txBody>
      </p:sp>
      <p:graphicFrame>
        <p:nvGraphicFramePr>
          <p:cNvPr id="4" name="Table 3">
            <a:extLst>
              <a:ext uri="{FF2B5EF4-FFF2-40B4-BE49-F238E27FC236}">
                <a16:creationId xmlns:a16="http://schemas.microsoft.com/office/drawing/2014/main" id="{28E001ED-B530-5829-AAE0-47F681C52564}"/>
              </a:ext>
            </a:extLst>
          </p:cNvPr>
          <p:cNvGraphicFramePr>
            <a:graphicFrameLocks noGrp="1"/>
          </p:cNvGraphicFramePr>
          <p:nvPr>
            <p:extLst>
              <p:ext uri="{D42A27DB-BD31-4B8C-83A1-F6EECF244321}">
                <p14:modId xmlns:p14="http://schemas.microsoft.com/office/powerpoint/2010/main" val="4025737173"/>
              </p:ext>
            </p:extLst>
          </p:nvPr>
        </p:nvGraphicFramePr>
        <p:xfrm>
          <a:off x="378461" y="4768161"/>
          <a:ext cx="11432977" cy="1173480"/>
        </p:xfrm>
        <a:graphic>
          <a:graphicData uri="http://schemas.openxmlformats.org/drawingml/2006/table">
            <a:tbl>
              <a:tblPr firstRow="1" firstCol="1" bandRow="1"/>
              <a:tblGrid>
                <a:gridCol w="6993441">
                  <a:extLst>
                    <a:ext uri="{9D8B030D-6E8A-4147-A177-3AD203B41FA5}">
                      <a16:colId xmlns:a16="http://schemas.microsoft.com/office/drawing/2014/main" val="20000"/>
                    </a:ext>
                  </a:extLst>
                </a:gridCol>
                <a:gridCol w="2234222">
                  <a:extLst>
                    <a:ext uri="{9D8B030D-6E8A-4147-A177-3AD203B41FA5}">
                      <a16:colId xmlns:a16="http://schemas.microsoft.com/office/drawing/2014/main" val="20001"/>
                    </a:ext>
                  </a:extLst>
                </a:gridCol>
                <a:gridCol w="2205314">
                  <a:extLst>
                    <a:ext uri="{9D8B030D-6E8A-4147-A177-3AD203B41FA5}">
                      <a16:colId xmlns:a16="http://schemas.microsoft.com/office/drawing/2014/main" val="20003"/>
                    </a:ext>
                  </a:extLst>
                </a:gridCol>
              </a:tblGrid>
              <a:tr h="309975">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100" b="1" kern="1200" dirty="0">
                          <a:solidFill>
                            <a:schemeClr val="tx1"/>
                          </a:solidFill>
                          <a:effectLst/>
                          <a:latin typeface="+mj-lt"/>
                          <a:ea typeface="Calibri" panose="020F0502020204030204" pitchFamily="34" charset="0"/>
                          <a:cs typeface="Times New Roman" panose="02020603050405020304" pitchFamily="18" charset="0"/>
                        </a:rPr>
                        <a:t>Patient disposition at the time of data cutoff (February 7, 2025)</a:t>
                      </a:r>
                    </a:p>
                  </a:txBody>
                  <a:tcPr marL="58862" marR="58862" marT="0" marB="0" anchor="ctr">
                    <a:lnL w="190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p>
                      <a:pPr algn="ctr"/>
                      <a:r>
                        <a:rPr lang="en-GB" sz="1100" b="1" dirty="0">
                          <a:solidFill>
                            <a:schemeClr val="bg1"/>
                          </a:solidFill>
                          <a:effectLst/>
                          <a:latin typeface="+mn-lt"/>
                          <a:ea typeface="Times New Roman" panose="02020603050405020304" pitchFamily="18" charset="0"/>
                          <a:cs typeface="Times New Roman" panose="02020603050405020304" pitchFamily="18" charset="0"/>
                        </a:rPr>
                        <a:t>Luspatercept</a:t>
                      </a:r>
                      <a:br>
                        <a:rPr lang="en-GB" sz="1100" b="1" dirty="0">
                          <a:solidFill>
                            <a:schemeClr val="bg1"/>
                          </a:solidFill>
                          <a:effectLst/>
                          <a:latin typeface="+mn-lt"/>
                          <a:ea typeface="Times New Roman" panose="02020603050405020304" pitchFamily="18" charset="0"/>
                          <a:cs typeface="Times New Roman" panose="02020603050405020304" pitchFamily="18" charset="0"/>
                        </a:rPr>
                      </a:br>
                      <a:r>
                        <a:rPr lang="en-GB" sz="1100" b="1" dirty="0">
                          <a:solidFill>
                            <a:schemeClr val="bg1"/>
                          </a:solidFill>
                          <a:effectLst/>
                          <a:latin typeface="+mn-lt"/>
                          <a:ea typeface="Times New Roman" panose="02020603050405020304" pitchFamily="18" charset="0"/>
                          <a:cs typeface="Times New Roman" panose="02020603050405020304" pitchFamily="18" charset="0"/>
                        </a:rPr>
                        <a:t>(n = 182)</a:t>
                      </a:r>
                    </a:p>
                  </a:txBody>
                  <a:tcPr marL="86483" marR="86483"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72A28"/>
                    </a:solidFill>
                  </a:tcPr>
                </a:tc>
                <a:tc>
                  <a:txBody>
                    <a:bodyPr/>
                    <a:lstStyle/>
                    <a:p>
                      <a:pPr algn="ctr"/>
                      <a:r>
                        <a:rPr lang="en-GB" sz="1100" b="1" dirty="0">
                          <a:solidFill>
                            <a:schemeClr val="bg1"/>
                          </a:solidFill>
                          <a:effectLst/>
                          <a:latin typeface="+mn-lt"/>
                          <a:ea typeface="Times New Roman" panose="02020603050405020304" pitchFamily="18" charset="0"/>
                          <a:cs typeface="Times New Roman" panose="02020603050405020304" pitchFamily="18" charset="0"/>
                        </a:rPr>
                        <a:t>Epoetin alfa</a:t>
                      </a:r>
                      <a:br>
                        <a:rPr lang="en-GB" sz="1100" b="1" dirty="0">
                          <a:solidFill>
                            <a:schemeClr val="bg1"/>
                          </a:solidFill>
                          <a:effectLst/>
                          <a:latin typeface="+mn-lt"/>
                          <a:ea typeface="Times New Roman" panose="02020603050405020304" pitchFamily="18" charset="0"/>
                          <a:cs typeface="Times New Roman" panose="02020603050405020304" pitchFamily="18" charset="0"/>
                        </a:rPr>
                      </a:br>
                      <a:r>
                        <a:rPr lang="en-GB" sz="1100" b="1" dirty="0">
                          <a:solidFill>
                            <a:schemeClr val="bg1"/>
                          </a:solidFill>
                          <a:effectLst/>
                          <a:latin typeface="+mn-lt"/>
                          <a:ea typeface="Times New Roman" panose="02020603050405020304" pitchFamily="18" charset="0"/>
                          <a:cs typeface="Times New Roman" panose="02020603050405020304" pitchFamily="18" charset="0"/>
                        </a:rPr>
                        <a:t>(n = 181)</a:t>
                      </a:r>
                    </a:p>
                  </a:txBody>
                  <a:tcPr marL="86483" marR="86483"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69F9F"/>
                    </a:solidFill>
                  </a:tcPr>
                </a:tc>
                <a:extLst>
                  <a:ext uri="{0D108BD9-81ED-4DB2-BD59-A6C34878D82A}">
                    <a16:rowId xmlns:a16="http://schemas.microsoft.com/office/drawing/2014/main" val="10000"/>
                  </a:ext>
                </a:extLst>
              </a:tr>
              <a:tr h="154988">
                <a:tc>
                  <a:txBody>
                    <a:bodyPr/>
                    <a:lstStyle/>
                    <a:p>
                      <a:pPr marL="0" indent="0"/>
                      <a:r>
                        <a:rPr lang="en-GB" sz="1100" b="0" dirty="0">
                          <a:solidFill>
                            <a:schemeClr val="tx1"/>
                          </a:solidFill>
                          <a:effectLst/>
                          <a:latin typeface="+mn-lt"/>
                          <a:ea typeface="Times New Roman" panose="02020603050405020304" pitchFamily="18" charset="0"/>
                          <a:cs typeface="Times New Roman" panose="02020603050405020304" pitchFamily="18" charset="0"/>
                        </a:rPr>
                        <a:t>Median follow-up (range), months</a:t>
                      </a:r>
                    </a:p>
                    <a:p>
                      <a:pPr marL="0" indent="0"/>
                      <a:r>
                        <a:rPr lang="en-US" sz="1100" b="0" dirty="0">
                          <a:solidFill>
                            <a:schemeClr val="tx1"/>
                          </a:solidFill>
                          <a:effectLst/>
                          <a:latin typeface="+mn-lt"/>
                          <a:ea typeface="Times New Roman" panose="02020603050405020304" pitchFamily="18" charset="0"/>
                          <a:cs typeface="Times New Roman" panose="02020603050405020304" pitchFamily="18" charset="0"/>
                        </a:rPr>
                        <a:t>Median treatment duration (range),</a:t>
                      </a:r>
                      <a:r>
                        <a:rPr lang="en-US" sz="1100" b="0" baseline="30000" dirty="0">
                          <a:solidFill>
                            <a:schemeClr val="tx1"/>
                          </a:solidFill>
                          <a:effectLst/>
                          <a:latin typeface="+mn-lt"/>
                          <a:ea typeface="Times New Roman" panose="02020603050405020304" pitchFamily="18" charset="0"/>
                          <a:cs typeface="Times New Roman" panose="02020603050405020304" pitchFamily="18" charset="0"/>
                        </a:rPr>
                        <a:t>d</a:t>
                      </a:r>
                      <a:r>
                        <a:rPr lang="en-US" sz="1100" b="0" dirty="0">
                          <a:solidFill>
                            <a:schemeClr val="tx1"/>
                          </a:solidFill>
                          <a:effectLst/>
                          <a:latin typeface="+mn-lt"/>
                          <a:ea typeface="Times New Roman" panose="02020603050405020304" pitchFamily="18" charset="0"/>
                          <a:cs typeface="Times New Roman" panose="02020603050405020304" pitchFamily="18" charset="0"/>
                        </a:rPr>
                        <a:t> weeks</a:t>
                      </a:r>
                    </a:p>
                    <a:p>
                      <a:pPr marL="0" marR="0" lvl="0" indent="0" algn="l" defTabSz="1219170" rtl="0" eaLnBrk="1" fontAlgn="auto" latinLnBrk="0" hangingPunct="1">
                        <a:lnSpc>
                          <a:spcPct val="100000"/>
                        </a:lnSpc>
                        <a:spcBef>
                          <a:spcPts val="0"/>
                        </a:spcBef>
                        <a:spcAft>
                          <a:spcPts val="0"/>
                        </a:spcAft>
                        <a:buClrTx/>
                        <a:buSzTx/>
                        <a:buFontTx/>
                        <a:buNone/>
                        <a:tabLst/>
                        <a:defRPr/>
                      </a:pPr>
                      <a:r>
                        <a:rPr lang="en-GB"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Patients still on treatment, n (%)</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Patients with ≥ 1 dose </a:t>
                      </a:r>
                      <a:r>
                        <a:rPr lang="en-US" sz="1100" b="0" strike="noStrike" kern="1200" baseline="0" dirty="0" err="1">
                          <a:solidFill>
                            <a:schemeClr val="tx1"/>
                          </a:solidFill>
                          <a:effectLst/>
                          <a:latin typeface="+mn-lt"/>
                          <a:ea typeface="Times New Roman" panose="02020603050405020304" pitchFamily="18" charset="0"/>
                          <a:cs typeface="Times New Roman" panose="02020603050405020304" pitchFamily="18" charset="0"/>
                        </a:rPr>
                        <a:t>escalation,</a:t>
                      </a:r>
                      <a:r>
                        <a:rPr lang="en-US" sz="1100" b="0" strike="noStrike" kern="1200" baseline="30000" dirty="0" err="1">
                          <a:solidFill>
                            <a:schemeClr val="tx1"/>
                          </a:solidFill>
                          <a:effectLst/>
                          <a:latin typeface="+mn-lt"/>
                          <a:ea typeface="Times New Roman" panose="02020603050405020304" pitchFamily="18" charset="0"/>
                          <a:cs typeface="Times New Roman" panose="02020603050405020304" pitchFamily="18" charset="0"/>
                        </a:rPr>
                        <a:t>d</a:t>
                      </a:r>
                      <a:r>
                        <a:rPr lang="en-US"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 n (%)</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Total number of deaths on and post-</a:t>
                      </a:r>
                      <a:r>
                        <a:rPr lang="en-US" sz="1100" b="0" strike="noStrike" kern="1200" baseline="0" dirty="0" err="1">
                          <a:solidFill>
                            <a:schemeClr val="tx1"/>
                          </a:solidFill>
                          <a:effectLst/>
                          <a:latin typeface="+mn-lt"/>
                          <a:ea typeface="Times New Roman" panose="02020603050405020304" pitchFamily="18" charset="0"/>
                          <a:cs typeface="Times New Roman" panose="02020603050405020304" pitchFamily="18" charset="0"/>
                        </a:rPr>
                        <a:t>treatment,</a:t>
                      </a:r>
                      <a:r>
                        <a:rPr lang="en-US" sz="1100" b="0" strike="noStrike" kern="1200" baseline="30000" dirty="0" err="1">
                          <a:solidFill>
                            <a:schemeClr val="tx1"/>
                          </a:solidFill>
                          <a:effectLst/>
                          <a:latin typeface="+mn-lt"/>
                          <a:ea typeface="Times New Roman" panose="02020603050405020304" pitchFamily="18" charset="0"/>
                          <a:cs typeface="Times New Roman" panose="02020603050405020304" pitchFamily="18" charset="0"/>
                        </a:rPr>
                        <a:t>d</a:t>
                      </a:r>
                      <a:r>
                        <a:rPr lang="en-US" sz="1100" b="0" strike="noStrike" kern="1200" baseline="0" dirty="0">
                          <a:solidFill>
                            <a:schemeClr val="tx1"/>
                          </a:solidFill>
                          <a:effectLst/>
                          <a:latin typeface="+mn-lt"/>
                          <a:ea typeface="Times New Roman" panose="02020603050405020304" pitchFamily="18" charset="0"/>
                          <a:cs typeface="Times New Roman" panose="02020603050405020304" pitchFamily="18" charset="0"/>
                        </a:rPr>
                        <a:t> n (%)</a:t>
                      </a:r>
                    </a:p>
                  </a:txBody>
                  <a:tcPr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kern="1200" dirty="0">
                          <a:solidFill>
                            <a:schemeClr val="tx1"/>
                          </a:solidFill>
                          <a:effectLst/>
                          <a:latin typeface="+mn-lt"/>
                          <a:ea typeface="Times New Roman" panose="02020603050405020304" pitchFamily="18" charset="0"/>
                          <a:cs typeface="Times New Roman" panose="02020603050405020304" pitchFamily="18" charset="0"/>
                        </a:rPr>
                        <a:t>30.6 (1-65) </a:t>
                      </a:r>
                    </a:p>
                    <a:p>
                      <a:pPr marL="0" marR="0" lvl="0" indent="0" algn="ctr" defTabSz="121917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Times New Roman" panose="02020603050405020304" pitchFamily="18" charset="0"/>
                          <a:cs typeface="Times New Roman" panose="02020603050405020304" pitchFamily="18" charset="0"/>
                        </a:rPr>
                        <a:t>71.5 (3-276) </a:t>
                      </a:r>
                    </a:p>
                    <a:p>
                      <a:pPr marL="0" marR="0" lvl="0" indent="0" algn="ctr" defTabSz="121917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Times New Roman" panose="02020603050405020304" pitchFamily="18" charset="0"/>
                          <a:cs typeface="Times New Roman" panose="02020603050405020304" pitchFamily="18" charset="0"/>
                        </a:rPr>
                        <a:t>41 (22.5)</a:t>
                      </a:r>
                    </a:p>
                    <a:p>
                      <a:pPr marL="0" marR="0" lvl="0" indent="0" algn="ctr" defTabSz="121917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Times New Roman" panose="02020603050405020304" pitchFamily="18" charset="0"/>
                          <a:cs typeface="Times New Roman" panose="02020603050405020304" pitchFamily="18" charset="0"/>
                        </a:rPr>
                        <a:t>154 (84.6)</a:t>
                      </a:r>
                    </a:p>
                    <a:p>
                      <a:pPr marL="0" marR="0" lvl="0" indent="0" algn="ctr" defTabSz="121917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Times New Roman" panose="02020603050405020304" pitchFamily="18" charset="0"/>
                          <a:cs typeface="Times New Roman" panose="02020603050405020304" pitchFamily="18" charset="0"/>
                        </a:rPr>
                        <a:t>59 (32.4)</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Times New Roman" panose="02020603050405020304" pitchFamily="18" charset="0"/>
                          <a:cs typeface="Times New Roman" panose="02020603050405020304" pitchFamily="18" charset="0"/>
                        </a:rPr>
                        <a:t>28.8 (0-69) </a:t>
                      </a:r>
                    </a:p>
                    <a:p>
                      <a:pPr marL="0" marR="0" lvl="0" indent="0" algn="ctr" defTabSz="121917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Times New Roman" panose="02020603050405020304" pitchFamily="18" charset="0"/>
                          <a:cs typeface="Times New Roman" panose="02020603050405020304" pitchFamily="18" charset="0"/>
                        </a:rPr>
                        <a:t>44.0 (1-299)</a:t>
                      </a:r>
                    </a:p>
                    <a:p>
                      <a:pPr marL="0" marR="0" lvl="0" indent="0" algn="ctr" defTabSz="121917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Times New Roman" panose="02020603050405020304" pitchFamily="18" charset="0"/>
                          <a:cs typeface="Times New Roman" panose="02020603050405020304" pitchFamily="18" charset="0"/>
                        </a:rPr>
                        <a:t>18 (10.1)</a:t>
                      </a:r>
                    </a:p>
                    <a:p>
                      <a:pPr marL="0" marR="0" lvl="0" indent="0" algn="ctr" defTabSz="121917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Times New Roman" panose="02020603050405020304" pitchFamily="18" charset="0"/>
                          <a:cs typeface="Times New Roman" panose="02020603050405020304" pitchFamily="18" charset="0"/>
                        </a:rPr>
                        <a:t>149 (83.2)</a:t>
                      </a:r>
                    </a:p>
                    <a:p>
                      <a:pPr marL="0" marR="0" lvl="0" indent="0" algn="ctr" defTabSz="121917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mn-lt"/>
                          <a:ea typeface="Times New Roman" panose="02020603050405020304" pitchFamily="18" charset="0"/>
                          <a:cs typeface="Times New Roman" panose="02020603050405020304" pitchFamily="18" charset="0"/>
                        </a:rPr>
                        <a:t>69 (38.5)</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Tree>
    <p:custDataLst>
      <p:tags r:id="rId1"/>
    </p:custDataLst>
    <p:extLst>
      <p:ext uri="{BB962C8B-B14F-4D97-AF65-F5344CB8AC3E}">
        <p14:creationId xmlns:p14="http://schemas.microsoft.com/office/powerpoint/2010/main" val="82683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D984B-C429-2F7F-9A01-07BE0AD84F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5D4F60-926D-5E01-F2CB-FAA2A99DFA30}"/>
              </a:ext>
            </a:extLst>
          </p:cNvPr>
          <p:cNvSpPr>
            <a:spLocks noGrp="1"/>
          </p:cNvSpPr>
          <p:nvPr>
            <p:ph type="title"/>
          </p:nvPr>
        </p:nvSpPr>
        <p:spPr>
          <a:xfrm>
            <a:off x="379951" y="160869"/>
            <a:ext cx="11430000" cy="677333"/>
          </a:xfrm>
        </p:spPr>
        <p:txBody>
          <a:bodyPr/>
          <a:lstStyle/>
          <a:p>
            <a:r>
              <a:rPr lang="en-US" sz="2800" dirty="0"/>
              <a:t>COMMANDS: overall survival (&gt; 2.5 years of follow-up)</a:t>
            </a:r>
          </a:p>
        </p:txBody>
      </p:sp>
      <p:graphicFrame>
        <p:nvGraphicFramePr>
          <p:cNvPr id="3" name="Content Placeholder 25">
            <a:extLst>
              <a:ext uri="{FF2B5EF4-FFF2-40B4-BE49-F238E27FC236}">
                <a16:creationId xmlns:a16="http://schemas.microsoft.com/office/drawing/2014/main" id="{EEB80969-02DC-8822-F1DC-95F68612E055}"/>
              </a:ext>
            </a:extLst>
          </p:cNvPr>
          <p:cNvGraphicFramePr>
            <a:graphicFrameLocks/>
          </p:cNvGraphicFramePr>
          <p:nvPr>
            <p:extLst>
              <p:ext uri="{D42A27DB-BD31-4B8C-83A1-F6EECF244321}">
                <p14:modId xmlns:p14="http://schemas.microsoft.com/office/powerpoint/2010/main" val="554320603"/>
              </p:ext>
            </p:extLst>
          </p:nvPr>
        </p:nvGraphicFramePr>
        <p:xfrm>
          <a:off x="314799" y="1355148"/>
          <a:ext cx="11456988" cy="3171907"/>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a:extLst>
              <a:ext uri="{FF2B5EF4-FFF2-40B4-BE49-F238E27FC236}">
                <a16:creationId xmlns:a16="http://schemas.microsoft.com/office/drawing/2014/main" id="{9A4372D3-24A8-EFD9-00B9-B99100A8DC6F}"/>
              </a:ext>
            </a:extLst>
          </p:cNvPr>
          <p:cNvSpPr txBox="1"/>
          <p:nvPr>
            <p:custDataLst>
              <p:tags r:id="rId1"/>
            </p:custDataLst>
          </p:nvPr>
        </p:nvSpPr>
        <p:spPr>
          <a:xfrm>
            <a:off x="378361" y="6039284"/>
            <a:ext cx="10964553" cy="615553"/>
          </a:xfrm>
          <a:prstGeom prst="rect">
            <a:avLst/>
          </a:prstGeom>
          <a:noFill/>
        </p:spPr>
        <p:txBody>
          <a:bodyPr vert="horz" wrap="square" lIns="0" tIns="0" rIns="0" bIns="0" rtlCol="0" anchor="b" anchorCtr="0">
            <a:spAutoFit/>
          </a:bodyPr>
          <a:lstStyle/>
          <a:p>
            <a:pPr marL="0" marR="0" lvl="0" indent="0" algn="l" defTabSz="1625519" rtl="0" eaLnBrk="1" fontAlgn="auto" latinLnBrk="0" hangingPunct="1">
              <a:lnSpc>
                <a:spcPct val="100000"/>
              </a:lnSpc>
              <a:spcBef>
                <a:spcPts val="0"/>
              </a:spcBef>
              <a:spcAft>
                <a:spcPts val="0"/>
              </a:spcAft>
              <a:buClrTx/>
              <a:buSzTx/>
              <a:buFontTx/>
              <a:buNone/>
              <a:tabLst/>
              <a:defRPr/>
            </a:pPr>
            <a:r>
              <a:rPr kumimoji="0" lang="en-US" altLang="en-US" sz="1000" b="0" i="0" u="none" strike="noStrike" kern="0" cap="none" spc="0" normalizeH="0" baseline="0" noProof="0" dirty="0">
                <a:ln>
                  <a:noFill/>
                </a:ln>
                <a:effectLst/>
                <a:uLnTx/>
                <a:uFillTx/>
                <a:ea typeface="MS Mincho" panose="02020609040205080304" pitchFamily="49" charset="-128"/>
                <a:cs typeface="Arial" panose="020B0604020202020204" pitchFamily="34" charset="0"/>
              </a:rPr>
              <a:t>Data cutoff:</a:t>
            </a:r>
            <a:r>
              <a:rPr lang="en-US" altLang="en-US" sz="1000" kern="0" dirty="0">
                <a:ea typeface="MS Mincho" panose="02020609040205080304" pitchFamily="49" charset="-128"/>
                <a:cs typeface="Arial" panose="020B0604020202020204" pitchFamily="34" charset="0"/>
              </a:rPr>
              <a:t> February 7, 2025</a:t>
            </a:r>
            <a:r>
              <a:rPr kumimoji="0" lang="en-US" altLang="en-US" sz="1000" b="0" i="0" u="none" strike="no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 </a:t>
            </a:r>
            <a:r>
              <a:rPr kumimoji="0" lang="en-US" altLang="en-US" sz="1000" b="0" i="0" u="none" strike="noStrike" kern="0" cap="none" spc="0" normalizeH="0" baseline="0" noProof="0" dirty="0">
                <a:ln>
                  <a:noFill/>
                </a:ln>
                <a:solidFill>
                  <a:schemeClr val="tx2"/>
                </a:solidFill>
                <a:effectLst/>
                <a:uLnTx/>
                <a:uFillTx/>
                <a:latin typeface="Trebuchet MS" panose="020B0603020202020204"/>
                <a:ea typeface="MS Mincho" panose="02020609040205080304" pitchFamily="49" charset="-128"/>
                <a:cs typeface="Arial" panose="020B0604020202020204" pitchFamily="34" charset="0"/>
              </a:rPr>
              <a:t>Median </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(range) follow-up </a:t>
            </a:r>
            <a:r>
              <a:rPr kumimoji="0" lang="en-US" altLang="en-US" sz="1000" b="0" i="0" u="none" strike="no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was 30.6 (1–65) months for luspatercept and 28.8 (0–69) months for epoetin alfa. </a:t>
            </a:r>
          </a:p>
          <a:p>
            <a:pPr lvl="0" defTabSz="1625519">
              <a:defRPr/>
            </a:pPr>
            <a:r>
              <a:rPr kumimoji="0" lang="en-US" altLang="en-US" sz="1000" b="0" i="0" u="none" strike="no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NR, not reached</a:t>
            </a:r>
            <a:r>
              <a:rPr lang="en-US" altLang="en-US" sz="1000" kern="0" dirty="0">
                <a:latin typeface="Trebuchet MS" panose="020B0603020202020204"/>
                <a:ea typeface="MS Mincho" panose="02020609040205080304" pitchFamily="49" charset="-128"/>
                <a:cs typeface="Arial" panose="020B0604020202020204" pitchFamily="34" charset="0"/>
              </a:rPr>
              <a:t>. </a:t>
            </a:r>
            <a:br>
              <a:rPr kumimoji="0" lang="en-US" altLang="en-US" sz="1000" b="0" i="0" u="none" strike="no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br>
            <a:r>
              <a:rPr lang="en-US" altLang="en-US" sz="1000" kern="0" baseline="30000" dirty="0">
                <a:latin typeface="Trebuchet MS" panose="020B0603020202020204"/>
                <a:ea typeface="MS Mincho" panose="02020609040205080304" pitchFamily="49" charset="-128"/>
                <a:cs typeface="Arial" panose="020B0604020202020204" pitchFamily="34" charset="0"/>
              </a:rPr>
              <a:t>a</a:t>
            </a:r>
            <a:r>
              <a:rPr lang="en-US" altLang="en-US" sz="1000" kern="0" dirty="0">
                <a:latin typeface="Trebuchet MS" panose="020B0603020202020204"/>
                <a:ea typeface="MS Mincho" panose="02020609040205080304" pitchFamily="49" charset="-128"/>
                <a:cs typeface="Arial" panose="020B0604020202020204" pitchFamily="34" charset="0"/>
              </a:rPr>
              <a:t>OS was defined as the time between randomization and death of any cause. </a:t>
            </a:r>
            <a:r>
              <a:rPr lang="en-US" altLang="en-US" sz="1000" kern="0" baseline="30000" dirty="0">
                <a:ea typeface="MS Mincho" panose="02020609040205080304" pitchFamily="49" charset="-128"/>
                <a:cs typeface="Arial" panose="020B0604020202020204" pitchFamily="34" charset="0"/>
              </a:rPr>
              <a:t>b</a:t>
            </a:r>
            <a:r>
              <a:rPr lang="en-US" altLang="en-US" sz="1000" kern="0" dirty="0">
                <a:ea typeface="MS Mincho" panose="02020609040205080304" pitchFamily="49" charset="-128"/>
                <a:cs typeface="Arial" panose="020B0604020202020204" pitchFamily="34" charset="0"/>
              </a:rPr>
              <a:t>Median was from unstratified Kaplan-Meier method. </a:t>
            </a:r>
            <a:r>
              <a:rPr lang="en-US" altLang="en-US" sz="1000" kern="0" baseline="30000" dirty="0">
                <a:latin typeface="Trebuchet MS" panose="020B0603020202020204"/>
                <a:ea typeface="MS Mincho" panose="02020609040205080304" pitchFamily="49" charset="-128"/>
                <a:cs typeface="Arial" panose="020B0604020202020204" pitchFamily="34" charset="0"/>
              </a:rPr>
              <a:t>c</a:t>
            </a:r>
            <a:r>
              <a:rPr kumimoji="0" lang="en-US" altLang="en-US" sz="1000" b="0" i="0" u="none" strike="no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rPr>
              <a:t>HR (95% CI) was calculated by stratified Cox proportional hazard model.</a:t>
            </a:r>
            <a:endParaRPr kumimoji="0" lang="en-US" altLang="en-US" sz="1000" b="0" i="0" u="none" strike="sngStrike" kern="0" cap="none" spc="0" normalizeH="0" baseline="0" noProof="0" dirty="0">
              <a:ln>
                <a:noFill/>
              </a:ln>
              <a:effectLst/>
              <a:uLnTx/>
              <a:uFillTx/>
              <a:latin typeface="Trebuchet MS" panose="020B0603020202020204"/>
              <a:ea typeface="MS Mincho" panose="02020609040205080304" pitchFamily="49" charset="-128"/>
              <a:cs typeface="Arial" panose="020B0604020202020204" pitchFamily="34" charset="0"/>
            </a:endParaRPr>
          </a:p>
        </p:txBody>
      </p:sp>
      <p:sp>
        <p:nvSpPr>
          <p:cNvPr id="9" name="TextBox 8">
            <a:extLst>
              <a:ext uri="{FF2B5EF4-FFF2-40B4-BE49-F238E27FC236}">
                <a16:creationId xmlns:a16="http://schemas.microsoft.com/office/drawing/2014/main" id="{EEE7D577-F3E0-7F54-2133-8444EEF808C2}"/>
              </a:ext>
            </a:extLst>
          </p:cNvPr>
          <p:cNvSpPr txBox="1"/>
          <p:nvPr/>
        </p:nvSpPr>
        <p:spPr>
          <a:xfrm>
            <a:off x="540229" y="4551055"/>
            <a:ext cx="956366" cy="369332"/>
          </a:xfrm>
          <a:prstGeom prst="rect">
            <a:avLst/>
          </a:prstGeom>
          <a:noFill/>
        </p:spPr>
        <p:txBody>
          <a:bodyPr wrap="square" lIns="0" tIns="0" rIns="0" bIns="0" rtlCol="0" anchor="b">
            <a:noAutofit/>
          </a:bodyPr>
          <a:lstStyle/>
          <a:p>
            <a:pPr algn="r">
              <a:spcAft>
                <a:spcPts val="200"/>
              </a:spcAft>
            </a:pPr>
            <a:r>
              <a:rPr lang="en-US" sz="1000" b="1" dirty="0"/>
              <a:t>No. at risk</a:t>
            </a:r>
          </a:p>
          <a:p>
            <a:pPr algn="r"/>
            <a:r>
              <a:rPr lang="en-US" sz="1000" b="1" dirty="0">
                <a:solidFill>
                  <a:srgbClr val="772A28"/>
                </a:solidFill>
              </a:rPr>
              <a:t>Luspatercept</a:t>
            </a:r>
          </a:p>
          <a:p>
            <a:pPr algn="r"/>
            <a:r>
              <a:rPr lang="en-US" sz="1000" b="1" dirty="0">
                <a:solidFill>
                  <a:srgbClr val="A69F9F"/>
                </a:solidFill>
              </a:rPr>
              <a:t>Epoetin alfa</a:t>
            </a:r>
          </a:p>
        </p:txBody>
      </p:sp>
      <p:sp>
        <p:nvSpPr>
          <p:cNvPr id="10" name="TextBox 9">
            <a:extLst>
              <a:ext uri="{FF2B5EF4-FFF2-40B4-BE49-F238E27FC236}">
                <a16:creationId xmlns:a16="http://schemas.microsoft.com/office/drawing/2014/main" id="{273B2B49-F63B-E5F2-EFE4-9645E07B285C}"/>
              </a:ext>
            </a:extLst>
          </p:cNvPr>
          <p:cNvSpPr txBox="1"/>
          <p:nvPr/>
        </p:nvSpPr>
        <p:spPr>
          <a:xfrm>
            <a:off x="1561341" y="4551055"/>
            <a:ext cx="344321" cy="369332"/>
          </a:xfrm>
          <a:prstGeom prst="rect">
            <a:avLst/>
          </a:prstGeom>
          <a:noFill/>
        </p:spPr>
        <p:txBody>
          <a:bodyPr wrap="square" lIns="0" tIns="0" rIns="0" bIns="0" rtlCol="0" anchor="b">
            <a:noAutofit/>
          </a:bodyPr>
          <a:lstStyle/>
          <a:p>
            <a:pPr algn="ctr"/>
            <a:r>
              <a:rPr lang="en-US" sz="1000" b="1" dirty="0">
                <a:solidFill>
                  <a:srgbClr val="772A28"/>
                </a:solidFill>
              </a:rPr>
              <a:t>182</a:t>
            </a:r>
          </a:p>
          <a:p>
            <a:pPr algn="ctr"/>
            <a:r>
              <a:rPr lang="en-US" sz="1000" b="1" dirty="0">
                <a:solidFill>
                  <a:srgbClr val="A69F9F"/>
                </a:solidFill>
              </a:rPr>
              <a:t>181</a:t>
            </a:r>
          </a:p>
        </p:txBody>
      </p:sp>
      <p:sp>
        <p:nvSpPr>
          <p:cNvPr id="11" name="TextBox 10">
            <a:extLst>
              <a:ext uri="{FF2B5EF4-FFF2-40B4-BE49-F238E27FC236}">
                <a16:creationId xmlns:a16="http://schemas.microsoft.com/office/drawing/2014/main" id="{1705B530-85CF-7B66-91E2-9F6BD3FA915C}"/>
              </a:ext>
            </a:extLst>
          </p:cNvPr>
          <p:cNvSpPr txBox="1"/>
          <p:nvPr/>
        </p:nvSpPr>
        <p:spPr>
          <a:xfrm>
            <a:off x="2198370" y="4551055"/>
            <a:ext cx="344321" cy="369332"/>
          </a:xfrm>
          <a:prstGeom prst="rect">
            <a:avLst/>
          </a:prstGeom>
          <a:noFill/>
        </p:spPr>
        <p:txBody>
          <a:bodyPr wrap="square" lIns="0" tIns="0" rIns="0" bIns="0" rtlCol="0" anchor="b">
            <a:noAutofit/>
          </a:bodyPr>
          <a:lstStyle/>
          <a:p>
            <a:pPr algn="ctr"/>
            <a:r>
              <a:rPr lang="en-US" sz="1000" b="1" dirty="0">
                <a:solidFill>
                  <a:srgbClr val="772A28"/>
                </a:solidFill>
              </a:rPr>
              <a:t>173</a:t>
            </a:r>
          </a:p>
          <a:p>
            <a:pPr algn="ctr"/>
            <a:r>
              <a:rPr lang="en-US" sz="1000" b="1" dirty="0">
                <a:solidFill>
                  <a:srgbClr val="A69F9F"/>
                </a:solidFill>
              </a:rPr>
              <a:t>166</a:t>
            </a:r>
          </a:p>
        </p:txBody>
      </p:sp>
      <p:sp>
        <p:nvSpPr>
          <p:cNvPr id="12" name="TextBox 11">
            <a:extLst>
              <a:ext uri="{FF2B5EF4-FFF2-40B4-BE49-F238E27FC236}">
                <a16:creationId xmlns:a16="http://schemas.microsoft.com/office/drawing/2014/main" id="{B630C38A-4BB2-09FF-3CAE-E0F1B3232FBB}"/>
              </a:ext>
            </a:extLst>
          </p:cNvPr>
          <p:cNvSpPr txBox="1"/>
          <p:nvPr/>
        </p:nvSpPr>
        <p:spPr>
          <a:xfrm>
            <a:off x="2911938" y="4551055"/>
            <a:ext cx="344321" cy="369332"/>
          </a:xfrm>
          <a:prstGeom prst="rect">
            <a:avLst/>
          </a:prstGeom>
          <a:noFill/>
        </p:spPr>
        <p:txBody>
          <a:bodyPr wrap="square" lIns="0" tIns="0" rIns="0" bIns="0" rtlCol="0" anchor="b">
            <a:noAutofit/>
          </a:bodyPr>
          <a:lstStyle/>
          <a:p>
            <a:pPr algn="ctr"/>
            <a:r>
              <a:rPr lang="en-US" sz="1000" b="1" dirty="0">
                <a:solidFill>
                  <a:srgbClr val="772A28"/>
                </a:solidFill>
              </a:rPr>
              <a:t>154</a:t>
            </a:r>
          </a:p>
          <a:p>
            <a:pPr algn="ctr"/>
            <a:r>
              <a:rPr lang="en-US" sz="1000" b="1" dirty="0">
                <a:solidFill>
                  <a:srgbClr val="A69F9F"/>
                </a:solidFill>
              </a:rPr>
              <a:t>144</a:t>
            </a:r>
          </a:p>
        </p:txBody>
      </p:sp>
      <p:sp>
        <p:nvSpPr>
          <p:cNvPr id="13" name="TextBox 12">
            <a:extLst>
              <a:ext uri="{FF2B5EF4-FFF2-40B4-BE49-F238E27FC236}">
                <a16:creationId xmlns:a16="http://schemas.microsoft.com/office/drawing/2014/main" id="{68B7777B-9FC0-C447-A4B7-AAE2AE2D5F69}"/>
              </a:ext>
            </a:extLst>
          </p:cNvPr>
          <p:cNvSpPr txBox="1"/>
          <p:nvPr/>
        </p:nvSpPr>
        <p:spPr>
          <a:xfrm>
            <a:off x="3608981" y="4551055"/>
            <a:ext cx="344321" cy="369332"/>
          </a:xfrm>
          <a:prstGeom prst="rect">
            <a:avLst/>
          </a:prstGeom>
          <a:noFill/>
        </p:spPr>
        <p:txBody>
          <a:bodyPr wrap="square" lIns="0" tIns="0" rIns="0" bIns="0" rtlCol="0" anchor="b">
            <a:noAutofit/>
          </a:bodyPr>
          <a:lstStyle/>
          <a:p>
            <a:pPr algn="ctr"/>
            <a:r>
              <a:rPr lang="en-US" sz="1000" b="1" dirty="0">
                <a:solidFill>
                  <a:srgbClr val="772A28"/>
                </a:solidFill>
              </a:rPr>
              <a:t>135</a:t>
            </a:r>
          </a:p>
          <a:p>
            <a:pPr algn="ctr"/>
            <a:r>
              <a:rPr lang="en-US" sz="1000" b="1" dirty="0">
                <a:solidFill>
                  <a:srgbClr val="A69F9F"/>
                </a:solidFill>
              </a:rPr>
              <a:t>120</a:t>
            </a:r>
          </a:p>
        </p:txBody>
      </p:sp>
      <p:sp>
        <p:nvSpPr>
          <p:cNvPr id="14" name="TextBox 13">
            <a:extLst>
              <a:ext uri="{FF2B5EF4-FFF2-40B4-BE49-F238E27FC236}">
                <a16:creationId xmlns:a16="http://schemas.microsoft.com/office/drawing/2014/main" id="{D7C3DEAE-5E33-710E-DB91-D75702FE0383}"/>
              </a:ext>
            </a:extLst>
          </p:cNvPr>
          <p:cNvSpPr txBox="1"/>
          <p:nvPr/>
        </p:nvSpPr>
        <p:spPr>
          <a:xfrm>
            <a:off x="4254423" y="4551055"/>
            <a:ext cx="344321" cy="369332"/>
          </a:xfrm>
          <a:prstGeom prst="rect">
            <a:avLst/>
          </a:prstGeom>
          <a:noFill/>
        </p:spPr>
        <p:txBody>
          <a:bodyPr wrap="square" lIns="0" tIns="0" rIns="0" bIns="0" rtlCol="0" anchor="b">
            <a:noAutofit/>
          </a:bodyPr>
          <a:lstStyle/>
          <a:p>
            <a:pPr algn="ctr"/>
            <a:r>
              <a:rPr lang="en-US" sz="1000" b="1" dirty="0">
                <a:solidFill>
                  <a:srgbClr val="772A28"/>
                </a:solidFill>
              </a:rPr>
              <a:t>124</a:t>
            </a:r>
          </a:p>
          <a:p>
            <a:pPr algn="ctr"/>
            <a:r>
              <a:rPr lang="en-US" sz="1000" b="1" dirty="0">
                <a:solidFill>
                  <a:srgbClr val="A69F9F"/>
                </a:solidFill>
              </a:rPr>
              <a:t>109</a:t>
            </a:r>
          </a:p>
        </p:txBody>
      </p:sp>
      <p:sp>
        <p:nvSpPr>
          <p:cNvPr id="15" name="TextBox 14">
            <a:extLst>
              <a:ext uri="{FF2B5EF4-FFF2-40B4-BE49-F238E27FC236}">
                <a16:creationId xmlns:a16="http://schemas.microsoft.com/office/drawing/2014/main" id="{D38C69F7-1E9E-0D89-6EB4-8E8D9DD47884}"/>
              </a:ext>
            </a:extLst>
          </p:cNvPr>
          <p:cNvSpPr txBox="1"/>
          <p:nvPr/>
        </p:nvSpPr>
        <p:spPr>
          <a:xfrm>
            <a:off x="4903600" y="4551055"/>
            <a:ext cx="344321" cy="369332"/>
          </a:xfrm>
          <a:prstGeom prst="rect">
            <a:avLst/>
          </a:prstGeom>
          <a:noFill/>
        </p:spPr>
        <p:txBody>
          <a:bodyPr wrap="square" lIns="0" tIns="0" rIns="0" bIns="0" rtlCol="0" anchor="b">
            <a:noAutofit/>
          </a:bodyPr>
          <a:lstStyle/>
          <a:p>
            <a:pPr algn="ctr"/>
            <a:r>
              <a:rPr lang="en-US" sz="1000" b="1" dirty="0">
                <a:solidFill>
                  <a:srgbClr val="772A28"/>
                </a:solidFill>
              </a:rPr>
              <a:t>95</a:t>
            </a:r>
          </a:p>
          <a:p>
            <a:pPr algn="ctr"/>
            <a:r>
              <a:rPr lang="en-US" sz="1000" b="1" dirty="0">
                <a:solidFill>
                  <a:srgbClr val="A69F9F"/>
                </a:solidFill>
              </a:rPr>
              <a:t>87</a:t>
            </a:r>
          </a:p>
        </p:txBody>
      </p:sp>
      <p:sp>
        <p:nvSpPr>
          <p:cNvPr id="16" name="TextBox 15">
            <a:extLst>
              <a:ext uri="{FF2B5EF4-FFF2-40B4-BE49-F238E27FC236}">
                <a16:creationId xmlns:a16="http://schemas.microsoft.com/office/drawing/2014/main" id="{DE4658EE-0016-0F3D-6677-57A7061A25D2}"/>
              </a:ext>
            </a:extLst>
          </p:cNvPr>
          <p:cNvSpPr txBox="1"/>
          <p:nvPr/>
        </p:nvSpPr>
        <p:spPr>
          <a:xfrm>
            <a:off x="5570162" y="4551055"/>
            <a:ext cx="284563" cy="369332"/>
          </a:xfrm>
          <a:prstGeom prst="rect">
            <a:avLst/>
          </a:prstGeom>
          <a:noFill/>
        </p:spPr>
        <p:txBody>
          <a:bodyPr wrap="square" lIns="0" tIns="0" rIns="0" bIns="0" rtlCol="0" anchor="b">
            <a:noAutofit/>
          </a:bodyPr>
          <a:lstStyle/>
          <a:p>
            <a:pPr algn="ctr"/>
            <a:r>
              <a:rPr lang="en-US" sz="1000" b="1" dirty="0">
                <a:solidFill>
                  <a:srgbClr val="772A28"/>
                </a:solidFill>
              </a:rPr>
              <a:t>68</a:t>
            </a:r>
          </a:p>
          <a:p>
            <a:pPr algn="ctr"/>
            <a:r>
              <a:rPr lang="en-US" sz="1000" b="1" dirty="0">
                <a:solidFill>
                  <a:srgbClr val="A69F9F"/>
                </a:solidFill>
              </a:rPr>
              <a:t>55</a:t>
            </a:r>
          </a:p>
        </p:txBody>
      </p:sp>
      <p:sp>
        <p:nvSpPr>
          <p:cNvPr id="17" name="TextBox 16">
            <a:extLst>
              <a:ext uri="{FF2B5EF4-FFF2-40B4-BE49-F238E27FC236}">
                <a16:creationId xmlns:a16="http://schemas.microsoft.com/office/drawing/2014/main" id="{7DD29F7C-A5AC-97A8-2B06-6998BFB1AB5F}"/>
              </a:ext>
            </a:extLst>
          </p:cNvPr>
          <p:cNvSpPr txBox="1"/>
          <p:nvPr/>
        </p:nvSpPr>
        <p:spPr>
          <a:xfrm>
            <a:off x="6301910" y="4551055"/>
            <a:ext cx="284563" cy="369332"/>
          </a:xfrm>
          <a:prstGeom prst="rect">
            <a:avLst/>
          </a:prstGeom>
          <a:noFill/>
        </p:spPr>
        <p:txBody>
          <a:bodyPr wrap="square" lIns="0" tIns="0" rIns="0" bIns="0" rtlCol="0" anchor="b">
            <a:noAutofit/>
          </a:bodyPr>
          <a:lstStyle/>
          <a:p>
            <a:pPr algn="ctr"/>
            <a:r>
              <a:rPr lang="en-US" sz="1000" b="1" dirty="0">
                <a:solidFill>
                  <a:srgbClr val="772A28"/>
                </a:solidFill>
              </a:rPr>
              <a:t>49</a:t>
            </a:r>
          </a:p>
          <a:p>
            <a:pPr algn="ctr"/>
            <a:r>
              <a:rPr lang="en-US" sz="1000" b="1" dirty="0">
                <a:solidFill>
                  <a:srgbClr val="A69F9F"/>
                </a:solidFill>
              </a:rPr>
              <a:t>39</a:t>
            </a:r>
          </a:p>
        </p:txBody>
      </p:sp>
      <p:sp>
        <p:nvSpPr>
          <p:cNvPr id="18" name="TextBox 17">
            <a:extLst>
              <a:ext uri="{FF2B5EF4-FFF2-40B4-BE49-F238E27FC236}">
                <a16:creationId xmlns:a16="http://schemas.microsoft.com/office/drawing/2014/main" id="{51108798-3F9F-4255-0076-12FBCE054715}"/>
              </a:ext>
            </a:extLst>
          </p:cNvPr>
          <p:cNvSpPr txBox="1"/>
          <p:nvPr/>
        </p:nvSpPr>
        <p:spPr>
          <a:xfrm>
            <a:off x="6958197" y="4551055"/>
            <a:ext cx="284563" cy="369332"/>
          </a:xfrm>
          <a:prstGeom prst="rect">
            <a:avLst/>
          </a:prstGeom>
          <a:noFill/>
        </p:spPr>
        <p:txBody>
          <a:bodyPr wrap="square" lIns="0" tIns="0" rIns="0" bIns="0" rtlCol="0" anchor="b">
            <a:noAutofit/>
          </a:bodyPr>
          <a:lstStyle/>
          <a:p>
            <a:pPr algn="ctr"/>
            <a:r>
              <a:rPr lang="en-US" sz="1000" b="1" dirty="0">
                <a:solidFill>
                  <a:srgbClr val="772A28"/>
                </a:solidFill>
              </a:rPr>
              <a:t>33</a:t>
            </a:r>
          </a:p>
          <a:p>
            <a:pPr algn="ctr"/>
            <a:r>
              <a:rPr lang="en-US" sz="1000" b="1" dirty="0">
                <a:solidFill>
                  <a:srgbClr val="A69F9F"/>
                </a:solidFill>
              </a:rPr>
              <a:t>24</a:t>
            </a:r>
          </a:p>
        </p:txBody>
      </p:sp>
      <p:sp>
        <p:nvSpPr>
          <p:cNvPr id="19" name="TextBox 18">
            <a:extLst>
              <a:ext uri="{FF2B5EF4-FFF2-40B4-BE49-F238E27FC236}">
                <a16:creationId xmlns:a16="http://schemas.microsoft.com/office/drawing/2014/main" id="{23CD90D7-B275-3A90-990F-9E6B81E29489}"/>
              </a:ext>
            </a:extLst>
          </p:cNvPr>
          <p:cNvSpPr txBox="1"/>
          <p:nvPr/>
        </p:nvSpPr>
        <p:spPr>
          <a:xfrm>
            <a:off x="7652223" y="4551055"/>
            <a:ext cx="284563" cy="369332"/>
          </a:xfrm>
          <a:prstGeom prst="rect">
            <a:avLst/>
          </a:prstGeom>
          <a:noFill/>
        </p:spPr>
        <p:txBody>
          <a:bodyPr wrap="square" lIns="0" tIns="0" rIns="0" bIns="0" rtlCol="0" anchor="b">
            <a:noAutofit/>
          </a:bodyPr>
          <a:lstStyle/>
          <a:p>
            <a:pPr algn="ctr"/>
            <a:r>
              <a:rPr lang="en-US" sz="1000" b="1" dirty="0">
                <a:solidFill>
                  <a:srgbClr val="772A28"/>
                </a:solidFill>
              </a:rPr>
              <a:t>20</a:t>
            </a:r>
          </a:p>
          <a:p>
            <a:pPr algn="ctr"/>
            <a:r>
              <a:rPr lang="en-US" sz="1000" b="1" dirty="0">
                <a:solidFill>
                  <a:srgbClr val="A69F9F"/>
                </a:solidFill>
              </a:rPr>
              <a:t>17</a:t>
            </a:r>
          </a:p>
        </p:txBody>
      </p:sp>
      <p:sp>
        <p:nvSpPr>
          <p:cNvPr id="20" name="TextBox 19">
            <a:extLst>
              <a:ext uri="{FF2B5EF4-FFF2-40B4-BE49-F238E27FC236}">
                <a16:creationId xmlns:a16="http://schemas.microsoft.com/office/drawing/2014/main" id="{CCDE717C-DEA7-6087-488E-5CC94302B611}"/>
              </a:ext>
            </a:extLst>
          </p:cNvPr>
          <p:cNvSpPr txBox="1"/>
          <p:nvPr/>
        </p:nvSpPr>
        <p:spPr>
          <a:xfrm>
            <a:off x="8308510" y="4551055"/>
            <a:ext cx="284563" cy="369332"/>
          </a:xfrm>
          <a:prstGeom prst="rect">
            <a:avLst/>
          </a:prstGeom>
          <a:noFill/>
        </p:spPr>
        <p:txBody>
          <a:bodyPr wrap="square" lIns="0" tIns="0" rIns="0" bIns="0" rtlCol="0" anchor="b">
            <a:noAutofit/>
          </a:bodyPr>
          <a:lstStyle/>
          <a:p>
            <a:pPr algn="ctr"/>
            <a:r>
              <a:rPr lang="en-US" sz="1000" b="1" dirty="0">
                <a:solidFill>
                  <a:srgbClr val="772A28"/>
                </a:solidFill>
              </a:rPr>
              <a:t>8</a:t>
            </a:r>
          </a:p>
          <a:p>
            <a:pPr algn="ctr"/>
            <a:r>
              <a:rPr lang="en-US" sz="1000" b="1" dirty="0">
                <a:solidFill>
                  <a:srgbClr val="A69F9F"/>
                </a:solidFill>
              </a:rPr>
              <a:t>5</a:t>
            </a:r>
          </a:p>
        </p:txBody>
      </p:sp>
      <p:sp>
        <p:nvSpPr>
          <p:cNvPr id="21" name="TextBox 20">
            <a:extLst>
              <a:ext uri="{FF2B5EF4-FFF2-40B4-BE49-F238E27FC236}">
                <a16:creationId xmlns:a16="http://schemas.microsoft.com/office/drawing/2014/main" id="{2C603966-D177-FD36-70C5-91A750DC30BC}"/>
              </a:ext>
            </a:extLst>
          </p:cNvPr>
          <p:cNvSpPr txBox="1"/>
          <p:nvPr/>
        </p:nvSpPr>
        <p:spPr>
          <a:xfrm>
            <a:off x="8975260" y="4551055"/>
            <a:ext cx="284563" cy="369332"/>
          </a:xfrm>
          <a:prstGeom prst="rect">
            <a:avLst/>
          </a:prstGeom>
          <a:noFill/>
        </p:spPr>
        <p:txBody>
          <a:bodyPr wrap="square" lIns="0" tIns="0" rIns="0" bIns="0" rtlCol="0" anchor="b">
            <a:noAutofit/>
          </a:bodyPr>
          <a:lstStyle/>
          <a:p>
            <a:pPr algn="ctr"/>
            <a:r>
              <a:rPr lang="en-US" sz="1000" b="1" dirty="0">
                <a:solidFill>
                  <a:srgbClr val="A69F9F"/>
                </a:solidFill>
              </a:rPr>
              <a:t>1</a:t>
            </a:r>
          </a:p>
        </p:txBody>
      </p:sp>
      <p:pic>
        <p:nvPicPr>
          <p:cNvPr id="22" name="Graphic 21">
            <a:extLst>
              <a:ext uri="{FF2B5EF4-FFF2-40B4-BE49-F238E27FC236}">
                <a16:creationId xmlns:a16="http://schemas.microsoft.com/office/drawing/2014/main" id="{A356E41D-C805-C4D0-48D2-B700357EC7A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684550" y="1495896"/>
            <a:ext cx="7723466" cy="1550670"/>
          </a:xfrm>
          <a:prstGeom prst="rect">
            <a:avLst/>
          </a:prstGeom>
        </p:spPr>
      </p:pic>
      <p:sp>
        <p:nvSpPr>
          <p:cNvPr id="23" name="TextBox 22">
            <a:extLst>
              <a:ext uri="{FF2B5EF4-FFF2-40B4-BE49-F238E27FC236}">
                <a16:creationId xmlns:a16="http://schemas.microsoft.com/office/drawing/2014/main" id="{9ED78416-1497-F85C-B376-A71FE3213CF9}"/>
              </a:ext>
            </a:extLst>
          </p:cNvPr>
          <p:cNvSpPr txBox="1"/>
          <p:nvPr/>
        </p:nvSpPr>
        <p:spPr>
          <a:xfrm>
            <a:off x="1684550" y="1091904"/>
            <a:ext cx="8822899" cy="369332"/>
          </a:xfrm>
          <a:prstGeom prst="rect">
            <a:avLst/>
          </a:prstGeom>
          <a:noFill/>
        </p:spPr>
        <p:txBody>
          <a:bodyPr wrap="square">
            <a:spAutoFit/>
          </a:bodyPr>
          <a:lstStyle/>
          <a:p>
            <a:pPr algn="ctr"/>
            <a:r>
              <a:rPr lang="en-US" sz="1800" b="1" dirty="0"/>
              <a:t>Overall survival</a:t>
            </a:r>
            <a:r>
              <a:rPr lang="en-US" sz="1800" b="1" baseline="30000" dirty="0"/>
              <a:t>a</a:t>
            </a:r>
            <a:r>
              <a:rPr lang="en-US" sz="1800" b="1" dirty="0"/>
              <a:t> (ITT population)</a:t>
            </a:r>
          </a:p>
        </p:txBody>
      </p:sp>
      <p:sp>
        <p:nvSpPr>
          <p:cNvPr id="24" name="TextBox 23">
            <a:extLst>
              <a:ext uri="{FF2B5EF4-FFF2-40B4-BE49-F238E27FC236}">
                <a16:creationId xmlns:a16="http://schemas.microsoft.com/office/drawing/2014/main" id="{C4CE3CBC-4EBE-B9F4-D69D-0C169A75FFCF}"/>
              </a:ext>
            </a:extLst>
          </p:cNvPr>
          <p:cNvSpPr txBox="1"/>
          <p:nvPr/>
        </p:nvSpPr>
        <p:spPr>
          <a:xfrm>
            <a:off x="8327912" y="2055657"/>
            <a:ext cx="3864088" cy="369332"/>
          </a:xfrm>
          <a:prstGeom prst="rect">
            <a:avLst/>
          </a:prstGeom>
          <a:noFill/>
        </p:spPr>
        <p:txBody>
          <a:bodyPr wrap="square" rtlCol="0">
            <a:spAutoFit/>
          </a:bodyPr>
          <a:lstStyle/>
          <a:p>
            <a:r>
              <a:rPr lang="en-US" sz="1800" b="1" dirty="0">
                <a:solidFill>
                  <a:srgbClr val="772A28"/>
                </a:solidFill>
              </a:rPr>
              <a:t>Luspatercept</a:t>
            </a:r>
            <a:endParaRPr lang="en-US" sz="1800" b="1" strike="sngStrike" dirty="0">
              <a:solidFill>
                <a:srgbClr val="FF0000"/>
              </a:solidFill>
            </a:endParaRPr>
          </a:p>
        </p:txBody>
      </p:sp>
      <p:sp>
        <p:nvSpPr>
          <p:cNvPr id="25" name="TextBox 24">
            <a:extLst>
              <a:ext uri="{FF2B5EF4-FFF2-40B4-BE49-F238E27FC236}">
                <a16:creationId xmlns:a16="http://schemas.microsoft.com/office/drawing/2014/main" id="{ABFA684B-679C-6CF2-EFE4-4701724CAE9B}"/>
              </a:ext>
            </a:extLst>
          </p:cNvPr>
          <p:cNvSpPr txBox="1"/>
          <p:nvPr/>
        </p:nvSpPr>
        <p:spPr>
          <a:xfrm>
            <a:off x="8327912" y="3035859"/>
            <a:ext cx="2449855" cy="369332"/>
          </a:xfrm>
          <a:prstGeom prst="rect">
            <a:avLst/>
          </a:prstGeom>
          <a:noFill/>
        </p:spPr>
        <p:txBody>
          <a:bodyPr wrap="square" rtlCol="0">
            <a:spAutoFit/>
          </a:bodyPr>
          <a:lstStyle/>
          <a:p>
            <a:r>
              <a:rPr lang="en-US" sz="1800" b="1" dirty="0">
                <a:solidFill>
                  <a:srgbClr val="A69F9F"/>
                </a:solidFill>
              </a:rPr>
              <a:t>Epoetin alfa</a:t>
            </a:r>
            <a:endParaRPr lang="en-US" sz="1800" b="1" strike="sngStrike" dirty="0">
              <a:solidFill>
                <a:srgbClr val="FF0000"/>
              </a:solidFill>
            </a:endParaRPr>
          </a:p>
        </p:txBody>
      </p:sp>
      <p:graphicFrame>
        <p:nvGraphicFramePr>
          <p:cNvPr id="5" name="Table 4">
            <a:extLst>
              <a:ext uri="{FF2B5EF4-FFF2-40B4-BE49-F238E27FC236}">
                <a16:creationId xmlns:a16="http://schemas.microsoft.com/office/drawing/2014/main" id="{98947879-6724-BA96-18FC-E56C8E431561}"/>
              </a:ext>
            </a:extLst>
          </p:cNvPr>
          <p:cNvGraphicFramePr>
            <a:graphicFrameLocks noGrp="1"/>
          </p:cNvGraphicFramePr>
          <p:nvPr>
            <p:extLst>
              <p:ext uri="{D42A27DB-BD31-4B8C-83A1-F6EECF244321}">
                <p14:modId xmlns:p14="http://schemas.microsoft.com/office/powerpoint/2010/main" val="568657289"/>
              </p:ext>
            </p:extLst>
          </p:nvPr>
        </p:nvGraphicFramePr>
        <p:xfrm>
          <a:off x="1136615" y="5264254"/>
          <a:ext cx="9918771" cy="477196"/>
        </p:xfrm>
        <a:graphic>
          <a:graphicData uri="http://schemas.openxmlformats.org/drawingml/2006/table">
            <a:tbl>
              <a:tblPr firstRow="1"/>
              <a:tblGrid>
                <a:gridCol w="2962717">
                  <a:extLst>
                    <a:ext uri="{9D8B030D-6E8A-4147-A177-3AD203B41FA5}">
                      <a16:colId xmlns:a16="http://schemas.microsoft.com/office/drawing/2014/main" val="3130900676"/>
                    </a:ext>
                  </a:extLst>
                </a:gridCol>
                <a:gridCol w="1779708">
                  <a:extLst>
                    <a:ext uri="{9D8B030D-6E8A-4147-A177-3AD203B41FA5}">
                      <a16:colId xmlns:a16="http://schemas.microsoft.com/office/drawing/2014/main" val="1302172202"/>
                    </a:ext>
                  </a:extLst>
                </a:gridCol>
                <a:gridCol w="1779708">
                  <a:extLst>
                    <a:ext uri="{9D8B030D-6E8A-4147-A177-3AD203B41FA5}">
                      <a16:colId xmlns:a16="http://schemas.microsoft.com/office/drawing/2014/main" val="3837107568"/>
                    </a:ext>
                  </a:extLst>
                </a:gridCol>
                <a:gridCol w="3396638">
                  <a:extLst>
                    <a:ext uri="{9D8B030D-6E8A-4147-A177-3AD203B41FA5}">
                      <a16:colId xmlns:a16="http://schemas.microsoft.com/office/drawing/2014/main" val="1181932598"/>
                    </a:ext>
                  </a:extLst>
                </a:gridCol>
              </a:tblGrid>
              <a:tr h="263836">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fontAlgn="auto">
                        <a:lnSpc>
                          <a:spcPct val="90000"/>
                        </a:lnSpc>
                        <a:spcBef>
                          <a:spcPts val="0"/>
                        </a:spcBef>
                        <a:spcAft>
                          <a:spcPts val="200"/>
                        </a:spcAft>
                      </a:pPr>
                      <a:endParaRPr lang="en-US" sz="1400" b="1" dirty="0">
                        <a:solidFill>
                          <a:schemeClr val="tx1"/>
                        </a:solidFill>
                        <a:latin typeface="+mj-lt"/>
                        <a:ea typeface="MS Mincho"/>
                        <a:cs typeface="Times New Roman"/>
                      </a:endParaRPr>
                    </a:p>
                  </a:txBody>
                  <a:tcPr marT="0" marB="0" anchor="ctr">
                    <a:lnL w="19050" cap="flat" cmpd="sng" algn="ctr">
                      <a:solidFill>
                        <a:srgbClr val="5E5E5E"/>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Luspatercept </a:t>
                      </a:r>
                      <a:endParaRPr lang="en-US" sz="1400" b="1" kern="1200" dirty="0">
                        <a:solidFill>
                          <a:schemeClr val="bg1"/>
                        </a:solidFill>
                        <a:latin typeface="+mj-lt"/>
                        <a:ea typeface="MS Mincho"/>
                        <a:cs typeface="ArialMT"/>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772A28"/>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Epoetin alfa </a:t>
                      </a:r>
                      <a:endParaRPr lang="en-US" sz="1400" b="1" kern="1200" dirty="0">
                        <a:solidFill>
                          <a:schemeClr val="bg1"/>
                        </a:solidFill>
                        <a:latin typeface="+mj-lt"/>
                        <a:ea typeface="MS Mincho"/>
                        <a:cs typeface="ArialMT"/>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A69F9F"/>
                    </a:solidFill>
                  </a:tcPr>
                </a:tc>
                <a:tc>
                  <a:txBody>
                    <a:bodyPr/>
                    <a:lstStyle/>
                    <a:p>
                      <a:pPr marL="0" indent="0" algn="ctr" defTabSz="914400" rtl="0" eaLnBrk="1" latinLnBrk="0" hangingPunct="1">
                        <a:lnSpc>
                          <a:spcPct val="90000"/>
                        </a:lnSpc>
                        <a:spcBef>
                          <a:spcPts val="0"/>
                        </a:spcBef>
                        <a:spcAft>
                          <a:spcPts val="200"/>
                        </a:spcAft>
                        <a:tabLst/>
                      </a:pPr>
                      <a:r>
                        <a:rPr lang="en-US" sz="1400" b="1" kern="1200" dirty="0">
                          <a:solidFill>
                            <a:schemeClr val="tx1"/>
                          </a:solidFill>
                          <a:latin typeface="+mj-lt"/>
                          <a:ea typeface="MS Mincho"/>
                          <a:cs typeface="ArialMT"/>
                        </a:rPr>
                        <a:t>HR (95% CI)</a:t>
                      </a:r>
                      <a:r>
                        <a:rPr lang="en-US" sz="1400" b="1" kern="1200" baseline="30000" dirty="0">
                          <a:solidFill>
                            <a:schemeClr val="tx1"/>
                          </a:solidFill>
                          <a:latin typeface="+mj-lt"/>
                          <a:ea typeface="MS Mincho"/>
                          <a:cs typeface="ArialMT"/>
                        </a:rPr>
                        <a:t>c</a:t>
                      </a:r>
                    </a:p>
                  </a:txBody>
                  <a:tcPr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extLst>
                  <a:ext uri="{0D108BD9-81ED-4DB2-BD59-A6C34878D82A}">
                    <a16:rowId xmlns:a16="http://schemas.microsoft.com/office/drawing/2014/main" val="2677856105"/>
                  </a:ext>
                </a:extLst>
              </a:tr>
              <a:tr h="210357">
                <a:tc>
                  <a:txBody>
                    <a:bodyPr/>
                    <a:lstStyle/>
                    <a:p>
                      <a:pPr marL="0" lvl="0" indent="-379260">
                        <a:lnSpc>
                          <a:spcPct val="100000"/>
                        </a:lnSpc>
                        <a:spcBef>
                          <a:spcPts val="0"/>
                        </a:spcBef>
                        <a:spcAft>
                          <a:spcPts val="200"/>
                        </a:spcAft>
                        <a:tabLst/>
                      </a:pPr>
                      <a:r>
                        <a:rPr lang="en-US" sz="1400" b="1" baseline="0" dirty="0">
                          <a:solidFill>
                            <a:schemeClr val="tx1"/>
                          </a:solidFill>
                          <a:latin typeface="+mn-lt"/>
                          <a:ea typeface="MS Mincho"/>
                          <a:cs typeface="ArialMT"/>
                        </a:rPr>
                        <a:t>Median OS,</a:t>
                      </a:r>
                      <a:r>
                        <a:rPr lang="en-US" sz="1400" b="1" baseline="30000" dirty="0">
                          <a:solidFill>
                            <a:schemeClr val="tx1"/>
                          </a:solidFill>
                          <a:latin typeface="+mn-lt"/>
                          <a:ea typeface="MS Mincho"/>
                          <a:cs typeface="ArialMT"/>
                        </a:rPr>
                        <a:t>b</a:t>
                      </a:r>
                      <a:r>
                        <a:rPr lang="en-US" sz="1400" b="1" baseline="0" dirty="0">
                          <a:solidFill>
                            <a:schemeClr val="tx1"/>
                          </a:solidFill>
                          <a:latin typeface="+mn-lt"/>
                          <a:ea typeface="MS Mincho"/>
                          <a:cs typeface="ArialMT"/>
                        </a:rPr>
                        <a:t> months</a:t>
                      </a:r>
                    </a:p>
                  </a:txBody>
                  <a:tcPr marT="0" marB="0" anchor="ctr">
                    <a:lnL w="19050" cap="flat" cmpd="sng" algn="ctr">
                      <a:solidFill>
                        <a:srgbClr val="5E5E5E"/>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NR</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46.0</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strike="noStrike" dirty="0">
                          <a:solidFill>
                            <a:schemeClr val="tx1"/>
                          </a:solidFill>
                          <a:effectLst/>
                          <a:latin typeface="+mn-lt"/>
                          <a:ea typeface="Times New Roman"/>
                          <a:cs typeface="Palatino Linotype"/>
                        </a:rPr>
                        <a:t>0.805 (0.565</a:t>
                      </a:r>
                      <a:r>
                        <a:rPr lang="en-US" sz="1400" b="0" kern="1200" dirty="0">
                          <a:solidFill>
                            <a:schemeClr val="tx1"/>
                          </a:solidFill>
                          <a:effectLst/>
                          <a:latin typeface="+mn-lt"/>
                          <a:ea typeface="Times New Roman"/>
                          <a:cs typeface="Palatino Linotype"/>
                        </a:rPr>
                        <a:t>–</a:t>
                      </a:r>
                      <a:r>
                        <a:rPr lang="en-US" sz="1400" b="0" strike="noStrike" dirty="0">
                          <a:solidFill>
                            <a:schemeClr val="tx1"/>
                          </a:solidFill>
                          <a:effectLst/>
                          <a:latin typeface="+mn-lt"/>
                          <a:ea typeface="Times New Roman"/>
                          <a:cs typeface="Palatino Linotype"/>
                        </a:rPr>
                        <a:t>1.146)</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99854899"/>
                  </a:ext>
                </a:extLst>
              </a:tr>
            </a:tbl>
          </a:graphicData>
        </a:graphic>
      </p:graphicFrame>
      <p:sp>
        <p:nvSpPr>
          <p:cNvPr id="7" name="Slide Number Placeholder 1">
            <a:extLst>
              <a:ext uri="{FF2B5EF4-FFF2-40B4-BE49-F238E27FC236}">
                <a16:creationId xmlns:a16="http://schemas.microsoft.com/office/drawing/2014/main" id="{32E0A77E-5F57-EB71-F498-445C0F8D1C99}"/>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7</a:t>
            </a:fld>
            <a:endParaRPr lang="en-US" dirty="0"/>
          </a:p>
        </p:txBody>
      </p:sp>
    </p:spTree>
    <p:extLst>
      <p:ext uri="{BB962C8B-B14F-4D97-AF65-F5344CB8AC3E}">
        <p14:creationId xmlns:p14="http://schemas.microsoft.com/office/powerpoint/2010/main" val="1882047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F7D46-9E45-FF14-1DB1-E35A6B1E24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BF5A7-D60E-CF1D-AF54-2DB29F7B700D}"/>
              </a:ext>
            </a:extLst>
          </p:cNvPr>
          <p:cNvSpPr>
            <a:spLocks noGrp="1"/>
          </p:cNvSpPr>
          <p:nvPr>
            <p:ph type="title"/>
          </p:nvPr>
        </p:nvSpPr>
        <p:spPr/>
        <p:txBody>
          <a:bodyPr/>
          <a:lstStyle/>
          <a:p>
            <a:r>
              <a:rPr lang="en-US" sz="2800" dirty="0">
                <a:solidFill>
                  <a:schemeClr val="tx1"/>
                </a:solidFill>
              </a:rPr>
              <a:t>COMMANDS: subgroup analysis of overall survival</a:t>
            </a:r>
            <a:br>
              <a:rPr lang="en-US" sz="2800" dirty="0">
                <a:solidFill>
                  <a:schemeClr val="tx1"/>
                </a:solidFill>
              </a:rPr>
            </a:br>
            <a:r>
              <a:rPr lang="en-US" sz="2800" dirty="0">
                <a:solidFill>
                  <a:schemeClr val="tx1"/>
                </a:solidFill>
              </a:rPr>
              <a:t>(&gt; 2.5 years of follow-up)</a:t>
            </a:r>
            <a:endParaRPr lang="en-US" sz="2800" strike="sngStrike" baseline="30000" dirty="0">
              <a:solidFill>
                <a:schemeClr val="tx1"/>
              </a:solidFill>
            </a:endParaRPr>
          </a:p>
        </p:txBody>
      </p:sp>
      <p:sp>
        <p:nvSpPr>
          <p:cNvPr id="5" name="TextBox 4">
            <a:extLst>
              <a:ext uri="{FF2B5EF4-FFF2-40B4-BE49-F238E27FC236}">
                <a16:creationId xmlns:a16="http://schemas.microsoft.com/office/drawing/2014/main" id="{872DC762-C822-F48A-B01B-28A80AB100CB}"/>
              </a:ext>
            </a:extLst>
          </p:cNvPr>
          <p:cNvSpPr txBox="1"/>
          <p:nvPr>
            <p:custDataLst>
              <p:tags r:id="rId1"/>
            </p:custDataLst>
          </p:nvPr>
        </p:nvSpPr>
        <p:spPr>
          <a:xfrm>
            <a:off x="379951" y="6348887"/>
            <a:ext cx="10953128" cy="307777"/>
          </a:xfrm>
          <a:prstGeom prst="rect">
            <a:avLst/>
          </a:prstGeom>
          <a:noFill/>
        </p:spPr>
        <p:txBody>
          <a:bodyPr vert="horz" wrap="square" lIns="0" tIns="0" rIns="0" bIns="0" rtlCol="0" anchor="b" anchorCtr="0">
            <a:spAutoFit/>
          </a:bodyPr>
          <a:lstStyle/>
          <a:p>
            <a:pPr defTabSz="1625519">
              <a:defRPr/>
            </a:pPr>
            <a:r>
              <a:rPr lang="en-US" altLang="en-US" sz="1000" kern="0" dirty="0">
                <a:ea typeface="MS Mincho" panose="02020609040205080304" pitchFamily="49" charset="-128"/>
                <a:cs typeface="Arial" panose="020B0604020202020204" pitchFamily="34" charset="0"/>
              </a:rPr>
              <a:t>Data cutoff: February 7, </a:t>
            </a:r>
            <a:r>
              <a:rPr lang="en-US" altLang="en-US" sz="1000" kern="0" dirty="0">
                <a:solidFill>
                  <a:schemeClr val="tx2"/>
                </a:solidFill>
                <a:ea typeface="MS Mincho" panose="02020609040205080304" pitchFamily="49" charset="-128"/>
                <a:cs typeface="Arial" panose="020B0604020202020204" pitchFamily="34" charset="0"/>
              </a:rPr>
              <a:t>2025</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 Median (range) follow-up was 30.6 (1-65) months for luspatercept and 28.8 (0-69) months for epoetin alfa.</a:t>
            </a:r>
            <a:b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br>
            <a:r>
              <a:rPr lang="en-US" altLang="en-US" sz="1000" kern="0" baseline="30000" dirty="0">
                <a:latin typeface="Trebuchet MS" panose="020B0603020202020204"/>
                <a:ea typeface="MS Mincho" panose="02020609040205080304" pitchFamily="49" charset="-128"/>
                <a:cs typeface="Arial" panose="020B0604020202020204" pitchFamily="34" charset="0"/>
              </a:rPr>
              <a:t>a</a:t>
            </a:r>
            <a:r>
              <a:rPr lang="en-US" altLang="en-US" sz="1000" kern="0" dirty="0">
                <a:latin typeface="Trebuchet MS" panose="020B0603020202020204"/>
                <a:ea typeface="MS Mincho" panose="02020609040205080304" pitchFamily="49" charset="-128"/>
                <a:cs typeface="Arial" panose="020B0604020202020204" pitchFamily="34" charset="0"/>
              </a:rPr>
              <a:t>Median was from unstratified Kaplan-Meier method. </a:t>
            </a:r>
            <a:r>
              <a:rPr lang="en-US" altLang="en-US" sz="1000" kern="0" baseline="30000" dirty="0">
                <a:latin typeface="Trebuchet MS" panose="020B0603020202020204"/>
                <a:ea typeface="MS Mincho" panose="02020609040205080304" pitchFamily="49" charset="-128"/>
                <a:cs typeface="Arial" panose="020B0604020202020204" pitchFamily="34" charset="0"/>
              </a:rPr>
              <a:t>b</a:t>
            </a:r>
            <a:r>
              <a:rPr lang="en-US" altLang="en-US" sz="1000" kern="0" dirty="0">
                <a:latin typeface="Trebuchet MS" panose="020B0603020202020204"/>
                <a:ea typeface="MS Mincho" panose="02020609040205080304" pitchFamily="49" charset="-128"/>
                <a:cs typeface="Arial" panose="020B0604020202020204" pitchFamily="34" charset="0"/>
              </a:rPr>
              <a:t>HR was calculated by </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unstratified Cox proportional hazard model</a:t>
            </a:r>
            <a:r>
              <a:rPr lang="en-US" altLang="en-US" sz="1000" kern="0" dirty="0">
                <a:latin typeface="Trebuchet MS" panose="020B0603020202020204"/>
                <a:ea typeface="MS Mincho" panose="02020609040205080304" pitchFamily="49" charset="-128"/>
                <a:cs typeface="Arial" panose="020B0604020202020204" pitchFamily="34" charset="0"/>
              </a:rPr>
              <a:t>. </a:t>
            </a:r>
          </a:p>
        </p:txBody>
      </p:sp>
      <p:graphicFrame>
        <p:nvGraphicFramePr>
          <p:cNvPr id="3" name="Table 2">
            <a:extLst>
              <a:ext uri="{FF2B5EF4-FFF2-40B4-BE49-F238E27FC236}">
                <a16:creationId xmlns:a16="http://schemas.microsoft.com/office/drawing/2014/main" id="{AE28AFD2-0E06-B2FF-10B3-4FA6D8B916BD}"/>
              </a:ext>
            </a:extLst>
          </p:cNvPr>
          <p:cNvGraphicFramePr>
            <a:graphicFrameLocks noGrp="1"/>
          </p:cNvGraphicFramePr>
          <p:nvPr>
            <p:extLst>
              <p:ext uri="{D42A27DB-BD31-4B8C-83A1-F6EECF244321}">
                <p14:modId xmlns:p14="http://schemas.microsoft.com/office/powerpoint/2010/main" val="47709760"/>
              </p:ext>
            </p:extLst>
          </p:nvPr>
        </p:nvGraphicFramePr>
        <p:xfrm>
          <a:off x="367838" y="1042471"/>
          <a:ext cx="11492533" cy="4115816"/>
        </p:xfrm>
        <a:graphic>
          <a:graphicData uri="http://schemas.openxmlformats.org/drawingml/2006/table">
            <a:tbl>
              <a:tblPr/>
              <a:tblGrid>
                <a:gridCol w="2690416">
                  <a:extLst>
                    <a:ext uri="{9D8B030D-6E8A-4147-A177-3AD203B41FA5}">
                      <a16:colId xmlns:a16="http://schemas.microsoft.com/office/drawing/2014/main" val="2457258342"/>
                    </a:ext>
                  </a:extLst>
                </a:gridCol>
                <a:gridCol w="1224383">
                  <a:extLst>
                    <a:ext uri="{9D8B030D-6E8A-4147-A177-3AD203B41FA5}">
                      <a16:colId xmlns:a16="http://schemas.microsoft.com/office/drawing/2014/main" val="3854667916"/>
                    </a:ext>
                  </a:extLst>
                </a:gridCol>
                <a:gridCol w="1224383">
                  <a:extLst>
                    <a:ext uri="{9D8B030D-6E8A-4147-A177-3AD203B41FA5}">
                      <a16:colId xmlns:a16="http://schemas.microsoft.com/office/drawing/2014/main" val="684263588"/>
                    </a:ext>
                  </a:extLst>
                </a:gridCol>
                <a:gridCol w="1224383">
                  <a:extLst>
                    <a:ext uri="{9D8B030D-6E8A-4147-A177-3AD203B41FA5}">
                      <a16:colId xmlns:a16="http://schemas.microsoft.com/office/drawing/2014/main" val="594194877"/>
                    </a:ext>
                  </a:extLst>
                </a:gridCol>
                <a:gridCol w="1224383">
                  <a:extLst>
                    <a:ext uri="{9D8B030D-6E8A-4147-A177-3AD203B41FA5}">
                      <a16:colId xmlns:a16="http://schemas.microsoft.com/office/drawing/2014/main" val="1000252081"/>
                    </a:ext>
                  </a:extLst>
                </a:gridCol>
                <a:gridCol w="1935166">
                  <a:extLst>
                    <a:ext uri="{9D8B030D-6E8A-4147-A177-3AD203B41FA5}">
                      <a16:colId xmlns:a16="http://schemas.microsoft.com/office/drawing/2014/main" val="2669694352"/>
                    </a:ext>
                  </a:extLst>
                </a:gridCol>
                <a:gridCol w="1969419">
                  <a:extLst>
                    <a:ext uri="{9D8B030D-6E8A-4147-A177-3AD203B41FA5}">
                      <a16:colId xmlns:a16="http://schemas.microsoft.com/office/drawing/2014/main" val="4071746029"/>
                    </a:ext>
                  </a:extLst>
                </a:gridCol>
              </a:tblGrid>
              <a:tr h="333214">
                <a:tc rowSpan="2">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l" fontAlgn="b"/>
                      <a:r>
                        <a:rPr lang="en-US" sz="1400" b="0" u="none" strike="noStrike" dirty="0">
                          <a:effectLst/>
                          <a:latin typeface="+mn-lt"/>
                          <a:cs typeface="Arial" panose="020B0604020202020204" pitchFamily="34" charset="0"/>
                        </a:rPr>
                        <a:t> </a:t>
                      </a:r>
                      <a:endParaRPr lang="en-US" sz="1400" b="0" i="0" u="none" strike="noStrike" dirty="0">
                        <a:solidFill>
                          <a:srgbClr val="000000"/>
                        </a:solidFill>
                        <a:effectLst/>
                        <a:latin typeface="+mn-lt"/>
                        <a:cs typeface="Arial" panose="020B0604020202020204" pitchFamily="34" charset="0"/>
                      </a:endParaRPr>
                    </a:p>
                  </a:txBody>
                  <a:tcPr marL="0" marR="0" marT="0" marB="0" anchor="b">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rtl="0" fontAlgn="b"/>
                      <a:r>
                        <a:rPr lang="en-US" sz="1400" b="1" u="none" strike="noStrike" dirty="0">
                          <a:solidFill>
                            <a:schemeClr val="bg1"/>
                          </a:solidFill>
                          <a:effectLst/>
                          <a:latin typeface="+mn-lt"/>
                          <a:cs typeface="Arial" panose="020B0604020202020204" pitchFamily="34" charset="0"/>
                        </a:rPr>
                        <a:t>Luspatercept</a:t>
                      </a:r>
                      <a:endParaRPr lang="en-US" sz="1400" b="1" i="0" u="none" strike="noStrike" dirty="0">
                        <a:solidFill>
                          <a:schemeClr val="bg1"/>
                        </a:solidFill>
                        <a:effectLst/>
                        <a:latin typeface="+mn-lt"/>
                        <a:cs typeface="Arial" panose="020B0604020202020204" pitchFamily="34" charset="0"/>
                      </a:endParaRPr>
                    </a:p>
                  </a:txBody>
                  <a:tcPr marL="45720" marR="45720" marT="3477"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72A28"/>
                    </a:solidFill>
                  </a:tcPr>
                </a:tc>
                <a:tc hMerge="1">
                  <a:txBody>
                    <a:bodyPr/>
                    <a:lstStyle/>
                    <a:p>
                      <a:pPr algn="ctr" rtl="0" fontAlgn="b"/>
                      <a:endParaRPr lang="en-US" sz="1100" b="0" i="0" u="none" strike="noStrike">
                        <a:solidFill>
                          <a:srgbClr val="000000"/>
                        </a:solidFill>
                        <a:effectLst/>
                        <a:latin typeface="Arial" panose="020B0604020202020204" pitchFamily="34" charset="0"/>
                        <a:cs typeface="Arial" panose="020B0604020202020204" pitchFamily="34" charset="0"/>
                      </a:endParaRPr>
                    </a:p>
                  </a:txBody>
                  <a:tcPr marL="3477" marR="3477" marT="3477" marB="0" anchor="b"/>
                </a:tc>
                <a:tc gridSpan="2">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rtl="0" fontAlgn="b"/>
                      <a:r>
                        <a:rPr lang="en-US" sz="1400" b="1" u="none" strike="noStrike" dirty="0">
                          <a:solidFill>
                            <a:schemeClr val="bg1"/>
                          </a:solidFill>
                          <a:effectLst/>
                          <a:latin typeface="+mn-lt"/>
                          <a:cs typeface="Arial" panose="020B0604020202020204" pitchFamily="34" charset="0"/>
                        </a:rPr>
                        <a:t> Epoetin alfa</a:t>
                      </a:r>
                    </a:p>
                  </a:txBody>
                  <a:tcPr marL="45720" marR="45720" marT="3477"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A69F9F"/>
                    </a:solidFill>
                  </a:tcPr>
                </a:tc>
                <a:tc hMerge="1">
                  <a:txBody>
                    <a:bodyPr/>
                    <a:lstStyle/>
                    <a:p>
                      <a:pPr algn="ctr" rtl="0" fontAlgn="b"/>
                      <a:endParaRPr lang="en-US" sz="1100" b="0" i="0" u="none" strike="noStrike">
                        <a:solidFill>
                          <a:srgbClr val="000000"/>
                        </a:solidFill>
                        <a:effectLst/>
                        <a:latin typeface="Arial" panose="020B0604020202020204" pitchFamily="34" charset="0"/>
                        <a:cs typeface="Arial" panose="020B0604020202020204" pitchFamily="34" charset="0"/>
                      </a:endParaRPr>
                    </a:p>
                  </a:txBody>
                  <a:tcPr marL="3477" marR="3477" marT="3477" marB="0" anchor="b"/>
                </a:tc>
                <a:tc rowSpan="2" gridSpan="2">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1949450" marR="0" lvl="0" indent="0" algn="ctr" defTabSz="914400" rtl="0" eaLnBrk="1" fontAlgn="b" latinLnBrk="0" hangingPunct="1">
                        <a:lnSpc>
                          <a:spcPct val="100000"/>
                        </a:lnSpc>
                        <a:spcBef>
                          <a:spcPts val="0"/>
                        </a:spcBef>
                        <a:spcAft>
                          <a:spcPts val="0"/>
                        </a:spcAft>
                        <a:buClrTx/>
                        <a:buSzTx/>
                        <a:buFontTx/>
                        <a:buNone/>
                        <a:tabLst/>
                        <a:defRPr/>
                      </a:pPr>
                      <a:r>
                        <a:rPr lang="en-US" sz="1400" b="1" u="none" strike="noStrike" dirty="0">
                          <a:solidFill>
                            <a:schemeClr val="tx1"/>
                          </a:solidFill>
                          <a:effectLst/>
                          <a:latin typeface="+mn-lt"/>
                          <a:cs typeface="Arial" panose="020B0604020202020204" pitchFamily="34" charset="0"/>
                        </a:rPr>
                        <a:t>HR (95% CI)</a:t>
                      </a:r>
                      <a:r>
                        <a:rPr lang="en-US" sz="1400" b="1" u="none" strike="noStrike" baseline="30000" dirty="0">
                          <a:solidFill>
                            <a:schemeClr val="tx1"/>
                          </a:solidFill>
                          <a:effectLst/>
                          <a:latin typeface="+mn-lt"/>
                          <a:cs typeface="Arial" panose="020B0604020202020204" pitchFamily="34" charset="0"/>
                        </a:rPr>
                        <a:t>b</a:t>
                      </a:r>
                      <a:endParaRPr lang="en-US" sz="1400" b="1" i="0" u="none" strike="noStrike" baseline="30000" dirty="0">
                        <a:solidFill>
                          <a:schemeClr val="tx1"/>
                        </a:solidFill>
                        <a:effectLst/>
                        <a:latin typeface="+mn-lt"/>
                        <a:cs typeface="Arial" panose="020B0604020202020204" pitchFamily="34" charset="0"/>
                      </a:endParaRPr>
                    </a:p>
                  </a:txBody>
                  <a:tcPr marL="3477" marR="3477" marT="3477" marB="0" anchor="b">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hMerge="1">
                  <a:txBody>
                    <a:bodyPr/>
                    <a:lstStyle/>
                    <a:p>
                      <a:pPr algn="l" fontAlgn="b"/>
                      <a:endParaRPr lang="en-US" sz="1100" b="0" i="0" u="none" strike="noStrike">
                        <a:solidFill>
                          <a:srgbClr val="000000"/>
                        </a:solidFill>
                        <a:effectLst/>
                        <a:latin typeface="Arial" panose="020B0604020202020204" pitchFamily="34" charset="0"/>
                        <a:cs typeface="Arial" panose="020B0604020202020204" pitchFamily="34" charset="0"/>
                      </a:endParaRPr>
                    </a:p>
                  </a:txBody>
                  <a:tcPr marL="3477" marR="3477" marT="3477" marB="0" anchor="b"/>
                </a:tc>
                <a:extLst>
                  <a:ext uri="{0D108BD9-81ED-4DB2-BD59-A6C34878D82A}">
                    <a16:rowId xmlns:a16="http://schemas.microsoft.com/office/drawing/2014/main" val="1496852204"/>
                  </a:ext>
                </a:extLst>
              </a:tr>
              <a:tr h="453928">
                <a:tc vMerge="1">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l" fontAlgn="b"/>
                      <a:endParaRPr lang="en-US" sz="1400" b="0" i="0" u="none" strike="noStrike">
                        <a:solidFill>
                          <a:schemeClr val="tx1"/>
                        </a:solidFill>
                        <a:effectLst/>
                        <a:latin typeface="+mn-lt"/>
                        <a:cs typeface="Arial" panose="020B060402020202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rtl="0" fontAlgn="b"/>
                      <a:r>
                        <a:rPr lang="en-US" sz="1400" b="1" i="0" u="none" strike="noStrike" dirty="0">
                          <a:solidFill>
                            <a:schemeClr val="bg1"/>
                          </a:solidFill>
                          <a:effectLst/>
                          <a:latin typeface="+mn-lt"/>
                          <a:cs typeface="Arial" panose="020B0604020202020204" pitchFamily="34" charset="0"/>
                        </a:rPr>
                        <a:t> Deaths, </a:t>
                      </a:r>
                      <a:br>
                        <a:rPr lang="en-US" sz="1400" b="1" i="0" u="none" strike="noStrike" dirty="0">
                          <a:solidFill>
                            <a:schemeClr val="bg1"/>
                          </a:solidFill>
                          <a:effectLst/>
                          <a:latin typeface="+mn-lt"/>
                          <a:cs typeface="Arial" panose="020B0604020202020204" pitchFamily="34" charset="0"/>
                        </a:rPr>
                      </a:br>
                      <a:r>
                        <a:rPr lang="en-US" sz="1400" b="1" i="0" u="none" strike="noStrike" dirty="0">
                          <a:solidFill>
                            <a:schemeClr val="bg1"/>
                          </a:solidFill>
                          <a:effectLst/>
                          <a:latin typeface="+mn-lt"/>
                          <a:cs typeface="Arial" panose="020B0604020202020204" pitchFamily="34" charset="0"/>
                        </a:rPr>
                        <a:t>n/N (%)</a:t>
                      </a:r>
                    </a:p>
                  </a:txBody>
                  <a:tcPr marL="45720" marR="45720" marT="3477" marB="0" anchor="b">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72A28"/>
                    </a:solid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rtl="0" fontAlgn="b"/>
                      <a:r>
                        <a:rPr lang="en-US" sz="1400" b="1" i="0" u="none" strike="noStrike" dirty="0">
                          <a:solidFill>
                            <a:schemeClr val="bg1"/>
                          </a:solidFill>
                          <a:effectLst/>
                          <a:latin typeface="+mn-lt"/>
                          <a:cs typeface="Arial" panose="020B0604020202020204" pitchFamily="34" charset="0"/>
                        </a:rPr>
                        <a:t>Median OS</a:t>
                      </a:r>
                      <a:r>
                        <a:rPr lang="en-US" sz="1400" b="1" i="0" u="none" strike="noStrike" baseline="30000" dirty="0">
                          <a:solidFill>
                            <a:schemeClr val="bg1"/>
                          </a:solidFill>
                          <a:effectLst/>
                          <a:latin typeface="+mn-lt"/>
                          <a:cs typeface="Arial" panose="020B0604020202020204" pitchFamily="34" charset="0"/>
                        </a:rPr>
                        <a:t>a</a:t>
                      </a:r>
                      <a:r>
                        <a:rPr lang="en-US" sz="1400" b="1" i="0" u="none" strike="noStrike" dirty="0">
                          <a:solidFill>
                            <a:schemeClr val="bg1"/>
                          </a:solidFill>
                          <a:effectLst/>
                          <a:latin typeface="+mn-lt"/>
                          <a:cs typeface="Arial" panose="020B0604020202020204" pitchFamily="34" charset="0"/>
                        </a:rPr>
                        <a:t> (months)</a:t>
                      </a:r>
                    </a:p>
                  </a:txBody>
                  <a:tcPr marL="45720" marR="45720" marT="3477"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72A28"/>
                    </a:solid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rtl="0" fontAlgn="b"/>
                      <a:r>
                        <a:rPr lang="en-US" sz="1400" b="1" i="0" u="none" strike="noStrike" kern="1200" dirty="0">
                          <a:solidFill>
                            <a:schemeClr val="bg1"/>
                          </a:solidFill>
                          <a:effectLst/>
                          <a:latin typeface="+mn-lt"/>
                          <a:ea typeface="+mn-ea"/>
                          <a:cs typeface="Arial" panose="020B0604020202020204" pitchFamily="34" charset="0"/>
                        </a:rPr>
                        <a:t>Deaths, </a:t>
                      </a:r>
                      <a:br>
                        <a:rPr lang="en-US" sz="1400" b="1" i="0" u="none" strike="noStrike" kern="1200" dirty="0">
                          <a:solidFill>
                            <a:schemeClr val="bg1"/>
                          </a:solidFill>
                          <a:effectLst/>
                          <a:latin typeface="+mn-lt"/>
                          <a:ea typeface="+mn-ea"/>
                          <a:cs typeface="Arial" panose="020B0604020202020204" pitchFamily="34" charset="0"/>
                        </a:rPr>
                      </a:br>
                      <a:r>
                        <a:rPr lang="en-US" sz="1400" b="1" i="0" u="none" strike="noStrike" kern="1200" dirty="0">
                          <a:solidFill>
                            <a:schemeClr val="bg1"/>
                          </a:solidFill>
                          <a:effectLst/>
                          <a:latin typeface="+mn-lt"/>
                          <a:ea typeface="+mn-ea"/>
                          <a:cs typeface="Arial" panose="020B0604020202020204" pitchFamily="34" charset="0"/>
                        </a:rPr>
                        <a:t>n/N (%)</a:t>
                      </a:r>
                    </a:p>
                  </a:txBody>
                  <a:tcPr marL="45720" marR="45720" marT="3477"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rtl="0" fontAlgn="b"/>
                      <a:r>
                        <a:rPr lang="en-US" sz="1400" b="1" i="0" u="none" strike="noStrike" dirty="0">
                          <a:solidFill>
                            <a:schemeClr val="bg1"/>
                          </a:solidFill>
                          <a:effectLst/>
                          <a:latin typeface="+mn-lt"/>
                          <a:cs typeface="Arial" panose="020B0604020202020204" pitchFamily="34" charset="0"/>
                        </a:rPr>
                        <a:t>Median OS</a:t>
                      </a:r>
                      <a:r>
                        <a:rPr lang="en-US" sz="1400" b="1" i="0" u="none" strike="noStrike" baseline="30000" dirty="0">
                          <a:solidFill>
                            <a:schemeClr val="bg1"/>
                          </a:solidFill>
                          <a:effectLst/>
                          <a:latin typeface="+mn-lt"/>
                          <a:cs typeface="Arial" panose="020B0604020202020204" pitchFamily="34" charset="0"/>
                        </a:rPr>
                        <a:t>a</a:t>
                      </a:r>
                      <a:r>
                        <a:rPr lang="en-US" sz="1400" b="1" i="0" u="none" strike="noStrike" dirty="0">
                          <a:solidFill>
                            <a:schemeClr val="bg1"/>
                          </a:solidFill>
                          <a:effectLst/>
                          <a:latin typeface="+mn-lt"/>
                          <a:cs typeface="Arial" panose="020B0604020202020204" pitchFamily="34" charset="0"/>
                        </a:rPr>
                        <a:t> (months)</a:t>
                      </a:r>
                    </a:p>
                  </a:txBody>
                  <a:tcPr marL="45720" marR="45720" marT="3477" marB="0" anchor="b">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gridSpan="2" vMerge="1">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endParaRPr/>
                    </a:p>
                  </a:txBody>
                  <a:tcPr marL="3477" marR="3477" marT="3477"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C5C5"/>
                    </a:solidFill>
                  </a:tcPr>
                </a:tc>
                <a:tc hMerge="1" vMerge="1">
                  <a:txBody>
                    <a:bodyPr/>
                    <a:lstStyle/>
                    <a:p>
                      <a:pPr algn="l" fontAlgn="b"/>
                      <a:endParaRPr lang="en-US" sz="1100" b="0" i="0" u="none" strike="noStrike">
                        <a:solidFill>
                          <a:srgbClr val="000000"/>
                        </a:solidFill>
                        <a:effectLst/>
                        <a:latin typeface="Arial" panose="020B0604020202020204" pitchFamily="34" charset="0"/>
                        <a:cs typeface="Arial" panose="020B0604020202020204" pitchFamily="34" charset="0"/>
                      </a:endParaRPr>
                    </a:p>
                  </a:txBody>
                  <a:tcPr marL="3477" marR="3477" marT="3477" marB="0" anchor="b"/>
                </a:tc>
                <a:extLst>
                  <a:ext uri="{0D108BD9-81ED-4DB2-BD59-A6C34878D82A}">
                    <a16:rowId xmlns:a16="http://schemas.microsoft.com/office/drawing/2014/main" val="1694465597"/>
                  </a:ext>
                </a:extLst>
              </a:tr>
              <a:tr h="282719">
                <a:tc>
                  <a:txBody>
                    <a:bodyPr/>
                    <a:lstStyle/>
                    <a:p>
                      <a:pPr marL="0" marR="0" lvl="0" indent="0" algn="l" defTabSz="914396" rtl="0" eaLnBrk="1" fontAlgn="ctr" latinLnBrk="0" hangingPunct="1">
                        <a:lnSpc>
                          <a:spcPct val="100000"/>
                        </a:lnSpc>
                        <a:spcBef>
                          <a:spcPts val="0"/>
                        </a:spcBef>
                        <a:spcAft>
                          <a:spcPts val="0"/>
                        </a:spcAft>
                        <a:buClrTx/>
                        <a:buSzTx/>
                        <a:buFontTx/>
                        <a:buNone/>
                        <a:tabLst/>
                        <a:defRPr/>
                      </a:pPr>
                      <a:r>
                        <a:rPr lang="en-US" sz="1400" b="1" u="none" strike="noStrike" dirty="0">
                          <a:solidFill>
                            <a:schemeClr val="tx1"/>
                          </a:solidFill>
                          <a:effectLst/>
                          <a:latin typeface="+mn-lt"/>
                          <a:cs typeface="Arial" panose="020B0604020202020204" pitchFamily="34" charset="0"/>
                        </a:rPr>
                        <a:t>Baseline TB </a:t>
                      </a:r>
                      <a:r>
                        <a:rPr lang="en-US" sz="1400" b="1" u="none" strike="noStrike" kern="1200" dirty="0">
                          <a:solidFill>
                            <a:schemeClr val="tx1"/>
                          </a:solidFill>
                          <a:effectLst/>
                          <a:latin typeface="+mn-lt"/>
                          <a:ea typeface="+mn-ea"/>
                          <a:cs typeface="Arial" panose="020B0604020202020204" pitchFamily="34" charset="0"/>
                        </a:rPr>
                        <a:t>(pRBC U/8 weeks)</a:t>
                      </a:r>
                    </a:p>
                  </a:txBody>
                  <a:tcPr marR="3477" marT="3477" marB="0" anchor="ctr">
                    <a:lnL w="12700" cap="flat" cmpd="sng" algn="ctr">
                      <a:solidFill>
                        <a:schemeClr val="bg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rtl="0" fontAlgn="ctr"/>
                      <a:endParaRPr lang="en-US" sz="1400" b="0"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rtl="0" fontAlgn="ct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rtl="0" fontAlgn="ctr"/>
                      <a:endParaRPr lang="en-US" sz="1400" b="0" i="0" u="none" strike="noStrike" dirty="0">
                        <a:solidFill>
                          <a:schemeClr val="tx1"/>
                        </a:solidFill>
                        <a:effectLst/>
                        <a:latin typeface="+mn-lt"/>
                        <a:cs typeface="Arial" panose="020B0604020202020204" pitchFamily="34" charset="0"/>
                      </a:endParaRPr>
                    </a:p>
                  </a:txBody>
                  <a:tcPr marL="45720" marR="45720" marT="3477"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rtl="0" fontAlgn="ct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rtl="0"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58817151"/>
                  </a:ext>
                </a:extLst>
              </a:tr>
              <a:tr h="282719">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228600" indent="0" algn="l" rtl="0" fontAlgn="ctr"/>
                      <a:r>
                        <a:rPr lang="en-US" sz="1400" b="0" u="none" strike="noStrike" dirty="0">
                          <a:solidFill>
                            <a:schemeClr val="tx1"/>
                          </a:solidFill>
                          <a:effectLst/>
                          <a:latin typeface="+mn-lt"/>
                          <a:cs typeface="Arial" panose="020B0604020202020204" pitchFamily="34" charset="0"/>
                        </a:rPr>
                        <a:t>&lt; 4</a:t>
                      </a:r>
                      <a:endParaRPr lang="en-US" sz="1400" b="0" i="0" u="none" strike="sngStrike" dirty="0">
                        <a:solidFill>
                          <a:schemeClr val="tx1"/>
                        </a:solidFill>
                        <a:effectLst/>
                        <a:latin typeface="+mn-lt"/>
                        <a:cs typeface="Arial" panose="020B0604020202020204" pitchFamily="34" charset="0"/>
                      </a:endParaRPr>
                    </a:p>
                  </a:txBody>
                  <a:tcPr marR="3477" marT="3477" marB="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39/118 (33.1)</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rtl="0" fontAlgn="ctr"/>
                      <a:r>
                        <a:rPr kumimoji="0" lang="en-US" sz="14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NR</a:t>
                      </a: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39/111 (35.1)</a:t>
                      </a:r>
                    </a:p>
                  </a:txBody>
                  <a:tcPr marL="45720" marR="45720" marT="3477"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0" fontAlgn="ctr"/>
                      <a:r>
                        <a:rPr lang="en-US" sz="1400" b="1" i="0" u="none" strike="noStrike" dirty="0">
                          <a:solidFill>
                            <a:schemeClr val="tx1"/>
                          </a:solidFill>
                          <a:effectLst/>
                          <a:latin typeface="+mn-lt"/>
                          <a:cs typeface="Arial" panose="020B0604020202020204" pitchFamily="34" charset="0"/>
                        </a:rPr>
                        <a:t>46.7</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fontAlgn="ctr"/>
                      <a:r>
                        <a:rPr lang="en-US" sz="1400" b="0" i="0" u="none" strike="noStrike" dirty="0">
                          <a:solidFill>
                            <a:schemeClr val="tx1"/>
                          </a:solidFill>
                          <a:effectLst/>
                          <a:latin typeface="+mn-lt"/>
                          <a:cs typeface="Arial" panose="020B0604020202020204" pitchFamily="34" charset="0"/>
                        </a:rPr>
                        <a:t>0.830 (0.532-1.294)</a:t>
                      </a:r>
                    </a:p>
                  </a:txBody>
                  <a:tcPr marL="3477" marR="3477" marT="3477"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52650325"/>
                  </a:ext>
                </a:extLst>
              </a:tr>
              <a:tr h="282719">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228600" indent="0" algn="l" rtl="0" fontAlgn="ctr"/>
                      <a:r>
                        <a:rPr lang="en-US" sz="1400" b="0" u="none" strike="noStrike" dirty="0">
                          <a:solidFill>
                            <a:schemeClr val="tx1"/>
                          </a:solidFill>
                          <a:effectLst/>
                          <a:latin typeface="+mn-lt"/>
                          <a:cs typeface="Arial" panose="020B0604020202020204" pitchFamily="34" charset="0"/>
                        </a:rPr>
                        <a:t>≥ 4</a:t>
                      </a:r>
                      <a:endParaRPr lang="en-US" sz="1400" b="0" i="0" u="none" strike="sngStrike" dirty="0">
                        <a:solidFill>
                          <a:schemeClr val="tx1"/>
                        </a:solidFill>
                        <a:effectLst/>
                        <a:latin typeface="+mn-lt"/>
                        <a:cs typeface="Arial" panose="020B0604020202020204" pitchFamily="34" charset="0"/>
                      </a:endParaRPr>
                    </a:p>
                  </a:txBody>
                  <a:tcPr marR="3477" marT="3477" marB="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20/64 (31.3)</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rtl="0" fontAlgn="ctr"/>
                      <a:r>
                        <a:rPr kumimoji="0" lang="en-US" sz="14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NR</a:t>
                      </a: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30/70 (42.9)</a:t>
                      </a:r>
                    </a:p>
                  </a:txBody>
                  <a:tcPr marL="45720" marR="45720" marT="3477"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0" fontAlgn="ctr"/>
                      <a:r>
                        <a:rPr lang="en-US" sz="1400" b="1" i="0" u="none" strike="noStrike" dirty="0">
                          <a:solidFill>
                            <a:schemeClr val="tx1"/>
                          </a:solidFill>
                          <a:effectLst/>
                          <a:latin typeface="+mn-lt"/>
                          <a:cs typeface="Arial" panose="020B0604020202020204" pitchFamily="34" charset="0"/>
                        </a:rPr>
                        <a:t>46.0</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fontAlgn="ctr"/>
                      <a:r>
                        <a:rPr lang="en-US" sz="1400" b="0" i="0" u="none" strike="noStrike" dirty="0">
                          <a:solidFill>
                            <a:schemeClr val="tx1"/>
                          </a:solidFill>
                          <a:effectLst/>
                          <a:latin typeface="+mn-lt"/>
                          <a:cs typeface="Arial" panose="020B0604020202020204" pitchFamily="34" charset="0"/>
                        </a:rPr>
                        <a:t>0.696 (0.395-1.227)</a:t>
                      </a:r>
                    </a:p>
                  </a:txBody>
                  <a:tcPr marL="3477" marR="3477" marT="3477"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13979970"/>
                  </a:ext>
                </a:extLst>
              </a:tr>
              <a:tr h="282719">
                <a:tc>
                  <a:txBody>
                    <a:bodyPr/>
                    <a:lstStyle/>
                    <a:p>
                      <a:pPr marL="0" marR="0" lvl="0" indent="0" algn="l" defTabSz="914396" rtl="0" eaLnBrk="1" fontAlgn="ctr" latinLnBrk="0" hangingPunct="1">
                        <a:lnSpc>
                          <a:spcPct val="100000"/>
                        </a:lnSpc>
                        <a:spcBef>
                          <a:spcPts val="0"/>
                        </a:spcBef>
                        <a:spcAft>
                          <a:spcPts val="0"/>
                        </a:spcAft>
                        <a:buClrTx/>
                        <a:buSzTx/>
                        <a:buFontTx/>
                        <a:buNone/>
                        <a:tabLst/>
                        <a:defRPr/>
                      </a:pPr>
                      <a:r>
                        <a:rPr lang="en-US" sz="1400" b="1" u="none" strike="noStrike" dirty="0">
                          <a:solidFill>
                            <a:schemeClr val="tx1"/>
                          </a:solidFill>
                          <a:effectLst/>
                          <a:latin typeface="+mn-lt"/>
                          <a:cs typeface="Arial" panose="020B0604020202020204" pitchFamily="34" charset="0"/>
                        </a:rPr>
                        <a:t>RS status</a:t>
                      </a:r>
                      <a:endParaRPr lang="en-US" sz="1400" b="1" i="0" u="none" strike="noStrike" dirty="0">
                        <a:solidFill>
                          <a:schemeClr val="tx1"/>
                        </a:solidFill>
                        <a:effectLst/>
                        <a:latin typeface="+mn-lt"/>
                        <a:cs typeface="Arial" panose="020B0604020202020204" pitchFamily="34" charset="0"/>
                      </a:endParaRPr>
                    </a:p>
                  </a:txBody>
                  <a:tcPr marR="3477" marT="3477" marB="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0" fontAlgn="ctr"/>
                      <a:endParaRPr lang="en-US" sz="1400" b="1" i="0" u="none" strike="noStrike" dirty="0">
                        <a:solidFill>
                          <a:schemeClr val="tx1"/>
                        </a:solidFill>
                        <a:effectLst/>
                        <a:highlight>
                          <a:srgbClr val="FFFF00"/>
                        </a:highlight>
                        <a:latin typeface="+mn-lt"/>
                        <a:cs typeface="Arial" panose="020B0604020202020204" pitchFamily="34" charset="0"/>
                      </a:endParaRPr>
                    </a:p>
                  </a:txBody>
                  <a:tcPr marL="45720" marR="45720" marT="3477"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45720" marR="45720" marT="3477"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0" fontAlgn="ct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09701744"/>
                  </a:ext>
                </a:extLst>
              </a:tr>
              <a:tr h="282719">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228600" indent="0" algn="l" fontAlgn="ctr"/>
                      <a:r>
                        <a:rPr lang="en-US" sz="1400" b="0" u="none" strike="noStrike" dirty="0">
                          <a:solidFill>
                            <a:schemeClr val="tx1"/>
                          </a:solidFill>
                          <a:effectLst/>
                          <a:latin typeface="+mn-lt"/>
                          <a:cs typeface="Arial" panose="020B0604020202020204" pitchFamily="34" charset="0"/>
                        </a:rPr>
                        <a:t>RS</a:t>
                      </a:r>
                      <a:r>
                        <a:rPr lang="en-US" sz="1400" b="0" u="none" strike="noStrike" baseline="0" dirty="0">
                          <a:solidFill>
                            <a:schemeClr val="tx1"/>
                          </a:solidFill>
                          <a:effectLst/>
                          <a:latin typeface="+mn-lt"/>
                          <a:cs typeface="Arial" panose="020B0604020202020204" pitchFamily="34" charset="0"/>
                        </a:rPr>
                        <a:t>+</a:t>
                      </a:r>
                      <a:endParaRPr lang="en-US" sz="1400" b="0" i="0" u="none" strike="noStrike" baseline="0" dirty="0">
                        <a:solidFill>
                          <a:schemeClr val="tx1"/>
                        </a:solidFill>
                        <a:effectLst/>
                        <a:latin typeface="+mn-lt"/>
                        <a:cs typeface="Arial" panose="020B0604020202020204" pitchFamily="34" charset="0"/>
                      </a:endParaRPr>
                    </a:p>
                  </a:txBody>
                  <a:tcPr marR="3477" marT="3477" marB="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41/133 (30.8)</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rtl="0" fontAlgn="ctr"/>
                      <a:r>
                        <a:rPr kumimoji="0" lang="en-US" sz="14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NR</a:t>
                      </a: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45/130 (34.6)</a:t>
                      </a:r>
                    </a:p>
                  </a:txBody>
                  <a:tcPr marL="45720" marR="45720" marT="3477"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0" fontAlgn="ctr"/>
                      <a:r>
                        <a:rPr lang="en-US" sz="1400" b="1" i="0" u="none" strike="noStrike" dirty="0">
                          <a:solidFill>
                            <a:schemeClr val="tx1"/>
                          </a:solidFill>
                          <a:effectLst/>
                          <a:latin typeface="+mn-lt"/>
                          <a:cs typeface="Arial" panose="020B0604020202020204" pitchFamily="34" charset="0"/>
                        </a:rPr>
                        <a:t>47.2</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fontAlgn="ctr"/>
                      <a:r>
                        <a:rPr lang="en-US" sz="1400" b="0" i="0" u="none" strike="noStrike" dirty="0">
                          <a:solidFill>
                            <a:schemeClr val="tx1"/>
                          </a:solidFill>
                          <a:effectLst/>
                          <a:latin typeface="+mn-lt"/>
                          <a:cs typeface="Arial" panose="020B0604020202020204" pitchFamily="34" charset="0"/>
                        </a:rPr>
                        <a:t>0.739 (0.484-1.130)</a:t>
                      </a:r>
                    </a:p>
                  </a:txBody>
                  <a:tcPr marL="3477" marR="3477" marT="3477"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14074404"/>
                  </a:ext>
                </a:extLst>
              </a:tr>
              <a:tr h="354006">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228600" indent="0" algn="l" rtl="0" fontAlgn="ctr">
                        <a:tabLst>
                          <a:tab pos="1371600" algn="l"/>
                        </a:tabLst>
                      </a:pPr>
                      <a:r>
                        <a:rPr lang="en-US" sz="1400" b="0" u="none" strike="noStrike" dirty="0">
                          <a:solidFill>
                            <a:schemeClr val="tx1"/>
                          </a:solidFill>
                          <a:effectLst/>
                          <a:latin typeface="+mn-lt"/>
                          <a:cs typeface="Arial" panose="020B0604020202020204" pitchFamily="34" charset="0"/>
                        </a:rPr>
                        <a:t>RS</a:t>
                      </a:r>
                      <a:r>
                        <a:rPr lang="en-US" sz="1400" b="0" u="none" strike="noStrike" baseline="0" dirty="0">
                          <a:solidFill>
                            <a:schemeClr val="tx1"/>
                          </a:solidFill>
                          <a:effectLst/>
                          <a:latin typeface="+mn-lt"/>
                          <a:cs typeface="Arial" panose="020B0604020202020204" pitchFamily="34" charset="0"/>
                        </a:rPr>
                        <a:t>– </a:t>
                      </a:r>
                      <a:endParaRPr lang="en-US" sz="1400" b="0" i="0" u="none" strike="noStrike" baseline="0" dirty="0">
                        <a:solidFill>
                          <a:schemeClr val="tx1"/>
                        </a:solidFill>
                        <a:effectLst/>
                        <a:latin typeface="+mn-lt"/>
                        <a:cs typeface="Arial" panose="020B0604020202020204" pitchFamily="34" charset="0"/>
                      </a:endParaRPr>
                    </a:p>
                  </a:txBody>
                  <a:tcPr marR="3477" marT="3477" marB="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18/49 (36.7)</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rtl="0" fontAlgn="ctr"/>
                      <a:r>
                        <a:rPr kumimoji="0" lang="en-US" sz="14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NR</a:t>
                      </a: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23/50 (46.0)</a:t>
                      </a:r>
                    </a:p>
                  </a:txBody>
                  <a:tcPr marL="45720" marR="45720" marT="3477"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0" fontAlgn="ctr"/>
                      <a:r>
                        <a:rPr lang="en-US" sz="1400" b="1" i="0" u="none" strike="noStrike" dirty="0">
                          <a:solidFill>
                            <a:schemeClr val="tx1"/>
                          </a:solidFill>
                          <a:effectLst/>
                          <a:latin typeface="+mn-lt"/>
                          <a:cs typeface="Arial" panose="020B0604020202020204" pitchFamily="34" charset="0"/>
                        </a:rPr>
                        <a:t>33.5</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fontAlgn="ctr"/>
                      <a:r>
                        <a:rPr lang="en-US" sz="1400" b="0" i="0" u="none" strike="noStrike" dirty="0">
                          <a:solidFill>
                            <a:schemeClr val="tx1"/>
                          </a:solidFill>
                          <a:effectLst/>
                          <a:latin typeface="+mn-lt"/>
                          <a:cs typeface="Arial" panose="020B0604020202020204" pitchFamily="34" charset="0"/>
                        </a:rPr>
                        <a:t>0.842 (0.454-1.561)</a:t>
                      </a:r>
                    </a:p>
                  </a:txBody>
                  <a:tcPr marL="3477" marR="3477" marT="3477"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68434305"/>
                  </a:ext>
                </a:extLst>
              </a:tr>
              <a:tr h="282719">
                <a:tc>
                  <a:txBody>
                    <a:bodyPr/>
                    <a:lstStyle/>
                    <a:p>
                      <a:pPr marL="0" marR="0" lvl="0" indent="0" algn="l" defTabSz="914396" rtl="0" eaLnBrk="1" fontAlgn="ctr" latinLnBrk="0" hangingPunct="1">
                        <a:lnSpc>
                          <a:spcPct val="100000"/>
                        </a:lnSpc>
                        <a:spcBef>
                          <a:spcPts val="0"/>
                        </a:spcBef>
                        <a:spcAft>
                          <a:spcPts val="0"/>
                        </a:spcAft>
                        <a:buClrTx/>
                        <a:buSzTx/>
                        <a:buFontTx/>
                        <a:buNone/>
                        <a:tabLst/>
                        <a:defRPr/>
                      </a:pPr>
                      <a:r>
                        <a:rPr lang="en-US" sz="1400" b="1" u="none" strike="noStrike" dirty="0">
                          <a:solidFill>
                            <a:schemeClr val="tx1"/>
                          </a:solidFill>
                          <a:effectLst/>
                          <a:latin typeface="+mn-lt"/>
                          <a:cs typeface="Arial" panose="020B0604020202020204" pitchFamily="34" charset="0"/>
                        </a:rPr>
                        <a:t>Baseline </a:t>
                      </a:r>
                      <a:r>
                        <a:rPr lang="en-US" sz="1400" b="1" u="none" strike="noStrike" kern="1200" dirty="0">
                          <a:solidFill>
                            <a:schemeClr val="tx1"/>
                          </a:solidFill>
                          <a:effectLst/>
                          <a:latin typeface="+mn-lt"/>
                          <a:ea typeface="+mn-ea"/>
                          <a:cs typeface="Arial" panose="020B0604020202020204" pitchFamily="34" charset="0"/>
                        </a:rPr>
                        <a:t>sEPO (U/L)</a:t>
                      </a:r>
                    </a:p>
                  </a:txBody>
                  <a:tcPr marR="3477" marT="3477" marB="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0" fontAlgn="ct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45720" marR="45720" marT="3477"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0" fontAlgn="ct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93400166"/>
                  </a:ext>
                </a:extLst>
              </a:tr>
              <a:tr h="282719">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228600" indent="0" algn="l" rtl="0" fontAlgn="ctr"/>
                      <a:r>
                        <a:rPr lang="en-US" sz="1400" b="0" u="none" strike="noStrike" dirty="0">
                          <a:solidFill>
                            <a:schemeClr val="tx1"/>
                          </a:solidFill>
                          <a:effectLst/>
                          <a:latin typeface="+mn-lt"/>
                          <a:cs typeface="Arial" panose="020B0604020202020204" pitchFamily="34" charset="0"/>
                        </a:rPr>
                        <a:t>≤ 200</a:t>
                      </a:r>
                      <a:endParaRPr lang="en-US" sz="1400" b="0" i="0" u="none" strike="sngStrike" dirty="0">
                        <a:solidFill>
                          <a:schemeClr val="tx1"/>
                        </a:solidFill>
                        <a:effectLst/>
                        <a:latin typeface="+mn-lt"/>
                        <a:cs typeface="Arial" panose="020B0604020202020204" pitchFamily="34" charset="0"/>
                      </a:endParaRPr>
                    </a:p>
                  </a:txBody>
                  <a:tcPr marR="3477" marT="3477" marB="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45/145 (31.0)</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rtl="0" fontAlgn="ctr"/>
                      <a:r>
                        <a:rPr kumimoji="0" lang="en-US" sz="1400" b="1" i="0" u="none" strike="noStrike" kern="1200" cap="none" spc="0" normalizeH="0" baseline="0" noProof="0" dirty="0">
                          <a:ln>
                            <a:noFill/>
                          </a:ln>
                          <a:solidFill>
                            <a:schemeClr val="tx1"/>
                          </a:solidFill>
                          <a:effectLst/>
                          <a:uLnTx/>
                          <a:uFillTx/>
                          <a:latin typeface="+mn-lt"/>
                          <a:ea typeface="+mn-ea"/>
                          <a:cs typeface="Arial" panose="020B0604020202020204" pitchFamily="34" charset="0"/>
                        </a:rPr>
                        <a:t>NR</a:t>
                      </a: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48/144 (33.3)</a:t>
                      </a:r>
                    </a:p>
                  </a:txBody>
                  <a:tcPr marL="45720" marR="45720" marT="3477"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0" fontAlgn="ctr"/>
                      <a:r>
                        <a:rPr lang="en-US" sz="1400" b="1" i="0" u="none" strike="noStrike" dirty="0">
                          <a:solidFill>
                            <a:schemeClr val="tx1"/>
                          </a:solidFill>
                          <a:effectLst/>
                          <a:latin typeface="+mn-lt"/>
                          <a:cs typeface="Arial" panose="020B0604020202020204" pitchFamily="34" charset="0"/>
                        </a:rPr>
                        <a:t>48.2</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fontAlgn="ctr"/>
                      <a:r>
                        <a:rPr lang="en-US" sz="1400" b="0" i="0" u="none" strike="noStrike" dirty="0">
                          <a:solidFill>
                            <a:schemeClr val="tx1"/>
                          </a:solidFill>
                          <a:effectLst/>
                          <a:latin typeface="+mn-lt"/>
                          <a:cs typeface="Arial" panose="020B0604020202020204" pitchFamily="34" charset="0"/>
                        </a:rPr>
                        <a:t>0.797 (0.530-1.197)</a:t>
                      </a:r>
                    </a:p>
                  </a:txBody>
                  <a:tcPr marL="3477" marR="3477" marT="3477"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92212046"/>
                  </a:ext>
                </a:extLst>
              </a:tr>
              <a:tr h="282719">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228600" indent="0" algn="l" rtl="0" fontAlgn="ctr"/>
                      <a:r>
                        <a:rPr lang="en-US" sz="1400" b="0" u="none" strike="noStrike" dirty="0">
                          <a:solidFill>
                            <a:schemeClr val="tx1"/>
                          </a:solidFill>
                          <a:effectLst/>
                          <a:latin typeface="+mn-lt"/>
                          <a:cs typeface="Arial" panose="020B0604020202020204" pitchFamily="34" charset="0"/>
                        </a:rPr>
                        <a:t>&gt; 200</a:t>
                      </a:r>
                      <a:endParaRPr lang="en-US" sz="1400" b="0" i="0" u="none" strike="sngStrike" dirty="0">
                        <a:solidFill>
                          <a:schemeClr val="tx1"/>
                        </a:solidFill>
                        <a:effectLst/>
                        <a:latin typeface="+mn-lt"/>
                        <a:cs typeface="Arial" panose="020B0604020202020204" pitchFamily="34" charset="0"/>
                      </a:endParaRPr>
                    </a:p>
                  </a:txBody>
                  <a:tcPr marR="3477" marT="3477" marB="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14/37 (37.8)</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marR="0" lvl="0" indent="0" algn="ctr" defTabSz="1219170" rtl="0" eaLnBrk="1" fontAlgn="ctr" latinLnBrk="0" hangingPunct="1">
                        <a:lnSpc>
                          <a:spcPct val="100000"/>
                        </a:lnSpc>
                        <a:spcBef>
                          <a:spcPts val="0"/>
                        </a:spcBef>
                        <a:spcAft>
                          <a:spcPts val="0"/>
                        </a:spcAft>
                        <a:buClrTx/>
                        <a:buSzTx/>
                        <a:buFontTx/>
                        <a:buNone/>
                        <a:tabLst/>
                        <a:defRPr/>
                      </a:pPr>
                      <a:r>
                        <a:rPr lang="en-US" sz="1400" b="1" i="0" u="none" strike="noStrike" dirty="0">
                          <a:solidFill>
                            <a:schemeClr val="tx1"/>
                          </a:solidFill>
                          <a:effectLst/>
                          <a:latin typeface="+mn-lt"/>
                          <a:cs typeface="Arial" panose="020B0604020202020204" pitchFamily="34" charset="0"/>
                        </a:rPr>
                        <a:t>39.4</a:t>
                      </a:r>
                    </a:p>
                  </a:txBody>
                  <a:tcPr marL="45720" marR="45720" marT="3477"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0" i="0" u="none" strike="noStrike" dirty="0">
                          <a:solidFill>
                            <a:schemeClr val="tx1"/>
                          </a:solidFill>
                          <a:effectLst/>
                          <a:latin typeface="+mn-lt"/>
                          <a:cs typeface="Arial" panose="020B0604020202020204" pitchFamily="34" charset="0"/>
                        </a:rPr>
                        <a:t>21/37 (56.8)</a:t>
                      </a:r>
                    </a:p>
                  </a:txBody>
                  <a:tcPr marL="45720" marR="45720" marT="3477"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r>
                        <a:rPr lang="en-US" sz="1400" b="1" i="0" u="none" strike="noStrike" dirty="0">
                          <a:solidFill>
                            <a:schemeClr val="tx1"/>
                          </a:solidFill>
                          <a:effectLst/>
                          <a:latin typeface="+mn-lt"/>
                          <a:cs typeface="Arial" panose="020B0604020202020204" pitchFamily="34" charset="0"/>
                        </a:rPr>
                        <a:t>34.8</a:t>
                      </a:r>
                    </a:p>
                  </a:txBody>
                  <a:tcPr marL="45720" marR="45720"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marL="0"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algn="l" defTabSz="914396" rtl="0" eaLnBrk="1" latinLnBrk="0" hangingPunct="1">
                        <a:defRPr sz="1800" kern="1200">
                          <a:solidFill>
                            <a:schemeClr val="tx1"/>
                          </a:solidFill>
                          <a:latin typeface="Aptos" panose="02110004020202020204"/>
                        </a:defRPr>
                      </a:lvl1pPr>
                      <a:lvl2pPr marL="457198" algn="l" defTabSz="914396" rtl="0" eaLnBrk="1" latinLnBrk="0" hangingPunct="1">
                        <a:defRPr sz="1800" kern="1200">
                          <a:solidFill>
                            <a:schemeClr val="tx1"/>
                          </a:solidFill>
                          <a:latin typeface="Aptos" panose="02110004020202020204"/>
                        </a:defRPr>
                      </a:lvl2pPr>
                      <a:lvl3pPr marL="914396" algn="l" defTabSz="914396" rtl="0" eaLnBrk="1" latinLnBrk="0" hangingPunct="1">
                        <a:defRPr sz="1800" kern="1200">
                          <a:solidFill>
                            <a:schemeClr val="tx1"/>
                          </a:solidFill>
                          <a:latin typeface="Aptos" panose="02110004020202020204"/>
                        </a:defRPr>
                      </a:lvl3pPr>
                      <a:lvl4pPr marL="1371595" algn="l" defTabSz="914396" rtl="0" eaLnBrk="1" latinLnBrk="0" hangingPunct="1">
                        <a:defRPr sz="1800" kern="1200">
                          <a:solidFill>
                            <a:schemeClr val="tx1"/>
                          </a:solidFill>
                          <a:latin typeface="Aptos" panose="02110004020202020204"/>
                        </a:defRPr>
                      </a:lvl4pPr>
                      <a:lvl5pPr marL="1828793" algn="l" defTabSz="914396" rtl="0" eaLnBrk="1" latinLnBrk="0" hangingPunct="1">
                        <a:defRPr sz="1800" kern="1200">
                          <a:solidFill>
                            <a:schemeClr val="tx1"/>
                          </a:solidFill>
                          <a:latin typeface="Aptos" panose="02110004020202020204"/>
                        </a:defRPr>
                      </a:lvl5pPr>
                      <a:lvl6pPr marL="2285991" algn="l" defTabSz="914396" rtl="0" eaLnBrk="1" latinLnBrk="0" hangingPunct="1">
                        <a:defRPr sz="1800" kern="1200">
                          <a:solidFill>
                            <a:schemeClr val="tx1"/>
                          </a:solidFill>
                          <a:latin typeface="Aptos" panose="02110004020202020204"/>
                        </a:defRPr>
                      </a:lvl6pPr>
                      <a:lvl7pPr marL="2743189" algn="l" defTabSz="914396" rtl="0" eaLnBrk="1" latinLnBrk="0" hangingPunct="1">
                        <a:defRPr sz="1800" kern="1200">
                          <a:solidFill>
                            <a:schemeClr val="tx1"/>
                          </a:solidFill>
                          <a:latin typeface="Aptos" panose="02110004020202020204"/>
                        </a:defRPr>
                      </a:lvl7pPr>
                      <a:lvl8pPr marL="3200388" algn="l" defTabSz="914396" rtl="0" eaLnBrk="1" latinLnBrk="0" hangingPunct="1">
                        <a:defRPr sz="1800" kern="1200">
                          <a:solidFill>
                            <a:schemeClr val="tx1"/>
                          </a:solidFill>
                          <a:latin typeface="Aptos" panose="02110004020202020204"/>
                        </a:defRPr>
                      </a:lvl8pPr>
                      <a:lvl9pPr marL="3657586" algn="l" defTabSz="914396" rtl="0" eaLnBrk="1" latinLnBrk="0" hangingPunct="1">
                        <a:defRPr sz="1800" kern="1200">
                          <a:solidFill>
                            <a:schemeClr val="tx1"/>
                          </a:solidFill>
                          <a:latin typeface="Aptos" panose="02110004020202020204"/>
                        </a:defRPr>
                      </a:lvl9pPr>
                    </a:lstStyle>
                    <a:p>
                      <a:pPr algn="ctr" fontAlgn="ctr"/>
                      <a:r>
                        <a:rPr lang="en-US" sz="1400" b="0" u="none" strike="noStrike" dirty="0">
                          <a:solidFill>
                            <a:schemeClr val="tx1"/>
                          </a:solidFill>
                          <a:effectLst/>
                          <a:latin typeface="+mn-lt"/>
                          <a:cs typeface="Arial" panose="020B0604020202020204" pitchFamily="34" charset="0"/>
                        </a:rPr>
                        <a:t>0.781 (0.396-1.540)</a:t>
                      </a: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76894024"/>
                  </a:ext>
                </a:extLst>
              </a:tr>
              <a:tr h="282719">
                <a:tc>
                  <a:txBody>
                    <a:bodyPr/>
                    <a:lstStyle/>
                    <a:p>
                      <a:pPr marL="228600" indent="0" algn="l" rtl="0" fontAlgn="ctr"/>
                      <a:endParaRPr lang="en-US" sz="1400" b="0" i="0" u="none" strike="noStrike" dirty="0">
                        <a:solidFill>
                          <a:schemeClr val="tx1"/>
                        </a:solidFill>
                        <a:effectLst/>
                        <a:latin typeface="+mn-lt"/>
                        <a:cs typeface="Arial" panose="020B0604020202020204" pitchFamily="34" charset="0"/>
                      </a:endParaRPr>
                    </a:p>
                  </a:txBody>
                  <a:tcPr marR="3477" marT="3477" marB="0" anchor="ctr">
                    <a:lnL w="12700" cap="flat" cmpd="sng" algn="ctr">
                      <a:solidFill>
                        <a:schemeClr val="bg1"/>
                      </a:solid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ap="flat" cmpd="sng" algn="ctr">
                      <a:solidFill>
                        <a:schemeClr val="bg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5976970"/>
                  </a:ext>
                </a:extLst>
              </a:tr>
              <a:tr h="282719">
                <a:tc>
                  <a:txBody>
                    <a:bodyPr/>
                    <a:lstStyle/>
                    <a:p>
                      <a:pPr marL="228600" indent="0" algn="l" rtl="0" fontAlgn="ctr"/>
                      <a:endParaRPr lang="en-US" sz="1400" b="0" i="0" u="none" strike="noStrike" dirty="0">
                        <a:solidFill>
                          <a:schemeClr val="tx1"/>
                        </a:solidFill>
                        <a:effectLst/>
                        <a:latin typeface="+mn-lt"/>
                        <a:cs typeface="Arial" panose="020B0604020202020204" pitchFamily="34" charset="0"/>
                      </a:endParaRPr>
                    </a:p>
                  </a:txBody>
                  <a:tcPr marR="3477" marT="3477" marB="0" anchor="ctr">
                    <a:lnL w="12700" cap="flat" cmpd="sng" algn="ctr">
                      <a:solidFill>
                        <a:schemeClr val="bg1"/>
                      </a:solidFill>
                      <a:prstDash val="solid"/>
                      <a:round/>
                      <a:headEnd type="none" w="med" len="med"/>
                      <a:tailEnd type="none" w="med" len="med"/>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p>
                      <a:pPr algn="ctr" fontAlgn="ctr"/>
                      <a:endParaRPr lang="en-US" sz="1400" b="0"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sz="1400" b="1" i="0" u="none" strike="noStrike" dirty="0">
                        <a:solidFill>
                          <a:schemeClr val="tx1"/>
                        </a:solidFill>
                        <a:effectLst/>
                        <a:latin typeface="+mn-lt"/>
                        <a:cs typeface="Arial" panose="020B0604020202020204" pitchFamily="34" charset="0"/>
                      </a:endParaRPr>
                    </a:p>
                  </a:txBody>
                  <a:tcPr marL="45720" marR="45720" marT="3477" marB="0"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chemeClr val="tx1"/>
                        </a:solidFill>
                        <a:effectLst/>
                        <a:latin typeface="+mn-lt"/>
                        <a:cs typeface="Arial" panose="020B0604020202020204" pitchFamily="34" charset="0"/>
                      </a:endParaRPr>
                    </a:p>
                  </a:txBody>
                  <a:tcPr marL="3477" marR="3477" marT="3477" marB="0" anchor="ctr">
                    <a:lnL w="12700" cmpd="sng">
                      <a:noFill/>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4711850"/>
                  </a:ext>
                </a:extLst>
              </a:tr>
            </a:tbl>
          </a:graphicData>
        </a:graphic>
      </p:graphicFrame>
      <p:sp>
        <p:nvSpPr>
          <p:cNvPr id="4" name="TextBox 3">
            <a:extLst>
              <a:ext uri="{FF2B5EF4-FFF2-40B4-BE49-F238E27FC236}">
                <a16:creationId xmlns:a16="http://schemas.microsoft.com/office/drawing/2014/main" id="{63FC94B8-56AC-4E97-7162-CC50A3030690}"/>
              </a:ext>
            </a:extLst>
          </p:cNvPr>
          <p:cNvSpPr txBox="1"/>
          <p:nvPr/>
        </p:nvSpPr>
        <p:spPr>
          <a:xfrm>
            <a:off x="6647563" y="4867289"/>
            <a:ext cx="2012427" cy="307777"/>
          </a:xfrm>
          <a:prstGeom prst="rect">
            <a:avLst/>
          </a:prstGeom>
          <a:noFill/>
        </p:spPr>
        <p:txBody>
          <a:bodyPr wrap="square" rIns="0" rtlCol="0">
            <a:spAutoFit/>
          </a:bodyPr>
          <a:lstStyle/>
          <a:p>
            <a:pPr algn="r" defTabSz="914400"/>
            <a:r>
              <a:rPr lang="en-US" sz="1400" b="1" dirty="0">
                <a:solidFill>
                  <a:srgbClr val="772A28"/>
                </a:solidFill>
                <a:cs typeface="Arial" panose="020B0604020202020204" pitchFamily="34" charset="0"/>
              </a:rPr>
              <a:t>Favors luspatercept</a:t>
            </a:r>
          </a:p>
        </p:txBody>
      </p:sp>
      <p:sp>
        <p:nvSpPr>
          <p:cNvPr id="7" name="TextBox 6">
            <a:extLst>
              <a:ext uri="{FF2B5EF4-FFF2-40B4-BE49-F238E27FC236}">
                <a16:creationId xmlns:a16="http://schemas.microsoft.com/office/drawing/2014/main" id="{FD342CD4-43C1-9E87-BABC-C69E74387365}"/>
              </a:ext>
            </a:extLst>
          </p:cNvPr>
          <p:cNvSpPr txBox="1"/>
          <p:nvPr/>
        </p:nvSpPr>
        <p:spPr>
          <a:xfrm>
            <a:off x="8766669" y="4867289"/>
            <a:ext cx="1889223" cy="307777"/>
          </a:xfrm>
          <a:prstGeom prst="rect">
            <a:avLst/>
          </a:prstGeom>
          <a:noFill/>
        </p:spPr>
        <p:txBody>
          <a:bodyPr wrap="square" lIns="0" rtlCol="0">
            <a:spAutoFit/>
          </a:bodyPr>
          <a:lstStyle/>
          <a:p>
            <a:pPr defTabSz="914400"/>
            <a:r>
              <a:rPr lang="en-US" sz="1400" b="1" dirty="0">
                <a:solidFill>
                  <a:schemeClr val="tx2">
                    <a:lumMod val="75000"/>
                  </a:schemeClr>
                </a:solidFill>
                <a:cs typeface="Arial" panose="020B0604020202020204" pitchFamily="34" charset="0"/>
              </a:rPr>
              <a:t>Favors epoetin alfa</a:t>
            </a:r>
          </a:p>
        </p:txBody>
      </p:sp>
      <p:pic>
        <p:nvPicPr>
          <p:cNvPr id="8" name="Picture 7" descr="A black background with a black square&#10;&#10;AI-generated content may be incorrect.">
            <a:extLst>
              <a:ext uri="{FF2B5EF4-FFF2-40B4-BE49-F238E27FC236}">
                <a16:creationId xmlns:a16="http://schemas.microsoft.com/office/drawing/2014/main" id="{578CBB25-311B-20F0-7443-496E8A2D32D9}"/>
              </a:ext>
            </a:extLst>
          </p:cNvPr>
          <p:cNvPicPr>
            <a:picLocks noChangeAspect="1"/>
          </p:cNvPicPr>
          <p:nvPr/>
        </p:nvPicPr>
        <p:blipFill>
          <a:blip r:embed="rId4"/>
          <a:srcRect t="13601"/>
          <a:stretch/>
        </p:blipFill>
        <p:spPr>
          <a:xfrm>
            <a:off x="7411682" y="1924050"/>
            <a:ext cx="2609093" cy="2960018"/>
          </a:xfrm>
          <a:prstGeom prst="rect">
            <a:avLst/>
          </a:prstGeom>
        </p:spPr>
      </p:pic>
      <p:cxnSp>
        <p:nvCxnSpPr>
          <p:cNvPr id="9" name="Straight Arrow Connector 8">
            <a:extLst>
              <a:ext uri="{FF2B5EF4-FFF2-40B4-BE49-F238E27FC236}">
                <a16:creationId xmlns:a16="http://schemas.microsoft.com/office/drawing/2014/main" id="{ACF2945D-EE1D-E87B-FDF0-51ED53F0D6BD}"/>
              </a:ext>
            </a:extLst>
          </p:cNvPr>
          <p:cNvCxnSpPr/>
          <p:nvPr/>
        </p:nvCxnSpPr>
        <p:spPr>
          <a:xfrm>
            <a:off x="8766669" y="4850243"/>
            <a:ext cx="1166648"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0E3FBFDB-578C-0D54-DBC4-7C8CC1C63D87}"/>
              </a:ext>
            </a:extLst>
          </p:cNvPr>
          <p:cNvCxnSpPr>
            <a:cxnSpLocks/>
          </p:cNvCxnSpPr>
          <p:nvPr/>
        </p:nvCxnSpPr>
        <p:spPr>
          <a:xfrm flipH="1">
            <a:off x="7511886" y="4850243"/>
            <a:ext cx="1166648"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6" name="Slide Number Placeholder 1">
            <a:extLst>
              <a:ext uri="{FF2B5EF4-FFF2-40B4-BE49-F238E27FC236}">
                <a16:creationId xmlns:a16="http://schemas.microsoft.com/office/drawing/2014/main" id="{670A468B-AFDE-965F-AB1C-4961519FA0B5}"/>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8</a:t>
            </a:fld>
            <a:endParaRPr lang="en-US" dirty="0"/>
          </a:p>
        </p:txBody>
      </p:sp>
    </p:spTree>
    <p:extLst>
      <p:ext uri="{BB962C8B-B14F-4D97-AF65-F5344CB8AC3E}">
        <p14:creationId xmlns:p14="http://schemas.microsoft.com/office/powerpoint/2010/main" val="1993718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E16A4-1EC7-8EC0-A945-3BE568E0805D}"/>
              </a:ext>
            </a:extLst>
          </p:cNvPr>
          <p:cNvSpPr>
            <a:spLocks noGrp="1"/>
          </p:cNvSpPr>
          <p:nvPr>
            <p:ph type="title"/>
          </p:nvPr>
        </p:nvSpPr>
        <p:spPr/>
        <p:txBody>
          <a:bodyPr/>
          <a:lstStyle/>
          <a:p>
            <a:r>
              <a:rPr lang="en-US" sz="2800" dirty="0">
                <a:solidFill>
                  <a:schemeClr val="tx1"/>
                </a:solidFill>
              </a:rPr>
              <a:t>COMMANDS: landmark analysis of overall survival (≥ 36 months)</a:t>
            </a:r>
          </a:p>
        </p:txBody>
      </p:sp>
      <p:sp>
        <p:nvSpPr>
          <p:cNvPr id="3" name="TextBox 2">
            <a:extLst>
              <a:ext uri="{FF2B5EF4-FFF2-40B4-BE49-F238E27FC236}">
                <a16:creationId xmlns:a16="http://schemas.microsoft.com/office/drawing/2014/main" id="{D8E7CF3A-B5EB-06E7-37AE-892546E8C95F}"/>
              </a:ext>
            </a:extLst>
          </p:cNvPr>
          <p:cNvSpPr txBox="1"/>
          <p:nvPr>
            <p:custDataLst>
              <p:tags r:id="rId1"/>
            </p:custDataLst>
          </p:nvPr>
        </p:nvSpPr>
        <p:spPr>
          <a:xfrm>
            <a:off x="379951" y="6170924"/>
            <a:ext cx="11431488" cy="461665"/>
          </a:xfrm>
          <a:prstGeom prst="rect">
            <a:avLst/>
          </a:prstGeom>
          <a:noFill/>
        </p:spPr>
        <p:txBody>
          <a:bodyPr vert="horz" wrap="square" lIns="0" tIns="0" rIns="0" bIns="0" rtlCol="0" anchor="b" anchorCtr="0">
            <a:spAutoFit/>
          </a:bodyPr>
          <a:lstStyle/>
          <a:p>
            <a:pPr defTabSz="1625519">
              <a:defRPr/>
            </a:pPr>
            <a:r>
              <a:rPr lang="en-US" altLang="en-US" sz="1000" kern="0" dirty="0">
                <a:ea typeface="MS Mincho" panose="02020609040205080304" pitchFamily="49" charset="-128"/>
                <a:cs typeface="Arial" panose="020B0604020202020204" pitchFamily="34" charset="0"/>
              </a:rPr>
              <a:t>Data cutoff: February 7, 2025. </a:t>
            </a:r>
            <a:r>
              <a:rPr lang="en-US" altLang="en-US" sz="1000" kern="0" dirty="0">
                <a:solidFill>
                  <a:schemeClr val="tx2"/>
                </a:solidFill>
                <a:ea typeface="MS Mincho" panose="02020609040205080304" pitchFamily="49" charset="-128"/>
                <a:cs typeface="Arial" panose="020B0604020202020204" pitchFamily="34" charset="0"/>
              </a:rPr>
              <a:t>Median </a:t>
            </a:r>
            <a:r>
              <a:rPr lang="en-US" altLang="en-US" sz="1000" kern="0" dirty="0">
                <a:solidFill>
                  <a:schemeClr val="tx2"/>
                </a:solidFill>
                <a:latin typeface="Trebuchet MS" panose="020B0603020202020204"/>
                <a:ea typeface="MS Mincho" panose="02020609040205080304" pitchFamily="49" charset="-128"/>
                <a:cs typeface="Arial" panose="020B0604020202020204" pitchFamily="34" charset="0"/>
              </a:rPr>
              <a:t>(range) follow-up was </a:t>
            </a:r>
            <a:r>
              <a:rPr lang="en-US" altLang="en-US" sz="1000" kern="0" dirty="0">
                <a:ea typeface="MS Mincho" panose="02020609040205080304" pitchFamily="49" charset="-128"/>
                <a:cs typeface="Arial" panose="020B0604020202020204" pitchFamily="34" charset="0"/>
              </a:rPr>
              <a:t>30.6 (1-65) months for luspatercept arm and 28.8 (0-69) months for epoetin alfa. </a:t>
            </a:r>
            <a:br>
              <a:rPr lang="en-US" altLang="en-US" sz="1000" kern="0" dirty="0">
                <a:ea typeface="MS Mincho" panose="02020609040205080304" pitchFamily="49" charset="-128"/>
                <a:cs typeface="Arial" panose="020B0604020202020204" pitchFamily="34" charset="0"/>
              </a:rPr>
            </a:br>
            <a:r>
              <a:rPr lang="en-US" altLang="en-US" sz="1000" kern="0" baseline="30000" dirty="0">
                <a:ea typeface="MS Mincho" panose="02020609040205080304" pitchFamily="49" charset="-128"/>
                <a:cs typeface="Arial" panose="020B0604020202020204" pitchFamily="34" charset="0"/>
              </a:rPr>
              <a:t>a</a:t>
            </a:r>
            <a:r>
              <a:rPr lang="en-US" altLang="en-US" sz="1000" kern="0" dirty="0">
                <a:ea typeface="MS Mincho" panose="02020609040205080304" pitchFamily="49" charset="-128"/>
                <a:cs typeface="Arial" panose="020B0604020202020204" pitchFamily="34" charset="0"/>
              </a:rPr>
              <a:t>OS was defined as the time between the landmark (i.e., 36 months after randomization) and death of any cause.</a:t>
            </a:r>
            <a:r>
              <a:rPr lang="en-US" altLang="en-US" sz="1000" kern="0" baseline="30000" dirty="0">
                <a:ea typeface="MS Mincho" panose="02020609040205080304" pitchFamily="49" charset="-128"/>
                <a:cs typeface="Arial" panose="020B0604020202020204" pitchFamily="34" charset="0"/>
              </a:rPr>
              <a:t> b</a:t>
            </a:r>
            <a:r>
              <a:rPr lang="en-US" altLang="en-US" sz="1000" kern="0" dirty="0">
                <a:ea typeface="MS Mincho" panose="02020609040205080304" pitchFamily="49" charset="-128"/>
                <a:cs typeface="Arial" panose="020B0604020202020204" pitchFamily="34" charset="0"/>
              </a:rPr>
              <a:t>Median was from unstratified Kaplan-Meier method. </a:t>
            </a:r>
            <a:r>
              <a:rPr lang="en-US" altLang="en-US" sz="1000" kern="0" baseline="30000" dirty="0">
                <a:ea typeface="MS Mincho" panose="02020609040205080304" pitchFamily="49" charset="-128"/>
                <a:cs typeface="Arial" panose="020B0604020202020204" pitchFamily="34" charset="0"/>
              </a:rPr>
              <a:t>c</a:t>
            </a:r>
            <a:r>
              <a:rPr lang="en-US" altLang="en-US" sz="1000" kern="0" dirty="0">
                <a:ea typeface="MS Mincho" panose="02020609040205080304" pitchFamily="49" charset="-128"/>
                <a:cs typeface="Arial" panose="020B0604020202020204" pitchFamily="34" charset="0"/>
              </a:rPr>
              <a:t>HR (95% CI) was calculated by stratified Cox proportional hazard model. </a:t>
            </a:r>
            <a:r>
              <a:rPr lang="en-US" altLang="en-US" sz="1000" i="1" kern="0" dirty="0">
                <a:ea typeface="MS Mincho" panose="02020609040205080304" pitchFamily="49" charset="-128"/>
                <a:cs typeface="Arial" panose="020B0604020202020204" pitchFamily="34" charset="0"/>
              </a:rPr>
              <a:t>P </a:t>
            </a:r>
            <a:r>
              <a:rPr lang="en-US" altLang="en-US" sz="1000" kern="0" dirty="0">
                <a:ea typeface="MS Mincho" panose="02020609040205080304" pitchFamily="49" charset="-128"/>
                <a:cs typeface="Arial" panose="020B0604020202020204" pitchFamily="34" charset="0"/>
              </a:rPr>
              <a:t>value was from stratified log-rank test.</a:t>
            </a:r>
            <a:r>
              <a:rPr lang="en-US" altLang="en-US" sz="1000" kern="0" baseline="30000" dirty="0">
                <a:ea typeface="MS Mincho" panose="02020609040205080304" pitchFamily="49" charset="-128"/>
                <a:cs typeface="Arial" panose="020B0604020202020204" pitchFamily="34" charset="0"/>
              </a:rPr>
              <a:t> </a:t>
            </a:r>
            <a:endParaRPr lang="en-US" altLang="en-US" sz="1000" kern="0" dirty="0">
              <a:ea typeface="MS Mincho" panose="02020609040205080304" pitchFamily="49" charset="-128"/>
              <a:cs typeface="Arial" panose="020B0604020202020204" pitchFamily="34" charset="0"/>
            </a:endParaRPr>
          </a:p>
        </p:txBody>
      </p:sp>
      <p:sp>
        <p:nvSpPr>
          <p:cNvPr id="14" name="Rectangle 13">
            <a:extLst>
              <a:ext uri="{FF2B5EF4-FFF2-40B4-BE49-F238E27FC236}">
                <a16:creationId xmlns:a16="http://schemas.microsoft.com/office/drawing/2014/main" id="{15AC3C87-2821-B321-8DB8-826EA253BD9F}"/>
              </a:ext>
            </a:extLst>
          </p:cNvPr>
          <p:cNvSpPr/>
          <p:nvPr/>
        </p:nvSpPr>
        <p:spPr>
          <a:xfrm>
            <a:off x="2808727" y="4539148"/>
            <a:ext cx="4928868" cy="3575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483E6FF9-F71B-A02E-3305-30C319AE1049}"/>
              </a:ext>
            </a:extLst>
          </p:cNvPr>
          <p:cNvSpPr/>
          <p:nvPr/>
        </p:nvSpPr>
        <p:spPr>
          <a:xfrm>
            <a:off x="2708715" y="3729494"/>
            <a:ext cx="5337400" cy="552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0" name="Content Placeholder 25">
            <a:extLst>
              <a:ext uri="{FF2B5EF4-FFF2-40B4-BE49-F238E27FC236}">
                <a16:creationId xmlns:a16="http://schemas.microsoft.com/office/drawing/2014/main" id="{AC863052-3D65-C2AC-1D4F-94E1FE494FAE}"/>
              </a:ext>
            </a:extLst>
          </p:cNvPr>
          <p:cNvGraphicFramePr/>
          <p:nvPr>
            <p:extLst>
              <p:ext uri="{D42A27DB-BD31-4B8C-83A1-F6EECF244321}">
                <p14:modId xmlns:p14="http://schemas.microsoft.com/office/powerpoint/2010/main" val="3688562150"/>
              </p:ext>
            </p:extLst>
          </p:nvPr>
        </p:nvGraphicFramePr>
        <p:xfrm>
          <a:off x="378462" y="1341386"/>
          <a:ext cx="11456988" cy="3171907"/>
        </p:xfrm>
        <a:graphic>
          <a:graphicData uri="http://schemas.openxmlformats.org/drawingml/2006/chart">
            <c:chart xmlns:c="http://schemas.openxmlformats.org/drawingml/2006/chart" xmlns:r="http://schemas.openxmlformats.org/officeDocument/2006/relationships" r:id="rId4"/>
          </a:graphicData>
        </a:graphic>
      </p:graphicFrame>
      <p:sp>
        <p:nvSpPr>
          <p:cNvPr id="53" name="Rectangle 52">
            <a:extLst>
              <a:ext uri="{FF2B5EF4-FFF2-40B4-BE49-F238E27FC236}">
                <a16:creationId xmlns:a16="http://schemas.microsoft.com/office/drawing/2014/main" id="{486FC0E8-4050-AD9A-9326-D48FD4663FDC}"/>
              </a:ext>
            </a:extLst>
          </p:cNvPr>
          <p:cNvSpPr/>
          <p:nvPr/>
        </p:nvSpPr>
        <p:spPr>
          <a:xfrm>
            <a:off x="1810111" y="3151768"/>
            <a:ext cx="6419489" cy="6828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Table 4">
            <a:extLst>
              <a:ext uri="{FF2B5EF4-FFF2-40B4-BE49-F238E27FC236}">
                <a16:creationId xmlns:a16="http://schemas.microsoft.com/office/drawing/2014/main" id="{8F3BF84E-5005-7D4A-D273-C82F0667E0DF}"/>
              </a:ext>
            </a:extLst>
          </p:cNvPr>
          <p:cNvGraphicFramePr>
            <a:graphicFrameLocks noGrp="1"/>
          </p:cNvGraphicFramePr>
          <p:nvPr>
            <p:extLst>
              <p:ext uri="{D42A27DB-BD31-4B8C-83A1-F6EECF244321}">
                <p14:modId xmlns:p14="http://schemas.microsoft.com/office/powerpoint/2010/main" val="4147510997"/>
              </p:ext>
            </p:extLst>
          </p:nvPr>
        </p:nvGraphicFramePr>
        <p:xfrm>
          <a:off x="1136615" y="5262814"/>
          <a:ext cx="9918771" cy="477196"/>
        </p:xfrm>
        <a:graphic>
          <a:graphicData uri="http://schemas.openxmlformats.org/drawingml/2006/table">
            <a:tbl>
              <a:tblPr firstRow="1"/>
              <a:tblGrid>
                <a:gridCol w="2962717">
                  <a:extLst>
                    <a:ext uri="{9D8B030D-6E8A-4147-A177-3AD203B41FA5}">
                      <a16:colId xmlns:a16="http://schemas.microsoft.com/office/drawing/2014/main" val="3130900676"/>
                    </a:ext>
                  </a:extLst>
                </a:gridCol>
                <a:gridCol w="1779708">
                  <a:extLst>
                    <a:ext uri="{9D8B030D-6E8A-4147-A177-3AD203B41FA5}">
                      <a16:colId xmlns:a16="http://schemas.microsoft.com/office/drawing/2014/main" val="1302172202"/>
                    </a:ext>
                  </a:extLst>
                </a:gridCol>
                <a:gridCol w="1779708">
                  <a:extLst>
                    <a:ext uri="{9D8B030D-6E8A-4147-A177-3AD203B41FA5}">
                      <a16:colId xmlns:a16="http://schemas.microsoft.com/office/drawing/2014/main" val="3837107568"/>
                    </a:ext>
                  </a:extLst>
                </a:gridCol>
                <a:gridCol w="3396638">
                  <a:extLst>
                    <a:ext uri="{9D8B030D-6E8A-4147-A177-3AD203B41FA5}">
                      <a16:colId xmlns:a16="http://schemas.microsoft.com/office/drawing/2014/main" val="1181932598"/>
                    </a:ext>
                  </a:extLst>
                </a:gridCol>
              </a:tblGrid>
              <a:tr h="263836">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fontAlgn="auto">
                        <a:lnSpc>
                          <a:spcPct val="90000"/>
                        </a:lnSpc>
                        <a:spcBef>
                          <a:spcPts val="0"/>
                        </a:spcBef>
                        <a:spcAft>
                          <a:spcPts val="200"/>
                        </a:spcAft>
                      </a:pPr>
                      <a:endParaRPr lang="en-US" sz="1400" b="1" dirty="0">
                        <a:solidFill>
                          <a:schemeClr val="tx1"/>
                        </a:solidFill>
                        <a:latin typeface="+mj-lt"/>
                        <a:ea typeface="MS Mincho"/>
                        <a:cs typeface="Times New Roman"/>
                      </a:endParaRPr>
                    </a:p>
                  </a:txBody>
                  <a:tcPr marT="0" marB="0" anchor="ctr">
                    <a:lnL w="19050" cap="flat" cmpd="sng" algn="ctr">
                      <a:solidFill>
                        <a:srgbClr val="5E5E5E"/>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Luspatercept </a:t>
                      </a:r>
                      <a:endParaRPr lang="en-US" sz="1400" b="1" kern="1200" dirty="0">
                        <a:solidFill>
                          <a:schemeClr val="bg1"/>
                        </a:solidFill>
                        <a:latin typeface="+mj-lt"/>
                        <a:ea typeface="MS Mincho"/>
                        <a:cs typeface="ArialMT"/>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772A28"/>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indent="0" algn="ctr" defTabSz="914400" rtl="0" eaLnBrk="1" latinLnBrk="0" hangingPunct="1">
                        <a:lnSpc>
                          <a:spcPct val="90000"/>
                        </a:lnSpc>
                        <a:spcBef>
                          <a:spcPts val="0"/>
                        </a:spcBef>
                        <a:spcAft>
                          <a:spcPts val="200"/>
                        </a:spcAft>
                        <a:tabLst/>
                      </a:pPr>
                      <a:r>
                        <a:rPr lang="en-US" sz="1400" b="1" kern="1200" dirty="0">
                          <a:solidFill>
                            <a:schemeClr val="bg1"/>
                          </a:solidFill>
                          <a:latin typeface="+mj-lt"/>
                          <a:ea typeface="MS Mincho"/>
                        </a:rPr>
                        <a:t>Epoetin alfa </a:t>
                      </a:r>
                      <a:endParaRPr lang="en-US" sz="1400" b="1" kern="1200" dirty="0">
                        <a:solidFill>
                          <a:schemeClr val="bg1"/>
                        </a:solidFill>
                        <a:latin typeface="+mj-lt"/>
                        <a:ea typeface="MS Mincho"/>
                        <a:cs typeface="ArialMT"/>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A69F9F"/>
                    </a:solidFill>
                  </a:tcPr>
                </a:tc>
                <a:tc>
                  <a:txBody>
                    <a:bodyPr/>
                    <a:lstStyle/>
                    <a:p>
                      <a:pPr marL="0" indent="0" algn="ctr" defTabSz="914400" rtl="0" eaLnBrk="1" latinLnBrk="0" hangingPunct="1">
                        <a:lnSpc>
                          <a:spcPct val="90000"/>
                        </a:lnSpc>
                        <a:spcBef>
                          <a:spcPts val="0"/>
                        </a:spcBef>
                        <a:spcAft>
                          <a:spcPts val="200"/>
                        </a:spcAft>
                        <a:tabLst/>
                      </a:pPr>
                      <a:r>
                        <a:rPr lang="en-US" sz="1400" b="1" kern="1200" dirty="0">
                          <a:solidFill>
                            <a:schemeClr val="tx1"/>
                          </a:solidFill>
                          <a:latin typeface="+mj-lt"/>
                          <a:ea typeface="MS Mincho"/>
                          <a:cs typeface="ArialMT"/>
                        </a:rPr>
                        <a:t>HR (95% CI)</a:t>
                      </a:r>
                      <a:r>
                        <a:rPr lang="en-US" sz="1400" b="1" kern="1200" baseline="30000" dirty="0">
                          <a:solidFill>
                            <a:schemeClr val="tx1"/>
                          </a:solidFill>
                          <a:latin typeface="+mj-lt"/>
                          <a:ea typeface="MS Mincho"/>
                          <a:cs typeface="ArialMT"/>
                        </a:rPr>
                        <a:t>c</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rgbClr val="5E5E5E"/>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AC5C5"/>
                    </a:solidFill>
                  </a:tcPr>
                </a:tc>
                <a:extLst>
                  <a:ext uri="{0D108BD9-81ED-4DB2-BD59-A6C34878D82A}">
                    <a16:rowId xmlns:a16="http://schemas.microsoft.com/office/drawing/2014/main" val="2677856105"/>
                  </a:ext>
                </a:extLst>
              </a:tr>
              <a:tr h="210357">
                <a:tc>
                  <a:txBody>
                    <a:bodyPr/>
                    <a:lstStyle/>
                    <a:p>
                      <a:pPr marL="0" lvl="0" indent="-379260">
                        <a:lnSpc>
                          <a:spcPct val="100000"/>
                        </a:lnSpc>
                        <a:spcBef>
                          <a:spcPts val="0"/>
                        </a:spcBef>
                        <a:spcAft>
                          <a:spcPts val="200"/>
                        </a:spcAft>
                        <a:tabLst/>
                      </a:pPr>
                      <a:r>
                        <a:rPr lang="en-US" sz="1400" b="1" baseline="0" dirty="0">
                          <a:solidFill>
                            <a:schemeClr val="tx1"/>
                          </a:solidFill>
                          <a:latin typeface="+mn-lt"/>
                          <a:ea typeface="MS Mincho"/>
                          <a:cs typeface="ArialMT"/>
                        </a:rPr>
                        <a:t>Median OS,</a:t>
                      </a:r>
                      <a:r>
                        <a:rPr lang="en-US" sz="1400" b="1" baseline="30000" dirty="0">
                          <a:solidFill>
                            <a:schemeClr val="tx1"/>
                          </a:solidFill>
                          <a:latin typeface="+mn-lt"/>
                          <a:ea typeface="MS Mincho"/>
                          <a:cs typeface="ArialMT"/>
                        </a:rPr>
                        <a:t>b</a:t>
                      </a:r>
                      <a:r>
                        <a:rPr lang="en-US" sz="1400" b="1" baseline="0" dirty="0">
                          <a:solidFill>
                            <a:schemeClr val="tx1"/>
                          </a:solidFill>
                          <a:latin typeface="+mn-lt"/>
                          <a:ea typeface="MS Mincho"/>
                          <a:cs typeface="ArialMT"/>
                        </a:rPr>
                        <a:t> months</a:t>
                      </a:r>
                    </a:p>
                  </a:txBody>
                  <a:tcPr marT="0" marB="0" anchor="ctr">
                    <a:lnL w="19050" cap="flat" cmpd="sng" algn="ctr">
                      <a:solidFill>
                        <a:srgbClr val="5E5E5E"/>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NR</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latin typeface="+mn-lt"/>
                          <a:ea typeface="Times New Roman"/>
                          <a:cs typeface="Palatino Linotype"/>
                        </a:rPr>
                        <a:t>NR</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1218895" rtl="0" eaLnBrk="1" fontAlgn="auto" latinLnBrk="0" hangingPunct="1">
                        <a:lnSpc>
                          <a:spcPct val="100000"/>
                        </a:lnSpc>
                        <a:spcBef>
                          <a:spcPts val="0"/>
                        </a:spcBef>
                        <a:spcAft>
                          <a:spcPts val="0"/>
                        </a:spcAft>
                        <a:buClrTx/>
                        <a:buSzTx/>
                        <a:buFontTx/>
                        <a:buNone/>
                        <a:tabLst/>
                        <a:defRPr/>
                      </a:pPr>
                      <a:r>
                        <a:rPr lang="en-US" sz="1400" b="0" strike="noStrike" dirty="0">
                          <a:solidFill>
                            <a:schemeClr val="tx1"/>
                          </a:solidFill>
                          <a:effectLst/>
                          <a:latin typeface="+mn-lt"/>
                          <a:ea typeface="Times New Roman"/>
                          <a:cs typeface="Palatino Linotype"/>
                        </a:rPr>
                        <a:t>0.330 (0.128</a:t>
                      </a:r>
                      <a:r>
                        <a:rPr lang="en-US" sz="1400" b="0" kern="1200" dirty="0">
                          <a:solidFill>
                            <a:schemeClr val="tx1"/>
                          </a:solidFill>
                          <a:effectLst/>
                          <a:latin typeface="+mn-lt"/>
                          <a:ea typeface="Times New Roman"/>
                          <a:cs typeface="Palatino Linotype"/>
                        </a:rPr>
                        <a:t>–</a:t>
                      </a:r>
                      <a:r>
                        <a:rPr lang="en-US" sz="1400" b="0" strike="noStrike" dirty="0">
                          <a:solidFill>
                            <a:schemeClr val="tx1"/>
                          </a:solidFill>
                          <a:effectLst/>
                          <a:latin typeface="+mn-lt"/>
                          <a:ea typeface="Times New Roman"/>
                          <a:cs typeface="Palatino Linotype"/>
                        </a:rPr>
                        <a:t>0.852); </a:t>
                      </a:r>
                      <a:r>
                        <a:rPr lang="en-US" sz="1400" b="0" i="1" strike="noStrike" dirty="0">
                          <a:solidFill>
                            <a:schemeClr val="tx1"/>
                          </a:solidFill>
                          <a:effectLst/>
                          <a:latin typeface="+mn-lt"/>
                          <a:ea typeface="Times New Roman"/>
                          <a:cs typeface="Palatino Linotype"/>
                        </a:rPr>
                        <a:t>P </a:t>
                      </a:r>
                      <a:r>
                        <a:rPr lang="en-US" sz="1400" b="0" i="0" strike="noStrike" dirty="0">
                          <a:solidFill>
                            <a:schemeClr val="tx1"/>
                          </a:solidFill>
                          <a:effectLst/>
                          <a:latin typeface="+mn-lt"/>
                          <a:ea typeface="Times New Roman"/>
                          <a:cs typeface="Palatino Linotype"/>
                        </a:rPr>
                        <a:t>= 0.0161</a:t>
                      </a:r>
                      <a:endParaRPr lang="en-US" sz="1400" b="0" strike="noStrike" dirty="0">
                        <a:solidFill>
                          <a:schemeClr val="tx1"/>
                        </a:solidFill>
                        <a:effectLst/>
                        <a:latin typeface="+mn-lt"/>
                        <a:ea typeface="Times New Roman"/>
                        <a:cs typeface="Palatino Linotype"/>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99854899"/>
                  </a:ext>
                </a:extLst>
              </a:tr>
            </a:tbl>
          </a:graphicData>
        </a:graphic>
      </p:graphicFrame>
      <p:graphicFrame>
        <p:nvGraphicFramePr>
          <p:cNvPr id="4" name="Content Placeholder 25">
            <a:extLst>
              <a:ext uri="{FF2B5EF4-FFF2-40B4-BE49-F238E27FC236}">
                <a16:creationId xmlns:a16="http://schemas.microsoft.com/office/drawing/2014/main" id="{C15F3B50-06D0-95DB-4246-2E0D3B8F6A8A}"/>
              </a:ext>
            </a:extLst>
          </p:cNvPr>
          <p:cNvGraphicFramePr>
            <a:graphicFrameLocks/>
          </p:cNvGraphicFramePr>
          <p:nvPr>
            <p:extLst>
              <p:ext uri="{D42A27DB-BD31-4B8C-83A1-F6EECF244321}">
                <p14:modId xmlns:p14="http://schemas.microsoft.com/office/powerpoint/2010/main" val="3962454744"/>
              </p:ext>
            </p:extLst>
          </p:nvPr>
        </p:nvGraphicFramePr>
        <p:xfrm>
          <a:off x="314799" y="1481678"/>
          <a:ext cx="11456988" cy="3171907"/>
        </p:xfrm>
        <a:graphic>
          <a:graphicData uri="http://schemas.openxmlformats.org/drawingml/2006/chart">
            <c:chart xmlns:c="http://schemas.openxmlformats.org/drawingml/2006/chart" xmlns:r="http://schemas.openxmlformats.org/officeDocument/2006/relationships" r:id="rId5"/>
          </a:graphicData>
        </a:graphic>
      </p:graphicFrame>
      <p:sp>
        <p:nvSpPr>
          <p:cNvPr id="9" name="TextBox 8">
            <a:extLst>
              <a:ext uri="{FF2B5EF4-FFF2-40B4-BE49-F238E27FC236}">
                <a16:creationId xmlns:a16="http://schemas.microsoft.com/office/drawing/2014/main" id="{59EDD8B3-4135-8F57-37E8-0C603E7CEB63}"/>
              </a:ext>
            </a:extLst>
          </p:cNvPr>
          <p:cNvSpPr txBox="1"/>
          <p:nvPr/>
        </p:nvSpPr>
        <p:spPr>
          <a:xfrm>
            <a:off x="606402" y="4576202"/>
            <a:ext cx="956366" cy="369332"/>
          </a:xfrm>
          <a:prstGeom prst="rect">
            <a:avLst/>
          </a:prstGeom>
          <a:noFill/>
        </p:spPr>
        <p:txBody>
          <a:bodyPr wrap="square" lIns="0" tIns="0" rIns="0" bIns="0" rtlCol="0" anchor="b">
            <a:noAutofit/>
          </a:bodyPr>
          <a:lstStyle/>
          <a:p>
            <a:pPr algn="r">
              <a:spcAft>
                <a:spcPts val="200"/>
              </a:spcAft>
            </a:pPr>
            <a:r>
              <a:rPr lang="en-US" sz="1000" b="1" dirty="0"/>
              <a:t>No. at risk</a:t>
            </a:r>
          </a:p>
          <a:p>
            <a:pPr algn="r"/>
            <a:r>
              <a:rPr lang="en-US" sz="1000" b="1" dirty="0">
                <a:solidFill>
                  <a:srgbClr val="772A28"/>
                </a:solidFill>
              </a:rPr>
              <a:t>Luspatercept</a:t>
            </a:r>
          </a:p>
          <a:p>
            <a:pPr algn="r"/>
            <a:r>
              <a:rPr lang="en-US" sz="1000" b="1" dirty="0">
                <a:solidFill>
                  <a:srgbClr val="A69F9F"/>
                </a:solidFill>
              </a:rPr>
              <a:t>Epoetin alfa</a:t>
            </a:r>
          </a:p>
        </p:txBody>
      </p:sp>
      <p:sp>
        <p:nvSpPr>
          <p:cNvPr id="12" name="TextBox 11">
            <a:extLst>
              <a:ext uri="{FF2B5EF4-FFF2-40B4-BE49-F238E27FC236}">
                <a16:creationId xmlns:a16="http://schemas.microsoft.com/office/drawing/2014/main" id="{82FA3193-86F5-2536-4794-830C04549E74}"/>
              </a:ext>
            </a:extLst>
          </p:cNvPr>
          <p:cNvSpPr txBox="1"/>
          <p:nvPr/>
        </p:nvSpPr>
        <p:spPr>
          <a:xfrm>
            <a:off x="1627514" y="4576202"/>
            <a:ext cx="344321" cy="369332"/>
          </a:xfrm>
          <a:prstGeom prst="rect">
            <a:avLst/>
          </a:prstGeom>
          <a:noFill/>
        </p:spPr>
        <p:txBody>
          <a:bodyPr wrap="square" lIns="0" tIns="0" rIns="0" bIns="0" rtlCol="0" anchor="b">
            <a:noAutofit/>
          </a:bodyPr>
          <a:lstStyle/>
          <a:p>
            <a:pPr algn="ctr"/>
            <a:r>
              <a:rPr lang="en-US" sz="1000" b="1" dirty="0">
                <a:solidFill>
                  <a:srgbClr val="772A28"/>
                </a:solidFill>
              </a:rPr>
              <a:t>68</a:t>
            </a:r>
          </a:p>
          <a:p>
            <a:pPr algn="ctr"/>
            <a:r>
              <a:rPr lang="en-US" sz="1000" b="1" dirty="0">
                <a:solidFill>
                  <a:srgbClr val="A69F9F"/>
                </a:solidFill>
              </a:rPr>
              <a:t>55</a:t>
            </a:r>
          </a:p>
        </p:txBody>
      </p:sp>
      <p:sp>
        <p:nvSpPr>
          <p:cNvPr id="13" name="TextBox 12">
            <a:extLst>
              <a:ext uri="{FF2B5EF4-FFF2-40B4-BE49-F238E27FC236}">
                <a16:creationId xmlns:a16="http://schemas.microsoft.com/office/drawing/2014/main" id="{42E5F498-A1B3-9ED9-997E-5860BD86552B}"/>
              </a:ext>
            </a:extLst>
          </p:cNvPr>
          <p:cNvSpPr txBox="1"/>
          <p:nvPr/>
        </p:nvSpPr>
        <p:spPr>
          <a:xfrm>
            <a:off x="2875083" y="4576202"/>
            <a:ext cx="344321" cy="369332"/>
          </a:xfrm>
          <a:prstGeom prst="rect">
            <a:avLst/>
          </a:prstGeom>
          <a:noFill/>
        </p:spPr>
        <p:txBody>
          <a:bodyPr wrap="square" lIns="0" tIns="0" rIns="0" bIns="0" rtlCol="0" anchor="b">
            <a:noAutofit/>
          </a:bodyPr>
          <a:lstStyle/>
          <a:p>
            <a:pPr algn="ctr"/>
            <a:r>
              <a:rPr lang="en-US" sz="1000" b="1" dirty="0">
                <a:solidFill>
                  <a:srgbClr val="772A28"/>
                </a:solidFill>
              </a:rPr>
              <a:t>49</a:t>
            </a:r>
          </a:p>
          <a:p>
            <a:pPr algn="ctr"/>
            <a:r>
              <a:rPr lang="en-US" sz="1000" b="1" dirty="0">
                <a:solidFill>
                  <a:srgbClr val="A69F9F"/>
                </a:solidFill>
              </a:rPr>
              <a:t>39</a:t>
            </a:r>
          </a:p>
        </p:txBody>
      </p:sp>
      <p:sp>
        <p:nvSpPr>
          <p:cNvPr id="16" name="TextBox 15">
            <a:extLst>
              <a:ext uri="{FF2B5EF4-FFF2-40B4-BE49-F238E27FC236}">
                <a16:creationId xmlns:a16="http://schemas.microsoft.com/office/drawing/2014/main" id="{C23BBFDF-0DD2-7B41-48C7-21C86D59F22D}"/>
              </a:ext>
            </a:extLst>
          </p:cNvPr>
          <p:cNvSpPr txBox="1"/>
          <p:nvPr/>
        </p:nvSpPr>
        <p:spPr>
          <a:xfrm>
            <a:off x="4108095" y="4576202"/>
            <a:ext cx="344321" cy="369332"/>
          </a:xfrm>
          <a:prstGeom prst="rect">
            <a:avLst/>
          </a:prstGeom>
          <a:noFill/>
        </p:spPr>
        <p:txBody>
          <a:bodyPr wrap="square" lIns="0" tIns="0" rIns="0" bIns="0" rtlCol="0" anchor="b">
            <a:noAutofit/>
          </a:bodyPr>
          <a:lstStyle/>
          <a:p>
            <a:pPr algn="ctr"/>
            <a:r>
              <a:rPr lang="en-US" sz="1000" b="1" dirty="0">
                <a:solidFill>
                  <a:srgbClr val="772A28"/>
                </a:solidFill>
              </a:rPr>
              <a:t>33</a:t>
            </a:r>
          </a:p>
          <a:p>
            <a:pPr algn="ctr"/>
            <a:r>
              <a:rPr lang="en-US" sz="1000" b="1" dirty="0">
                <a:solidFill>
                  <a:srgbClr val="A69F9F"/>
                </a:solidFill>
              </a:rPr>
              <a:t>24</a:t>
            </a:r>
          </a:p>
        </p:txBody>
      </p:sp>
      <p:sp>
        <p:nvSpPr>
          <p:cNvPr id="17" name="TextBox 16">
            <a:extLst>
              <a:ext uri="{FF2B5EF4-FFF2-40B4-BE49-F238E27FC236}">
                <a16:creationId xmlns:a16="http://schemas.microsoft.com/office/drawing/2014/main" id="{53E448F4-26F4-DE2D-F082-DF5F36B7CF85}"/>
              </a:ext>
            </a:extLst>
          </p:cNvPr>
          <p:cNvSpPr txBox="1"/>
          <p:nvPr/>
        </p:nvSpPr>
        <p:spPr>
          <a:xfrm>
            <a:off x="5372324" y="4576202"/>
            <a:ext cx="284563" cy="369332"/>
          </a:xfrm>
          <a:prstGeom prst="rect">
            <a:avLst/>
          </a:prstGeom>
          <a:noFill/>
        </p:spPr>
        <p:txBody>
          <a:bodyPr wrap="square" lIns="0" tIns="0" rIns="0" bIns="0" rtlCol="0" anchor="b">
            <a:noAutofit/>
          </a:bodyPr>
          <a:lstStyle/>
          <a:p>
            <a:pPr algn="ctr"/>
            <a:r>
              <a:rPr lang="en-US" sz="1000" b="1" dirty="0">
                <a:solidFill>
                  <a:srgbClr val="772A28"/>
                </a:solidFill>
              </a:rPr>
              <a:t>20</a:t>
            </a:r>
          </a:p>
          <a:p>
            <a:pPr algn="ctr"/>
            <a:r>
              <a:rPr lang="en-US" sz="1000" b="1" dirty="0">
                <a:solidFill>
                  <a:srgbClr val="A69F9F"/>
                </a:solidFill>
              </a:rPr>
              <a:t>17</a:t>
            </a:r>
          </a:p>
        </p:txBody>
      </p:sp>
      <p:sp>
        <p:nvSpPr>
          <p:cNvPr id="18" name="TextBox 17">
            <a:extLst>
              <a:ext uri="{FF2B5EF4-FFF2-40B4-BE49-F238E27FC236}">
                <a16:creationId xmlns:a16="http://schemas.microsoft.com/office/drawing/2014/main" id="{D1143854-62FB-EF6C-71FD-1E10E9A35544}"/>
              </a:ext>
            </a:extLst>
          </p:cNvPr>
          <p:cNvSpPr txBox="1"/>
          <p:nvPr/>
        </p:nvSpPr>
        <p:spPr>
          <a:xfrm>
            <a:off x="6618691" y="4576202"/>
            <a:ext cx="284563" cy="369332"/>
          </a:xfrm>
          <a:prstGeom prst="rect">
            <a:avLst/>
          </a:prstGeom>
          <a:noFill/>
        </p:spPr>
        <p:txBody>
          <a:bodyPr wrap="square" lIns="0" tIns="0" rIns="0" bIns="0" rtlCol="0" anchor="b">
            <a:noAutofit/>
          </a:bodyPr>
          <a:lstStyle/>
          <a:p>
            <a:pPr algn="ctr"/>
            <a:r>
              <a:rPr lang="en-US" sz="1000" b="1" dirty="0">
                <a:solidFill>
                  <a:srgbClr val="772A28"/>
                </a:solidFill>
              </a:rPr>
              <a:t>8</a:t>
            </a:r>
          </a:p>
          <a:p>
            <a:pPr algn="ctr"/>
            <a:r>
              <a:rPr lang="en-US" sz="1000" b="1" dirty="0">
                <a:solidFill>
                  <a:srgbClr val="A69F9F"/>
                </a:solidFill>
              </a:rPr>
              <a:t>5</a:t>
            </a:r>
          </a:p>
        </p:txBody>
      </p:sp>
      <p:sp>
        <p:nvSpPr>
          <p:cNvPr id="19" name="TextBox 18">
            <a:extLst>
              <a:ext uri="{FF2B5EF4-FFF2-40B4-BE49-F238E27FC236}">
                <a16:creationId xmlns:a16="http://schemas.microsoft.com/office/drawing/2014/main" id="{48105C17-E738-85F9-DD6C-33A5068A4B1F}"/>
              </a:ext>
            </a:extLst>
          </p:cNvPr>
          <p:cNvSpPr txBox="1"/>
          <p:nvPr/>
        </p:nvSpPr>
        <p:spPr>
          <a:xfrm>
            <a:off x="7856584" y="4576202"/>
            <a:ext cx="284563" cy="369332"/>
          </a:xfrm>
          <a:prstGeom prst="rect">
            <a:avLst/>
          </a:prstGeom>
          <a:noFill/>
        </p:spPr>
        <p:txBody>
          <a:bodyPr wrap="square" lIns="0" tIns="0" rIns="0" bIns="0" rtlCol="0" anchor="b">
            <a:noAutofit/>
          </a:bodyPr>
          <a:lstStyle/>
          <a:p>
            <a:pPr algn="ctr"/>
            <a:r>
              <a:rPr lang="en-US" sz="1000" b="1" dirty="0">
                <a:solidFill>
                  <a:srgbClr val="A69F9F"/>
                </a:solidFill>
              </a:rPr>
              <a:t>1</a:t>
            </a:r>
          </a:p>
        </p:txBody>
      </p:sp>
      <p:sp>
        <p:nvSpPr>
          <p:cNvPr id="21" name="TextBox 20">
            <a:extLst>
              <a:ext uri="{FF2B5EF4-FFF2-40B4-BE49-F238E27FC236}">
                <a16:creationId xmlns:a16="http://schemas.microsoft.com/office/drawing/2014/main" id="{5E0F5D36-D7ED-BCDC-1EC0-F041A6180A14}"/>
              </a:ext>
            </a:extLst>
          </p:cNvPr>
          <p:cNvSpPr txBox="1"/>
          <p:nvPr/>
        </p:nvSpPr>
        <p:spPr>
          <a:xfrm>
            <a:off x="7884818" y="1858782"/>
            <a:ext cx="3297562" cy="338554"/>
          </a:xfrm>
          <a:prstGeom prst="rect">
            <a:avLst/>
          </a:prstGeom>
          <a:noFill/>
        </p:spPr>
        <p:txBody>
          <a:bodyPr wrap="square" rtlCol="0">
            <a:spAutoFit/>
          </a:bodyPr>
          <a:lstStyle/>
          <a:p>
            <a:r>
              <a:rPr lang="en-US" sz="1600" b="1" dirty="0">
                <a:solidFill>
                  <a:srgbClr val="772A28"/>
                </a:solidFill>
              </a:rPr>
              <a:t>Luspatercept</a:t>
            </a:r>
            <a:endParaRPr lang="en-US" sz="1600" b="1" dirty="0">
              <a:solidFill>
                <a:schemeClr val="tx2"/>
              </a:solidFill>
            </a:endParaRPr>
          </a:p>
        </p:txBody>
      </p:sp>
      <p:sp>
        <p:nvSpPr>
          <p:cNvPr id="22" name="TextBox 21">
            <a:extLst>
              <a:ext uri="{FF2B5EF4-FFF2-40B4-BE49-F238E27FC236}">
                <a16:creationId xmlns:a16="http://schemas.microsoft.com/office/drawing/2014/main" id="{B52C5E72-887B-DCDD-95F3-18D5E676A771}"/>
              </a:ext>
            </a:extLst>
          </p:cNvPr>
          <p:cNvSpPr txBox="1"/>
          <p:nvPr/>
        </p:nvSpPr>
        <p:spPr>
          <a:xfrm>
            <a:off x="8644632" y="2458207"/>
            <a:ext cx="3232569" cy="338554"/>
          </a:xfrm>
          <a:prstGeom prst="rect">
            <a:avLst/>
          </a:prstGeom>
          <a:noFill/>
        </p:spPr>
        <p:txBody>
          <a:bodyPr wrap="square" rtlCol="0">
            <a:spAutoFit/>
          </a:bodyPr>
          <a:lstStyle/>
          <a:p>
            <a:r>
              <a:rPr lang="en-US" sz="1600" b="1" dirty="0">
                <a:solidFill>
                  <a:srgbClr val="A69F9F"/>
                </a:solidFill>
              </a:rPr>
              <a:t>Epoetin alfa</a:t>
            </a:r>
            <a:endParaRPr lang="en-US" sz="1600" b="1" dirty="0">
              <a:solidFill>
                <a:schemeClr val="tx2"/>
              </a:solidFill>
            </a:endParaRPr>
          </a:p>
        </p:txBody>
      </p:sp>
      <p:grpSp>
        <p:nvGrpSpPr>
          <p:cNvPr id="23" name="Group 22">
            <a:extLst>
              <a:ext uri="{FF2B5EF4-FFF2-40B4-BE49-F238E27FC236}">
                <a16:creationId xmlns:a16="http://schemas.microsoft.com/office/drawing/2014/main" id="{ED5AB011-92D0-382B-D8D1-3969BC9AB80D}"/>
              </a:ext>
            </a:extLst>
          </p:cNvPr>
          <p:cNvGrpSpPr/>
          <p:nvPr/>
        </p:nvGrpSpPr>
        <p:grpSpPr>
          <a:xfrm>
            <a:off x="1745087" y="1639326"/>
            <a:ext cx="6001555" cy="438373"/>
            <a:chOff x="1745087" y="1639326"/>
            <a:chExt cx="6001555" cy="438373"/>
          </a:xfrm>
        </p:grpSpPr>
        <p:sp>
          <p:nvSpPr>
            <p:cNvPr id="24" name="Freeform: Shape 23">
              <a:extLst>
                <a:ext uri="{FF2B5EF4-FFF2-40B4-BE49-F238E27FC236}">
                  <a16:creationId xmlns:a16="http://schemas.microsoft.com/office/drawing/2014/main" id="{81105D15-5EAB-08F1-BC54-24585743C6AE}"/>
                </a:ext>
              </a:extLst>
            </p:cNvPr>
            <p:cNvSpPr/>
            <p:nvPr/>
          </p:nvSpPr>
          <p:spPr>
            <a:xfrm>
              <a:off x="3019614" y="1794770"/>
              <a:ext cx="81928" cy="11837"/>
            </a:xfrm>
            <a:custGeom>
              <a:avLst/>
              <a:gdLst>
                <a:gd name="connsiteX0" fmla="*/ 0 w 81928"/>
                <a:gd name="connsiteY0" fmla="*/ 0 h 11837"/>
                <a:gd name="connsiteX1" fmla="*/ 81928 w 81928"/>
                <a:gd name="connsiteY1" fmla="*/ 0 h 11837"/>
              </a:gdLst>
              <a:ahLst/>
              <a:cxnLst>
                <a:cxn ang="0">
                  <a:pos x="connsiteX0" y="connsiteY0"/>
                </a:cxn>
                <a:cxn ang="0">
                  <a:pos x="connsiteX1" y="connsiteY1"/>
                </a:cxn>
              </a:cxnLst>
              <a:rect l="l" t="t" r="r" b="b"/>
              <a:pathLst>
                <a:path w="81928" h="11837">
                  <a:moveTo>
                    <a:pt x="0" y="0"/>
                  </a:moveTo>
                  <a:lnTo>
                    <a:pt x="81928" y="0"/>
                  </a:lnTo>
                </a:path>
              </a:pathLst>
            </a:custGeom>
            <a:ln w="19050" cap="flat">
              <a:solidFill>
                <a:srgbClr val="772A28"/>
              </a:solidFill>
              <a:prstDash val="solid"/>
              <a:miter/>
            </a:ln>
          </p:spPr>
          <p:txBody>
            <a:bodyPr rtlCol="0" anchor="ctr"/>
            <a:lstStyle/>
            <a:p>
              <a:endParaRPr lang="en-US" dirty="0"/>
            </a:p>
          </p:txBody>
        </p:sp>
        <p:grpSp>
          <p:nvGrpSpPr>
            <p:cNvPr id="25" name="Group 24">
              <a:extLst>
                <a:ext uri="{FF2B5EF4-FFF2-40B4-BE49-F238E27FC236}">
                  <a16:creationId xmlns:a16="http://schemas.microsoft.com/office/drawing/2014/main" id="{FA7612E4-4F56-0F01-88CF-09E83AE24973}"/>
                </a:ext>
              </a:extLst>
            </p:cNvPr>
            <p:cNvGrpSpPr/>
            <p:nvPr/>
          </p:nvGrpSpPr>
          <p:grpSpPr>
            <a:xfrm>
              <a:off x="1796719" y="1639326"/>
              <a:ext cx="5919748" cy="438373"/>
              <a:chOff x="1796719" y="1639326"/>
              <a:chExt cx="5919748" cy="438373"/>
            </a:xfrm>
          </p:grpSpPr>
          <p:cxnSp>
            <p:nvCxnSpPr>
              <p:cNvPr id="28" name="Straight Connector 27">
                <a:extLst>
                  <a:ext uri="{FF2B5EF4-FFF2-40B4-BE49-F238E27FC236}">
                    <a16:creationId xmlns:a16="http://schemas.microsoft.com/office/drawing/2014/main" id="{48A46E62-3A9D-04C2-CEE2-8CC3587364F6}"/>
                  </a:ext>
                </a:extLst>
              </p:cNvPr>
              <p:cNvCxnSpPr/>
              <p:nvPr/>
            </p:nvCxnSpPr>
            <p:spPr>
              <a:xfrm>
                <a:off x="7231684"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162F342-F90E-694F-6CAE-A85D37FD8682}"/>
                  </a:ext>
                </a:extLst>
              </p:cNvPr>
              <p:cNvCxnSpPr/>
              <p:nvPr/>
            </p:nvCxnSpPr>
            <p:spPr>
              <a:xfrm>
                <a:off x="7716467"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BDFBD9E-0A18-406C-91BE-52B95EEDDD62}"/>
                  </a:ext>
                </a:extLst>
              </p:cNvPr>
              <p:cNvCxnSpPr/>
              <p:nvPr/>
            </p:nvCxnSpPr>
            <p:spPr>
              <a:xfrm>
                <a:off x="7003084"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E9ECC81-9552-51C8-FED3-12E8F2D5B944}"/>
                  </a:ext>
                </a:extLst>
              </p:cNvPr>
              <p:cNvCxnSpPr/>
              <p:nvPr/>
            </p:nvCxnSpPr>
            <p:spPr>
              <a:xfrm>
                <a:off x="6827824"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9BAF3EC-E444-8AB2-C6B5-F6A3363D850D}"/>
                  </a:ext>
                </a:extLst>
              </p:cNvPr>
              <p:cNvCxnSpPr/>
              <p:nvPr/>
            </p:nvCxnSpPr>
            <p:spPr>
              <a:xfrm>
                <a:off x="6719239"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C1F1C97-A9CE-8F88-A562-6FF7A65995C2}"/>
                  </a:ext>
                </a:extLst>
              </p:cNvPr>
              <p:cNvCxnSpPr/>
              <p:nvPr/>
            </p:nvCxnSpPr>
            <p:spPr>
              <a:xfrm>
                <a:off x="6686854"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A8BB8A1-AD28-A9A0-EDDE-9F47BA62B065}"/>
                  </a:ext>
                </a:extLst>
              </p:cNvPr>
              <p:cNvCxnSpPr/>
              <p:nvPr/>
            </p:nvCxnSpPr>
            <p:spPr>
              <a:xfrm>
                <a:off x="6618274"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2B05EBB8-E21A-2309-A9DD-30BFE68BB7C7}"/>
                  </a:ext>
                </a:extLst>
              </p:cNvPr>
              <p:cNvCxnSpPr/>
              <p:nvPr/>
            </p:nvCxnSpPr>
            <p:spPr>
              <a:xfrm>
                <a:off x="6542074"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639075B-FA9E-77A6-3FC4-2A1BED1E29F2}"/>
                  </a:ext>
                </a:extLst>
              </p:cNvPr>
              <p:cNvCxnSpPr/>
              <p:nvPr/>
            </p:nvCxnSpPr>
            <p:spPr>
              <a:xfrm>
                <a:off x="6505879"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76D8131-77B9-BF95-1A6B-C34C512C8A75}"/>
                  </a:ext>
                </a:extLst>
              </p:cNvPr>
              <p:cNvCxnSpPr/>
              <p:nvPr/>
            </p:nvCxnSpPr>
            <p:spPr>
              <a:xfrm>
                <a:off x="6435394"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4D27281-F2CC-F375-106B-BD05D41482CD}"/>
                  </a:ext>
                </a:extLst>
              </p:cNvPr>
              <p:cNvCxnSpPr/>
              <p:nvPr/>
            </p:nvCxnSpPr>
            <p:spPr>
              <a:xfrm>
                <a:off x="6366814"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1752E29-28D0-CFD6-6B1D-AFD022CCF2BA}"/>
                  </a:ext>
                </a:extLst>
              </p:cNvPr>
              <p:cNvCxnSpPr/>
              <p:nvPr/>
            </p:nvCxnSpPr>
            <p:spPr>
              <a:xfrm>
                <a:off x="7288834"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6352B00-C9DB-8FEE-200F-66830EA3FC76}"/>
                  </a:ext>
                </a:extLst>
              </p:cNvPr>
              <p:cNvCxnSpPr/>
              <p:nvPr/>
            </p:nvCxnSpPr>
            <p:spPr>
              <a:xfrm>
                <a:off x="7269784"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94F98E7E-3E84-0F2C-4795-262C5BF91CB1}"/>
                  </a:ext>
                </a:extLst>
              </p:cNvPr>
              <p:cNvCxnSpPr/>
              <p:nvPr/>
            </p:nvCxnSpPr>
            <p:spPr>
              <a:xfrm>
                <a:off x="6429679" y="2004547"/>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A34F31C4-8116-7043-3778-5EDC8F0F25E4}"/>
                  </a:ext>
                </a:extLst>
              </p:cNvPr>
              <p:cNvCxnSpPr/>
              <p:nvPr/>
            </p:nvCxnSpPr>
            <p:spPr>
              <a:xfrm>
                <a:off x="6134404"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3D3A3124-19DA-903B-0826-E91D2A25EBE9}"/>
                  </a:ext>
                </a:extLst>
              </p:cNvPr>
              <p:cNvCxnSpPr/>
              <p:nvPr/>
            </p:nvCxnSpPr>
            <p:spPr>
              <a:xfrm>
                <a:off x="5749594"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D091DCB-D237-26FD-8705-7851EB173734}"/>
                  </a:ext>
                </a:extLst>
              </p:cNvPr>
              <p:cNvCxnSpPr/>
              <p:nvPr/>
            </p:nvCxnSpPr>
            <p:spPr>
              <a:xfrm>
                <a:off x="5480989"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98EFD300-204E-CDB2-83EA-210163587748}"/>
                  </a:ext>
                </a:extLst>
              </p:cNvPr>
              <p:cNvCxnSpPr/>
              <p:nvPr/>
            </p:nvCxnSpPr>
            <p:spPr>
              <a:xfrm>
                <a:off x="5395264"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5B010C1E-12D7-D1B4-0620-91853814E616}"/>
                  </a:ext>
                </a:extLst>
              </p:cNvPr>
              <p:cNvCxnSpPr/>
              <p:nvPr/>
            </p:nvCxnSpPr>
            <p:spPr>
              <a:xfrm>
                <a:off x="5362879"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1085DF6-BE5B-639E-B9A2-ED48B0447088}"/>
                  </a:ext>
                </a:extLst>
              </p:cNvPr>
              <p:cNvCxnSpPr/>
              <p:nvPr/>
            </p:nvCxnSpPr>
            <p:spPr>
              <a:xfrm>
                <a:off x="5355259"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BE239C47-11A7-8921-D16B-A13E4794D46F}"/>
                  </a:ext>
                </a:extLst>
              </p:cNvPr>
              <p:cNvCxnSpPr/>
              <p:nvPr/>
            </p:nvCxnSpPr>
            <p:spPr>
              <a:xfrm>
                <a:off x="5225719"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D654E3E6-09D1-222F-ED91-0800CA0FCC2F}"/>
                  </a:ext>
                </a:extLst>
              </p:cNvPr>
              <p:cNvCxnSpPr/>
              <p:nvPr/>
            </p:nvCxnSpPr>
            <p:spPr>
              <a:xfrm>
                <a:off x="5151424"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83099CD-7FAB-E105-68E0-777F4759DBDC}"/>
                  </a:ext>
                </a:extLst>
              </p:cNvPr>
              <p:cNvCxnSpPr/>
              <p:nvPr/>
            </p:nvCxnSpPr>
            <p:spPr>
              <a:xfrm>
                <a:off x="4917109"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B61E1F08-ADB4-E820-0B4E-D934F0705263}"/>
                  </a:ext>
                </a:extLst>
              </p:cNvPr>
              <p:cNvCxnSpPr/>
              <p:nvPr/>
            </p:nvCxnSpPr>
            <p:spPr>
              <a:xfrm>
                <a:off x="4776139"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7D84343C-91D9-DFDA-0D2D-95AD9CF96C69}"/>
                  </a:ext>
                </a:extLst>
              </p:cNvPr>
              <p:cNvCxnSpPr/>
              <p:nvPr/>
            </p:nvCxnSpPr>
            <p:spPr>
              <a:xfrm>
                <a:off x="4648504"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BA3A7B5C-84F9-A4BE-FC7B-BA32890D4988}"/>
                  </a:ext>
                </a:extLst>
              </p:cNvPr>
              <p:cNvCxnSpPr/>
              <p:nvPr/>
            </p:nvCxnSpPr>
            <p:spPr>
              <a:xfrm>
                <a:off x="4618024"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7A7C8AC4-8E69-6E6F-12D2-73F9DBFB4580}"/>
                  </a:ext>
                </a:extLst>
              </p:cNvPr>
              <p:cNvCxnSpPr/>
              <p:nvPr/>
            </p:nvCxnSpPr>
            <p:spPr>
              <a:xfrm>
                <a:off x="4581829"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D976A8C7-84B5-9A10-3499-3D0AA1859CB0}"/>
                  </a:ext>
                </a:extLst>
              </p:cNvPr>
              <p:cNvCxnSpPr/>
              <p:nvPr/>
            </p:nvCxnSpPr>
            <p:spPr>
              <a:xfrm>
                <a:off x="4458004"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A30D3668-E3CB-C994-642E-EDC7BEFE97DB}"/>
                  </a:ext>
                </a:extLst>
              </p:cNvPr>
              <p:cNvCxnSpPr/>
              <p:nvPr/>
            </p:nvCxnSpPr>
            <p:spPr>
              <a:xfrm>
                <a:off x="4337989"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A38E562-B7E4-12E1-6983-1FDEECF8628D}"/>
                  </a:ext>
                </a:extLst>
              </p:cNvPr>
              <p:cNvCxnSpPr/>
              <p:nvPr/>
            </p:nvCxnSpPr>
            <p:spPr>
              <a:xfrm>
                <a:off x="4231309"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3B5B3060-C4AA-65E4-66E8-40E2EFA6B2C9}"/>
                  </a:ext>
                </a:extLst>
              </p:cNvPr>
              <p:cNvCxnSpPr/>
              <p:nvPr/>
            </p:nvCxnSpPr>
            <p:spPr>
              <a:xfrm>
                <a:off x="4200829" y="1884532"/>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A05D709-7553-8648-4162-0A27F61E70A8}"/>
                  </a:ext>
                </a:extLst>
              </p:cNvPr>
              <p:cNvCxnSpPr/>
              <p:nvPr/>
            </p:nvCxnSpPr>
            <p:spPr>
              <a:xfrm>
                <a:off x="3966514" y="182220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FECBE11F-D970-0524-954B-ABB12BC6A23D}"/>
                  </a:ext>
                </a:extLst>
              </p:cNvPr>
              <p:cNvCxnSpPr/>
              <p:nvPr/>
            </p:nvCxnSpPr>
            <p:spPr>
              <a:xfrm>
                <a:off x="3825544" y="182220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E1513FA6-96D0-E6AB-4E5C-BDDEB50E4AD3}"/>
                  </a:ext>
                </a:extLst>
              </p:cNvPr>
              <p:cNvCxnSpPr/>
              <p:nvPr/>
            </p:nvCxnSpPr>
            <p:spPr>
              <a:xfrm>
                <a:off x="3720769" y="176124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4634FBD-9CE8-9960-3005-6DB133F2E85C}"/>
                  </a:ext>
                </a:extLst>
              </p:cNvPr>
              <p:cNvCxnSpPr/>
              <p:nvPr/>
            </p:nvCxnSpPr>
            <p:spPr>
              <a:xfrm>
                <a:off x="3678859" y="176124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AF8BE239-570B-A3A7-5CB2-D16D4B6C6DB0}"/>
                  </a:ext>
                </a:extLst>
              </p:cNvPr>
              <p:cNvCxnSpPr/>
              <p:nvPr/>
            </p:nvCxnSpPr>
            <p:spPr>
              <a:xfrm>
                <a:off x="3652189" y="176124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F97EF600-8577-4D1F-2EB1-019AFA42A8B4}"/>
                  </a:ext>
                </a:extLst>
              </p:cNvPr>
              <p:cNvCxnSpPr/>
              <p:nvPr/>
            </p:nvCxnSpPr>
            <p:spPr>
              <a:xfrm>
                <a:off x="3621709" y="176124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F80AFCA0-0309-DB68-8017-C36A25785CEA}"/>
                  </a:ext>
                </a:extLst>
              </p:cNvPr>
              <p:cNvCxnSpPr/>
              <p:nvPr/>
            </p:nvCxnSpPr>
            <p:spPr>
              <a:xfrm>
                <a:off x="3574084" y="176124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F1A9345-0A9F-CA0A-EE40-20E3EB07A0C5}"/>
                  </a:ext>
                </a:extLst>
              </p:cNvPr>
              <p:cNvCxnSpPr/>
              <p:nvPr/>
            </p:nvCxnSpPr>
            <p:spPr>
              <a:xfrm>
                <a:off x="3431209" y="176124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57DFC309-1DF4-2CA6-25DE-7062FC1342F0}"/>
                  </a:ext>
                </a:extLst>
              </p:cNvPr>
              <p:cNvCxnSpPr/>
              <p:nvPr/>
            </p:nvCxnSpPr>
            <p:spPr>
              <a:xfrm>
                <a:off x="3252139" y="176124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9F9993D3-E6FC-FF57-8A63-2209362D46C1}"/>
                  </a:ext>
                </a:extLst>
              </p:cNvPr>
              <p:cNvCxnSpPr/>
              <p:nvPr/>
            </p:nvCxnSpPr>
            <p:spPr>
              <a:xfrm>
                <a:off x="3061639" y="176124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5B0326CB-31DA-657C-C73B-3758B91883D9}"/>
                  </a:ext>
                </a:extLst>
              </p:cNvPr>
              <p:cNvCxnSpPr/>
              <p:nvPr/>
            </p:nvCxnSpPr>
            <p:spPr>
              <a:xfrm>
                <a:off x="3034969" y="17136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D8E963F1-A87C-F031-1A77-5F128A3A1CAD}"/>
                  </a:ext>
                </a:extLst>
              </p:cNvPr>
              <p:cNvCxnSpPr/>
              <p:nvPr/>
            </p:nvCxnSpPr>
            <p:spPr>
              <a:xfrm>
                <a:off x="2884474" y="17136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4DE87AD7-769C-FCBF-D0D0-CD56578FD5D4}"/>
                  </a:ext>
                </a:extLst>
              </p:cNvPr>
              <p:cNvCxnSpPr/>
              <p:nvPr/>
            </p:nvCxnSpPr>
            <p:spPr>
              <a:xfrm>
                <a:off x="2865424" y="17136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3CE3AC4E-DE26-7D0A-23DE-39D4D9714DB3}"/>
                  </a:ext>
                </a:extLst>
              </p:cNvPr>
              <p:cNvCxnSpPr/>
              <p:nvPr/>
            </p:nvCxnSpPr>
            <p:spPr>
              <a:xfrm>
                <a:off x="2802559" y="17136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DA087797-3266-61F2-5234-2E08AFF0FEE1}"/>
                  </a:ext>
                </a:extLst>
              </p:cNvPr>
              <p:cNvCxnSpPr/>
              <p:nvPr/>
            </p:nvCxnSpPr>
            <p:spPr>
              <a:xfrm>
                <a:off x="2745409" y="17136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6C0BD108-6329-0863-A8C0-AC8014839AAA}"/>
                  </a:ext>
                </a:extLst>
              </p:cNvPr>
              <p:cNvCxnSpPr/>
              <p:nvPr/>
            </p:nvCxnSpPr>
            <p:spPr>
              <a:xfrm>
                <a:off x="2669209" y="17136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39D7B173-BAEC-936B-0F23-E3246E714EB0}"/>
                  </a:ext>
                </a:extLst>
              </p:cNvPr>
              <p:cNvCxnSpPr/>
              <p:nvPr/>
            </p:nvCxnSpPr>
            <p:spPr>
              <a:xfrm>
                <a:off x="2577769" y="17136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D8023A10-879E-2AE5-C039-3C6B1799AE93}"/>
                  </a:ext>
                </a:extLst>
              </p:cNvPr>
              <p:cNvCxnSpPr/>
              <p:nvPr/>
            </p:nvCxnSpPr>
            <p:spPr>
              <a:xfrm>
                <a:off x="2448229" y="17136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1FF0DD44-A1E1-85C3-EF54-8989637FECB9}"/>
                  </a:ext>
                </a:extLst>
              </p:cNvPr>
              <p:cNvCxnSpPr/>
              <p:nvPr/>
            </p:nvCxnSpPr>
            <p:spPr>
              <a:xfrm>
                <a:off x="2385364" y="16755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79FCA3C6-210F-E93F-24D5-F09ED57257CF}"/>
                  </a:ext>
                </a:extLst>
              </p:cNvPr>
              <p:cNvCxnSpPr/>
              <p:nvPr/>
            </p:nvCxnSpPr>
            <p:spPr>
              <a:xfrm>
                <a:off x="2322499" y="16755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4EAE3B96-7DAC-B041-F5C9-92F0AD049851}"/>
                  </a:ext>
                </a:extLst>
              </p:cNvPr>
              <p:cNvCxnSpPr/>
              <p:nvPr/>
            </p:nvCxnSpPr>
            <p:spPr>
              <a:xfrm>
                <a:off x="2358694" y="16755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22580269-DE3B-6E4A-82CA-77E53E296C43}"/>
                  </a:ext>
                </a:extLst>
              </p:cNvPr>
              <p:cNvCxnSpPr/>
              <p:nvPr/>
            </p:nvCxnSpPr>
            <p:spPr>
              <a:xfrm>
                <a:off x="2370124" y="16755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B4BF9F5-AF4C-2BCB-B4D8-B1575E5628B4}"/>
                  </a:ext>
                </a:extLst>
              </p:cNvPr>
              <p:cNvCxnSpPr/>
              <p:nvPr/>
            </p:nvCxnSpPr>
            <p:spPr>
              <a:xfrm>
                <a:off x="2210104" y="16755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93396FD1-5E78-43FE-5919-04478B01DA2D}"/>
                  </a:ext>
                </a:extLst>
              </p:cNvPr>
              <p:cNvCxnSpPr/>
              <p:nvPr/>
            </p:nvCxnSpPr>
            <p:spPr>
              <a:xfrm>
                <a:off x="2149144" y="1675521"/>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9ECE4269-5477-63F9-A5FC-80286E46D54C}"/>
                  </a:ext>
                </a:extLst>
              </p:cNvPr>
              <p:cNvCxnSpPr/>
              <p:nvPr/>
            </p:nvCxnSpPr>
            <p:spPr>
              <a:xfrm>
                <a:off x="1971979" y="163932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BE426C99-EBA3-9712-A45B-DCA026DDA494}"/>
                  </a:ext>
                </a:extLst>
              </p:cNvPr>
              <p:cNvCxnSpPr/>
              <p:nvPr/>
            </p:nvCxnSpPr>
            <p:spPr>
              <a:xfrm>
                <a:off x="1796719" y="163932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3FA6764B-AA3F-B668-0720-04819AEE8E30}"/>
                  </a:ext>
                </a:extLst>
              </p:cNvPr>
              <p:cNvCxnSpPr/>
              <p:nvPr/>
            </p:nvCxnSpPr>
            <p:spPr>
              <a:xfrm>
                <a:off x="1979599" y="1639326"/>
                <a:ext cx="0" cy="73152"/>
              </a:xfrm>
              <a:prstGeom prst="line">
                <a:avLst/>
              </a:prstGeom>
              <a:ln w="19050">
                <a:solidFill>
                  <a:srgbClr val="772A28"/>
                </a:solidFill>
              </a:ln>
            </p:spPr>
            <p:style>
              <a:lnRef idx="1">
                <a:schemeClr val="accent1"/>
              </a:lnRef>
              <a:fillRef idx="0">
                <a:schemeClr val="accent1"/>
              </a:fillRef>
              <a:effectRef idx="0">
                <a:schemeClr val="accent1"/>
              </a:effectRef>
              <a:fontRef idx="minor">
                <a:schemeClr val="tx1"/>
              </a:fontRef>
            </p:style>
          </p:cxnSp>
        </p:grpSp>
        <p:sp>
          <p:nvSpPr>
            <p:cNvPr id="26" name="Freeform: Shape 25">
              <a:extLst>
                <a:ext uri="{FF2B5EF4-FFF2-40B4-BE49-F238E27FC236}">
                  <a16:creationId xmlns:a16="http://schemas.microsoft.com/office/drawing/2014/main" id="{2D256D0E-64F1-EADF-56E4-78644063E25E}"/>
                </a:ext>
              </a:extLst>
            </p:cNvPr>
            <p:cNvSpPr/>
            <p:nvPr/>
          </p:nvSpPr>
          <p:spPr>
            <a:xfrm>
              <a:off x="1745087" y="1674254"/>
              <a:ext cx="6001555" cy="363828"/>
            </a:xfrm>
            <a:custGeom>
              <a:avLst/>
              <a:gdLst>
                <a:gd name="connsiteX0" fmla="*/ 6001555 w 6001555"/>
                <a:gd name="connsiteY0" fmla="*/ 363828 h 363828"/>
                <a:gd name="connsiteX1" fmla="*/ 4443212 w 6001555"/>
                <a:gd name="connsiteY1" fmla="*/ 363828 h 363828"/>
                <a:gd name="connsiteX2" fmla="*/ 4443212 w 6001555"/>
                <a:gd name="connsiteY2" fmla="*/ 244698 h 363828"/>
                <a:gd name="connsiteX3" fmla="*/ 2334296 w 6001555"/>
                <a:gd name="connsiteY3" fmla="*/ 244698 h 363828"/>
                <a:gd name="connsiteX4" fmla="*/ 2334296 w 6001555"/>
                <a:gd name="connsiteY4" fmla="*/ 180304 h 363828"/>
                <a:gd name="connsiteX5" fmla="*/ 1989786 w 6001555"/>
                <a:gd name="connsiteY5" fmla="*/ 180304 h 363828"/>
                <a:gd name="connsiteX6" fmla="*/ 1989786 w 6001555"/>
                <a:gd name="connsiteY6" fmla="*/ 125569 h 363828"/>
                <a:gd name="connsiteX7" fmla="*/ 1313645 w 6001555"/>
                <a:gd name="connsiteY7" fmla="*/ 125569 h 363828"/>
                <a:gd name="connsiteX8" fmla="*/ 1313645 w 6001555"/>
                <a:gd name="connsiteY8" fmla="*/ 80492 h 363828"/>
                <a:gd name="connsiteX9" fmla="*/ 701899 w 6001555"/>
                <a:gd name="connsiteY9" fmla="*/ 80492 h 363828"/>
                <a:gd name="connsiteX10" fmla="*/ 701899 w 6001555"/>
                <a:gd name="connsiteY10" fmla="*/ 35416 h 363828"/>
                <a:gd name="connsiteX11" fmla="*/ 257578 w 6001555"/>
                <a:gd name="connsiteY11" fmla="*/ 35416 h 363828"/>
                <a:gd name="connsiteX12" fmla="*/ 257578 w 6001555"/>
                <a:gd name="connsiteY12" fmla="*/ 0 h 363828"/>
                <a:gd name="connsiteX13" fmla="*/ 0 w 6001555"/>
                <a:gd name="connsiteY13" fmla="*/ 0 h 363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01555" h="363828">
                  <a:moveTo>
                    <a:pt x="6001555" y="363828"/>
                  </a:moveTo>
                  <a:lnTo>
                    <a:pt x="4443212" y="363828"/>
                  </a:lnTo>
                  <a:lnTo>
                    <a:pt x="4443212" y="244698"/>
                  </a:lnTo>
                  <a:lnTo>
                    <a:pt x="2334296" y="244698"/>
                  </a:lnTo>
                  <a:lnTo>
                    <a:pt x="2334296" y="180304"/>
                  </a:lnTo>
                  <a:lnTo>
                    <a:pt x="1989786" y="180304"/>
                  </a:lnTo>
                  <a:lnTo>
                    <a:pt x="1989786" y="125569"/>
                  </a:lnTo>
                  <a:lnTo>
                    <a:pt x="1313645" y="125569"/>
                  </a:lnTo>
                  <a:lnTo>
                    <a:pt x="1313645" y="80492"/>
                  </a:lnTo>
                  <a:lnTo>
                    <a:pt x="701899" y="80492"/>
                  </a:lnTo>
                  <a:lnTo>
                    <a:pt x="701899" y="35416"/>
                  </a:lnTo>
                  <a:lnTo>
                    <a:pt x="257578" y="35416"/>
                  </a:lnTo>
                  <a:lnTo>
                    <a:pt x="257578" y="0"/>
                  </a:lnTo>
                  <a:lnTo>
                    <a:pt x="0" y="0"/>
                  </a:lnTo>
                </a:path>
              </a:pathLst>
            </a:custGeom>
            <a:noFill/>
            <a:ln w="25400" cap="sq">
              <a:solidFill>
                <a:srgbClr val="772A28"/>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E7020ACF-D398-EDAE-659F-BAC47C014ED4}"/>
                </a:ext>
              </a:extLst>
            </p:cNvPr>
            <p:cNvSpPr/>
            <p:nvPr/>
          </p:nvSpPr>
          <p:spPr>
            <a:xfrm>
              <a:off x="2403293" y="1752860"/>
              <a:ext cx="81928" cy="11837"/>
            </a:xfrm>
            <a:custGeom>
              <a:avLst/>
              <a:gdLst>
                <a:gd name="connsiteX0" fmla="*/ 0 w 81928"/>
                <a:gd name="connsiteY0" fmla="*/ 0 h 11837"/>
                <a:gd name="connsiteX1" fmla="*/ 81928 w 81928"/>
                <a:gd name="connsiteY1" fmla="*/ 0 h 11837"/>
              </a:gdLst>
              <a:ahLst/>
              <a:cxnLst>
                <a:cxn ang="0">
                  <a:pos x="connsiteX0" y="connsiteY0"/>
                </a:cxn>
                <a:cxn ang="0">
                  <a:pos x="connsiteX1" y="connsiteY1"/>
                </a:cxn>
              </a:cxnLst>
              <a:rect l="l" t="t" r="r" b="b"/>
              <a:pathLst>
                <a:path w="81928" h="11837">
                  <a:moveTo>
                    <a:pt x="0" y="0"/>
                  </a:moveTo>
                  <a:lnTo>
                    <a:pt x="81928" y="0"/>
                  </a:lnTo>
                </a:path>
              </a:pathLst>
            </a:custGeom>
            <a:ln w="19050" cap="flat">
              <a:solidFill>
                <a:srgbClr val="772A28"/>
              </a:solidFill>
              <a:prstDash val="solid"/>
              <a:miter/>
            </a:ln>
          </p:spPr>
          <p:txBody>
            <a:bodyPr rtlCol="0" anchor="ctr"/>
            <a:lstStyle/>
            <a:p>
              <a:endParaRPr lang="en-US" dirty="0"/>
            </a:p>
          </p:txBody>
        </p:sp>
      </p:grpSp>
      <p:grpSp>
        <p:nvGrpSpPr>
          <p:cNvPr id="96" name="Group 95">
            <a:extLst>
              <a:ext uri="{FF2B5EF4-FFF2-40B4-BE49-F238E27FC236}">
                <a16:creationId xmlns:a16="http://schemas.microsoft.com/office/drawing/2014/main" id="{2E47B1EF-36B0-4202-AC5C-B223DEDB9800}"/>
              </a:ext>
            </a:extLst>
          </p:cNvPr>
          <p:cNvGrpSpPr/>
          <p:nvPr/>
        </p:nvGrpSpPr>
        <p:grpSpPr>
          <a:xfrm>
            <a:off x="1824934" y="1639570"/>
            <a:ext cx="6656095" cy="1024490"/>
            <a:chOff x="1824934" y="1639570"/>
            <a:chExt cx="6656095" cy="1024490"/>
          </a:xfrm>
        </p:grpSpPr>
        <p:grpSp>
          <p:nvGrpSpPr>
            <p:cNvPr id="97" name="Group 96">
              <a:extLst>
                <a:ext uri="{FF2B5EF4-FFF2-40B4-BE49-F238E27FC236}">
                  <a16:creationId xmlns:a16="http://schemas.microsoft.com/office/drawing/2014/main" id="{9E89C126-AFED-83F4-CA2D-31DBF263150D}"/>
                </a:ext>
              </a:extLst>
            </p:cNvPr>
            <p:cNvGrpSpPr/>
            <p:nvPr/>
          </p:nvGrpSpPr>
          <p:grpSpPr>
            <a:xfrm>
              <a:off x="1824934" y="1639570"/>
              <a:ext cx="6656095" cy="1024490"/>
              <a:chOff x="1824934" y="1639570"/>
              <a:chExt cx="6656095" cy="1024490"/>
            </a:xfrm>
          </p:grpSpPr>
          <p:cxnSp>
            <p:nvCxnSpPr>
              <p:cNvPr id="103" name="Straight Connector 102">
                <a:extLst>
                  <a:ext uri="{FF2B5EF4-FFF2-40B4-BE49-F238E27FC236}">
                    <a16:creationId xmlns:a16="http://schemas.microsoft.com/office/drawing/2014/main" id="{F6A5F942-349C-A2F6-004D-FF62DCD4679B}"/>
                  </a:ext>
                </a:extLst>
              </p:cNvPr>
              <p:cNvCxnSpPr/>
              <p:nvPr/>
            </p:nvCxnSpPr>
            <p:spPr>
              <a:xfrm>
                <a:off x="8481029" y="259090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9CBACC60-2FAF-2FA8-D235-028F09D89A2F}"/>
                  </a:ext>
                </a:extLst>
              </p:cNvPr>
              <p:cNvCxnSpPr/>
              <p:nvPr/>
            </p:nvCxnSpPr>
            <p:spPr>
              <a:xfrm>
                <a:off x="7503791" y="259090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699BC46E-CA28-3A56-3E36-69A1DC14C6F6}"/>
                  </a:ext>
                </a:extLst>
              </p:cNvPr>
              <p:cNvCxnSpPr/>
              <p:nvPr/>
            </p:nvCxnSpPr>
            <p:spPr>
              <a:xfrm>
                <a:off x="6903254" y="259090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753F4D79-F372-3769-4B39-C62758D2C5C7}"/>
                  </a:ext>
                </a:extLst>
              </p:cNvPr>
              <p:cNvCxnSpPr/>
              <p:nvPr/>
            </p:nvCxnSpPr>
            <p:spPr>
              <a:xfrm>
                <a:off x="6807914" y="259090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C94E6C5-D538-2A2D-F93E-296FD6B90E18}"/>
                  </a:ext>
                </a:extLst>
              </p:cNvPr>
              <p:cNvCxnSpPr/>
              <p:nvPr/>
            </p:nvCxnSpPr>
            <p:spPr>
              <a:xfrm>
                <a:off x="6769640" y="259090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97ED6E45-2769-BA5D-1D47-34EFE9BA384B}"/>
                  </a:ext>
                </a:extLst>
              </p:cNvPr>
              <p:cNvCxnSpPr/>
              <p:nvPr/>
            </p:nvCxnSpPr>
            <p:spPr>
              <a:xfrm>
                <a:off x="6619171" y="259090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C8C6C128-28C8-D5A4-CA6D-BE0875CCCD24}"/>
                  </a:ext>
                </a:extLst>
              </p:cNvPr>
              <p:cNvCxnSpPr/>
              <p:nvPr/>
            </p:nvCxnSpPr>
            <p:spPr>
              <a:xfrm>
                <a:off x="6565001" y="259090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8313A0E5-464C-17C8-4D19-119F970B3519}"/>
                  </a:ext>
                </a:extLst>
              </p:cNvPr>
              <p:cNvCxnSpPr/>
              <p:nvPr/>
            </p:nvCxnSpPr>
            <p:spPr>
              <a:xfrm>
                <a:off x="6341818" y="259090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B8AB8788-6525-64F5-ECB9-E0F86E853765}"/>
                  </a:ext>
                </a:extLst>
              </p:cNvPr>
              <p:cNvCxnSpPr/>
              <p:nvPr/>
            </p:nvCxnSpPr>
            <p:spPr>
              <a:xfrm>
                <a:off x="6075807" y="242163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2EA5C7F4-FE3B-B24B-8D85-DC17E2E3176D}"/>
                  </a:ext>
                </a:extLst>
              </p:cNvPr>
              <p:cNvCxnSpPr/>
              <p:nvPr/>
            </p:nvCxnSpPr>
            <p:spPr>
              <a:xfrm>
                <a:off x="6019470" y="242163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19B9D3B4-A6B8-ABA5-AC92-D29532051502}"/>
                  </a:ext>
                </a:extLst>
              </p:cNvPr>
              <p:cNvCxnSpPr/>
              <p:nvPr/>
            </p:nvCxnSpPr>
            <p:spPr>
              <a:xfrm>
                <a:off x="5950132" y="242163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E328371A-2759-B41A-FE59-D093287974DE}"/>
                  </a:ext>
                </a:extLst>
              </p:cNvPr>
              <p:cNvCxnSpPr/>
              <p:nvPr/>
            </p:nvCxnSpPr>
            <p:spPr>
              <a:xfrm>
                <a:off x="5929531" y="242163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9A5770DF-803F-1BFA-F4C7-FE5B07EA59CA}"/>
                  </a:ext>
                </a:extLst>
              </p:cNvPr>
              <p:cNvCxnSpPr/>
              <p:nvPr/>
            </p:nvCxnSpPr>
            <p:spPr>
              <a:xfrm>
                <a:off x="5723683" y="242163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14F4472A-82CC-C537-A9DC-74A03CDBED3A}"/>
                  </a:ext>
                </a:extLst>
              </p:cNvPr>
              <p:cNvCxnSpPr/>
              <p:nvPr/>
            </p:nvCxnSpPr>
            <p:spPr>
              <a:xfrm>
                <a:off x="5654720" y="242163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58AE8782-CB9D-853B-B138-6F8E14D10F33}"/>
                  </a:ext>
                </a:extLst>
              </p:cNvPr>
              <p:cNvCxnSpPr/>
              <p:nvPr/>
            </p:nvCxnSpPr>
            <p:spPr>
              <a:xfrm>
                <a:off x="5604883" y="242163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7D6CC75B-A33F-41F2-B502-80DB795594BD}"/>
                  </a:ext>
                </a:extLst>
              </p:cNvPr>
              <p:cNvCxnSpPr/>
              <p:nvPr/>
            </p:nvCxnSpPr>
            <p:spPr>
              <a:xfrm>
                <a:off x="5500876" y="242163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49AF165A-C2EA-DE13-26B9-34550C8F2B00}"/>
                  </a:ext>
                </a:extLst>
              </p:cNvPr>
              <p:cNvCxnSpPr/>
              <p:nvPr/>
            </p:nvCxnSpPr>
            <p:spPr>
              <a:xfrm>
                <a:off x="5399035" y="242163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5012A09B-AF3D-7384-F7CF-A226035B7649}"/>
                  </a:ext>
                </a:extLst>
              </p:cNvPr>
              <p:cNvCxnSpPr/>
              <p:nvPr/>
            </p:nvCxnSpPr>
            <p:spPr>
              <a:xfrm>
                <a:off x="5156350" y="242163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BC6A7CB7-396E-F0EA-7546-524D83CD8CED}"/>
                  </a:ext>
                </a:extLst>
              </p:cNvPr>
              <p:cNvCxnSpPr/>
              <p:nvPr/>
            </p:nvCxnSpPr>
            <p:spPr>
              <a:xfrm>
                <a:off x="4434797" y="2347957"/>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95DD6762-2D10-3F9B-8563-40801C9E7965}"/>
                  </a:ext>
                </a:extLst>
              </p:cNvPr>
              <p:cNvCxnSpPr/>
              <p:nvPr/>
            </p:nvCxnSpPr>
            <p:spPr>
              <a:xfrm>
                <a:off x="4384960" y="2347957"/>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DB343AAB-B4E5-507A-CB8A-743D1447D55A}"/>
                  </a:ext>
                </a:extLst>
              </p:cNvPr>
              <p:cNvCxnSpPr/>
              <p:nvPr/>
            </p:nvCxnSpPr>
            <p:spPr>
              <a:xfrm>
                <a:off x="4261451" y="227211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AE09B334-E24A-15D1-6ECD-5586E03781F6}"/>
                  </a:ext>
                </a:extLst>
              </p:cNvPr>
              <p:cNvCxnSpPr/>
              <p:nvPr/>
            </p:nvCxnSpPr>
            <p:spPr>
              <a:xfrm>
                <a:off x="4114596" y="227211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45FD12F9-7208-5C2F-4AE6-6E0F64CC0830}"/>
                  </a:ext>
                </a:extLst>
              </p:cNvPr>
              <p:cNvCxnSpPr/>
              <p:nvPr/>
            </p:nvCxnSpPr>
            <p:spPr>
              <a:xfrm>
                <a:off x="4012755" y="2203837"/>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4BC65578-3BF4-8556-48D5-A0BD8C8B09F9}"/>
                  </a:ext>
                </a:extLst>
              </p:cNvPr>
              <p:cNvCxnSpPr/>
              <p:nvPr/>
            </p:nvCxnSpPr>
            <p:spPr>
              <a:xfrm>
                <a:off x="3637895" y="2028059"/>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17C3F930-2FF7-5168-9DB4-13D9CD5EC334}"/>
                  </a:ext>
                </a:extLst>
              </p:cNvPr>
              <p:cNvCxnSpPr/>
              <p:nvPr/>
            </p:nvCxnSpPr>
            <p:spPr>
              <a:xfrm>
                <a:off x="3401711" y="2028059"/>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8FCC19CC-753D-AD5B-9D8D-47459423BF0C}"/>
                  </a:ext>
                </a:extLst>
              </p:cNvPr>
              <p:cNvCxnSpPr/>
              <p:nvPr/>
            </p:nvCxnSpPr>
            <p:spPr>
              <a:xfrm>
                <a:off x="3330205" y="1973799"/>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8A53F2B9-BEB9-D8EF-7AA7-0CB98F582178}"/>
                  </a:ext>
                </a:extLst>
              </p:cNvPr>
              <p:cNvCxnSpPr/>
              <p:nvPr/>
            </p:nvCxnSpPr>
            <p:spPr>
              <a:xfrm>
                <a:off x="3250032" y="1973799"/>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95A822CE-1D96-DA37-DAD8-9B4FB0E7B962}"/>
                  </a:ext>
                </a:extLst>
              </p:cNvPr>
              <p:cNvCxnSpPr/>
              <p:nvPr/>
            </p:nvCxnSpPr>
            <p:spPr>
              <a:xfrm>
                <a:off x="3074519" y="1915298"/>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CE4BA21E-7E80-2CC8-534F-BD78AACF61BB}"/>
                  </a:ext>
                </a:extLst>
              </p:cNvPr>
              <p:cNvCxnSpPr/>
              <p:nvPr/>
            </p:nvCxnSpPr>
            <p:spPr>
              <a:xfrm>
                <a:off x="2927175" y="1860949"/>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C243F5FC-B1D1-D6B7-772A-FAF61B668518}"/>
                  </a:ext>
                </a:extLst>
              </p:cNvPr>
              <p:cNvCxnSpPr/>
              <p:nvPr/>
            </p:nvCxnSpPr>
            <p:spPr>
              <a:xfrm>
                <a:off x="2851336" y="1860949"/>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46FE3DD5-2FBA-F470-250A-BA452FD38694}"/>
                  </a:ext>
                </a:extLst>
              </p:cNvPr>
              <p:cNvCxnSpPr/>
              <p:nvPr/>
            </p:nvCxnSpPr>
            <p:spPr>
              <a:xfrm>
                <a:off x="2859709" y="1860949"/>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8CD4D4E9-B9C4-2435-5E31-4333F645B10B}"/>
                  </a:ext>
                </a:extLst>
              </p:cNvPr>
              <p:cNvCxnSpPr/>
              <p:nvPr/>
            </p:nvCxnSpPr>
            <p:spPr>
              <a:xfrm>
                <a:off x="2649527" y="1860949"/>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FCE93CDE-B65C-D72F-7CDA-7CB45FBDA5C2}"/>
                  </a:ext>
                </a:extLst>
              </p:cNvPr>
              <p:cNvCxnSpPr/>
              <p:nvPr/>
            </p:nvCxnSpPr>
            <p:spPr>
              <a:xfrm>
                <a:off x="2543353" y="1815705"/>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675ABB17-624F-EF5B-838F-4AF6D49D9267}"/>
                  </a:ext>
                </a:extLst>
              </p:cNvPr>
              <p:cNvCxnSpPr/>
              <p:nvPr/>
            </p:nvCxnSpPr>
            <p:spPr>
              <a:xfrm>
                <a:off x="2467514" y="1815705"/>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56B7A164-BB1F-7667-6E54-6DE7C63CE15A}"/>
                  </a:ext>
                </a:extLst>
              </p:cNvPr>
              <p:cNvCxnSpPr/>
              <p:nvPr/>
            </p:nvCxnSpPr>
            <p:spPr>
              <a:xfrm>
                <a:off x="2127323" y="1726866"/>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9013195C-87EF-3511-1A5D-1C5683A0AD98}"/>
                  </a:ext>
                </a:extLst>
              </p:cNvPr>
              <p:cNvCxnSpPr/>
              <p:nvPr/>
            </p:nvCxnSpPr>
            <p:spPr>
              <a:xfrm>
                <a:off x="2021149" y="1726866"/>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6F706C2C-F05C-3694-1087-A928930D4CE8}"/>
                  </a:ext>
                </a:extLst>
              </p:cNvPr>
              <p:cNvCxnSpPr/>
              <p:nvPr/>
            </p:nvCxnSpPr>
            <p:spPr>
              <a:xfrm>
                <a:off x="1824934" y="1639570"/>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C736DD7D-B020-ACB2-C37D-0567C993CD88}"/>
                  </a:ext>
                </a:extLst>
              </p:cNvPr>
              <p:cNvCxnSpPr/>
              <p:nvPr/>
            </p:nvCxnSpPr>
            <p:spPr>
              <a:xfrm>
                <a:off x="1918279" y="1639570"/>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grpSp>
        <p:cxnSp>
          <p:nvCxnSpPr>
            <p:cNvPr id="98" name="Straight Connector 97">
              <a:extLst>
                <a:ext uri="{FF2B5EF4-FFF2-40B4-BE49-F238E27FC236}">
                  <a16:creationId xmlns:a16="http://schemas.microsoft.com/office/drawing/2014/main" id="{1C5468BC-E3C2-CD6B-31B8-B0D0BC27E780}"/>
                </a:ext>
              </a:extLst>
            </p:cNvPr>
            <p:cNvCxnSpPr>
              <a:cxnSpLocks/>
            </p:cNvCxnSpPr>
            <p:nvPr/>
          </p:nvCxnSpPr>
          <p:spPr>
            <a:xfrm rot="16200000">
              <a:off x="2926300" y="1863466"/>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DE3C37B9-21EB-47FA-F25E-88396F8EDC6B}"/>
                </a:ext>
              </a:extLst>
            </p:cNvPr>
            <p:cNvCxnSpPr>
              <a:cxnSpLocks/>
            </p:cNvCxnSpPr>
            <p:nvPr/>
          </p:nvCxnSpPr>
          <p:spPr>
            <a:xfrm rot="16200000">
              <a:off x="3402550" y="2029201"/>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12B579C-DB1B-293E-1E9E-ED0DD4A0033E}"/>
                </a:ext>
              </a:extLst>
            </p:cNvPr>
            <p:cNvCxnSpPr>
              <a:cxnSpLocks/>
            </p:cNvCxnSpPr>
            <p:nvPr/>
          </p:nvCxnSpPr>
          <p:spPr>
            <a:xfrm rot="16200000">
              <a:off x="2126200" y="1726306"/>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8EA1FBDD-8C43-3EE7-7981-6D54A27C85F8}"/>
                </a:ext>
              </a:extLst>
            </p:cNvPr>
            <p:cNvCxnSpPr>
              <a:cxnSpLocks/>
            </p:cNvCxnSpPr>
            <p:nvPr/>
          </p:nvCxnSpPr>
          <p:spPr>
            <a:xfrm rot="16200000">
              <a:off x="2025235" y="1726306"/>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3BB4D15D-8AC5-0AAC-91CE-3DD646A2AC3C}"/>
                </a:ext>
              </a:extLst>
            </p:cNvPr>
            <p:cNvCxnSpPr>
              <a:cxnSpLocks/>
            </p:cNvCxnSpPr>
            <p:nvPr/>
          </p:nvCxnSpPr>
          <p:spPr>
            <a:xfrm rot="16200000">
              <a:off x="4257895" y="2271893"/>
              <a:ext cx="0" cy="73152"/>
            </a:xfrm>
            <a:prstGeom prst="line">
              <a:avLst/>
            </a:prstGeom>
            <a:ln w="19050">
              <a:solidFill>
                <a:srgbClr val="A69F9F"/>
              </a:solidFill>
            </a:ln>
          </p:spPr>
          <p:style>
            <a:lnRef idx="1">
              <a:schemeClr val="accent1"/>
            </a:lnRef>
            <a:fillRef idx="0">
              <a:schemeClr val="accent1"/>
            </a:fillRef>
            <a:effectRef idx="0">
              <a:schemeClr val="accent1"/>
            </a:effectRef>
            <a:fontRef idx="minor">
              <a:schemeClr val="tx1"/>
            </a:fontRef>
          </p:style>
        </p:cxnSp>
      </p:grpSp>
      <p:sp>
        <p:nvSpPr>
          <p:cNvPr id="141" name="Freeform: Shape 140">
            <a:extLst>
              <a:ext uri="{FF2B5EF4-FFF2-40B4-BE49-F238E27FC236}">
                <a16:creationId xmlns:a16="http://schemas.microsoft.com/office/drawing/2014/main" id="{70AFCB6B-ABFD-26AA-AF1C-FAD38DC5D3F4}"/>
              </a:ext>
            </a:extLst>
          </p:cNvPr>
          <p:cNvSpPr/>
          <p:nvPr/>
        </p:nvSpPr>
        <p:spPr>
          <a:xfrm>
            <a:off x="1745154" y="1674800"/>
            <a:ext cx="6744421" cy="951859"/>
          </a:xfrm>
          <a:custGeom>
            <a:avLst/>
            <a:gdLst>
              <a:gd name="connsiteX0" fmla="*/ 6517341 w 6517341"/>
              <a:gd name="connsiteY0" fmla="*/ 945777 h 945777"/>
              <a:gd name="connsiteX1" fmla="*/ 4244789 w 6517341"/>
              <a:gd name="connsiteY1" fmla="*/ 945777 h 945777"/>
              <a:gd name="connsiteX2" fmla="*/ 4244789 w 6517341"/>
              <a:gd name="connsiteY2" fmla="*/ 784412 h 945777"/>
              <a:gd name="connsiteX3" fmla="*/ 2971800 w 6517341"/>
              <a:gd name="connsiteY3" fmla="*/ 784412 h 945777"/>
              <a:gd name="connsiteX4" fmla="*/ 2971800 w 6517341"/>
              <a:gd name="connsiteY4" fmla="*/ 708212 h 945777"/>
              <a:gd name="connsiteX5" fmla="*/ 2308412 w 6517341"/>
              <a:gd name="connsiteY5" fmla="*/ 708212 h 945777"/>
              <a:gd name="connsiteX6" fmla="*/ 2308412 w 6517341"/>
              <a:gd name="connsiteY6" fmla="*/ 627530 h 945777"/>
              <a:gd name="connsiteX7" fmla="*/ 2097741 w 6517341"/>
              <a:gd name="connsiteY7" fmla="*/ 627530 h 945777"/>
              <a:gd name="connsiteX8" fmla="*/ 2097741 w 6517341"/>
              <a:gd name="connsiteY8" fmla="*/ 564777 h 945777"/>
              <a:gd name="connsiteX9" fmla="*/ 1976718 w 6517341"/>
              <a:gd name="connsiteY9" fmla="*/ 564777 h 945777"/>
              <a:gd name="connsiteX10" fmla="*/ 1976718 w 6517341"/>
              <a:gd name="connsiteY10" fmla="*/ 506506 h 945777"/>
              <a:gd name="connsiteX11" fmla="*/ 1873624 w 6517341"/>
              <a:gd name="connsiteY11" fmla="*/ 506506 h 945777"/>
              <a:gd name="connsiteX12" fmla="*/ 1873624 w 6517341"/>
              <a:gd name="connsiteY12" fmla="*/ 443753 h 945777"/>
              <a:gd name="connsiteX13" fmla="*/ 1842247 w 6517341"/>
              <a:gd name="connsiteY13" fmla="*/ 443753 h 945777"/>
              <a:gd name="connsiteX14" fmla="*/ 1842247 w 6517341"/>
              <a:gd name="connsiteY14" fmla="*/ 385483 h 945777"/>
              <a:gd name="connsiteX15" fmla="*/ 1407459 w 6517341"/>
              <a:gd name="connsiteY15" fmla="*/ 385483 h 945777"/>
              <a:gd name="connsiteX16" fmla="*/ 1407459 w 6517341"/>
              <a:gd name="connsiteY16" fmla="*/ 327212 h 945777"/>
              <a:gd name="connsiteX17" fmla="*/ 1183341 w 6517341"/>
              <a:gd name="connsiteY17" fmla="*/ 327212 h 945777"/>
              <a:gd name="connsiteX18" fmla="*/ 1183341 w 6517341"/>
              <a:gd name="connsiteY18" fmla="*/ 273424 h 945777"/>
              <a:gd name="connsiteX19" fmla="*/ 977153 w 6517341"/>
              <a:gd name="connsiteY19" fmla="*/ 273424 h 945777"/>
              <a:gd name="connsiteX20" fmla="*/ 977153 w 6517341"/>
              <a:gd name="connsiteY20" fmla="*/ 228600 h 945777"/>
              <a:gd name="connsiteX21" fmla="*/ 632012 w 6517341"/>
              <a:gd name="connsiteY21" fmla="*/ 228600 h 945777"/>
              <a:gd name="connsiteX22" fmla="*/ 632012 w 6517341"/>
              <a:gd name="connsiteY22" fmla="*/ 170330 h 945777"/>
              <a:gd name="connsiteX23" fmla="*/ 277906 w 6517341"/>
              <a:gd name="connsiteY23" fmla="*/ 170330 h 945777"/>
              <a:gd name="connsiteX24" fmla="*/ 277906 w 6517341"/>
              <a:gd name="connsiteY24" fmla="*/ 125506 h 945777"/>
              <a:gd name="connsiteX25" fmla="*/ 156883 w 6517341"/>
              <a:gd name="connsiteY25" fmla="*/ 125506 h 945777"/>
              <a:gd name="connsiteX26" fmla="*/ 156883 w 6517341"/>
              <a:gd name="connsiteY26" fmla="*/ 76200 h 945777"/>
              <a:gd name="connsiteX27" fmla="*/ 44824 w 6517341"/>
              <a:gd name="connsiteY27" fmla="*/ 76200 h 945777"/>
              <a:gd name="connsiteX28" fmla="*/ 44824 w 6517341"/>
              <a:gd name="connsiteY28" fmla="*/ 31377 h 945777"/>
              <a:gd name="connsiteX29" fmla="*/ 22412 w 6517341"/>
              <a:gd name="connsiteY29" fmla="*/ 31377 h 945777"/>
              <a:gd name="connsiteX30" fmla="*/ 0 w 6517341"/>
              <a:gd name="connsiteY30" fmla="*/ 8965 h 945777"/>
              <a:gd name="connsiteX31" fmla="*/ 0 w 6517341"/>
              <a:gd name="connsiteY31" fmla="*/ 0 h 945777"/>
              <a:gd name="connsiteX0" fmla="*/ 6681568 w 6681568"/>
              <a:gd name="connsiteY0" fmla="*/ 945777 h 945777"/>
              <a:gd name="connsiteX1" fmla="*/ 4409016 w 6681568"/>
              <a:gd name="connsiteY1" fmla="*/ 945777 h 945777"/>
              <a:gd name="connsiteX2" fmla="*/ 4409016 w 6681568"/>
              <a:gd name="connsiteY2" fmla="*/ 784412 h 945777"/>
              <a:gd name="connsiteX3" fmla="*/ 3136027 w 6681568"/>
              <a:gd name="connsiteY3" fmla="*/ 784412 h 945777"/>
              <a:gd name="connsiteX4" fmla="*/ 3136027 w 6681568"/>
              <a:gd name="connsiteY4" fmla="*/ 708212 h 945777"/>
              <a:gd name="connsiteX5" fmla="*/ 2472639 w 6681568"/>
              <a:gd name="connsiteY5" fmla="*/ 708212 h 945777"/>
              <a:gd name="connsiteX6" fmla="*/ 2472639 w 6681568"/>
              <a:gd name="connsiteY6" fmla="*/ 627530 h 945777"/>
              <a:gd name="connsiteX7" fmla="*/ 2261968 w 6681568"/>
              <a:gd name="connsiteY7" fmla="*/ 627530 h 945777"/>
              <a:gd name="connsiteX8" fmla="*/ 2261968 w 6681568"/>
              <a:gd name="connsiteY8" fmla="*/ 564777 h 945777"/>
              <a:gd name="connsiteX9" fmla="*/ 2140945 w 6681568"/>
              <a:gd name="connsiteY9" fmla="*/ 564777 h 945777"/>
              <a:gd name="connsiteX10" fmla="*/ 2140945 w 6681568"/>
              <a:gd name="connsiteY10" fmla="*/ 506506 h 945777"/>
              <a:gd name="connsiteX11" fmla="*/ 2037851 w 6681568"/>
              <a:gd name="connsiteY11" fmla="*/ 506506 h 945777"/>
              <a:gd name="connsiteX12" fmla="*/ 2037851 w 6681568"/>
              <a:gd name="connsiteY12" fmla="*/ 443753 h 945777"/>
              <a:gd name="connsiteX13" fmla="*/ 2006474 w 6681568"/>
              <a:gd name="connsiteY13" fmla="*/ 443753 h 945777"/>
              <a:gd name="connsiteX14" fmla="*/ 2006474 w 6681568"/>
              <a:gd name="connsiteY14" fmla="*/ 385483 h 945777"/>
              <a:gd name="connsiteX15" fmla="*/ 1571686 w 6681568"/>
              <a:gd name="connsiteY15" fmla="*/ 385483 h 945777"/>
              <a:gd name="connsiteX16" fmla="*/ 1571686 w 6681568"/>
              <a:gd name="connsiteY16" fmla="*/ 327212 h 945777"/>
              <a:gd name="connsiteX17" fmla="*/ 1347568 w 6681568"/>
              <a:gd name="connsiteY17" fmla="*/ 327212 h 945777"/>
              <a:gd name="connsiteX18" fmla="*/ 1347568 w 6681568"/>
              <a:gd name="connsiteY18" fmla="*/ 273424 h 945777"/>
              <a:gd name="connsiteX19" fmla="*/ 1141380 w 6681568"/>
              <a:gd name="connsiteY19" fmla="*/ 273424 h 945777"/>
              <a:gd name="connsiteX20" fmla="*/ 1141380 w 6681568"/>
              <a:gd name="connsiteY20" fmla="*/ 228600 h 945777"/>
              <a:gd name="connsiteX21" fmla="*/ 796239 w 6681568"/>
              <a:gd name="connsiteY21" fmla="*/ 228600 h 945777"/>
              <a:gd name="connsiteX22" fmla="*/ 796239 w 6681568"/>
              <a:gd name="connsiteY22" fmla="*/ 170330 h 945777"/>
              <a:gd name="connsiteX23" fmla="*/ 442133 w 6681568"/>
              <a:gd name="connsiteY23" fmla="*/ 170330 h 945777"/>
              <a:gd name="connsiteX24" fmla="*/ 442133 w 6681568"/>
              <a:gd name="connsiteY24" fmla="*/ 125506 h 945777"/>
              <a:gd name="connsiteX25" fmla="*/ 321110 w 6681568"/>
              <a:gd name="connsiteY25" fmla="*/ 125506 h 945777"/>
              <a:gd name="connsiteX26" fmla="*/ 321110 w 6681568"/>
              <a:gd name="connsiteY26" fmla="*/ 76200 h 945777"/>
              <a:gd name="connsiteX27" fmla="*/ 209051 w 6681568"/>
              <a:gd name="connsiteY27" fmla="*/ 76200 h 945777"/>
              <a:gd name="connsiteX28" fmla="*/ 209051 w 6681568"/>
              <a:gd name="connsiteY28" fmla="*/ 31377 h 945777"/>
              <a:gd name="connsiteX29" fmla="*/ 186639 w 6681568"/>
              <a:gd name="connsiteY29" fmla="*/ 31377 h 945777"/>
              <a:gd name="connsiteX30" fmla="*/ 0 w 6681568"/>
              <a:gd name="connsiteY30" fmla="*/ 169137 h 945777"/>
              <a:gd name="connsiteX31" fmla="*/ 164227 w 6681568"/>
              <a:gd name="connsiteY31" fmla="*/ 0 h 945777"/>
              <a:gd name="connsiteX0" fmla="*/ 6744421 w 6744421"/>
              <a:gd name="connsiteY0" fmla="*/ 951859 h 951859"/>
              <a:gd name="connsiteX1" fmla="*/ 4471869 w 6744421"/>
              <a:gd name="connsiteY1" fmla="*/ 951859 h 951859"/>
              <a:gd name="connsiteX2" fmla="*/ 4471869 w 6744421"/>
              <a:gd name="connsiteY2" fmla="*/ 790494 h 951859"/>
              <a:gd name="connsiteX3" fmla="*/ 3198880 w 6744421"/>
              <a:gd name="connsiteY3" fmla="*/ 790494 h 951859"/>
              <a:gd name="connsiteX4" fmla="*/ 3198880 w 6744421"/>
              <a:gd name="connsiteY4" fmla="*/ 714294 h 951859"/>
              <a:gd name="connsiteX5" fmla="*/ 2535492 w 6744421"/>
              <a:gd name="connsiteY5" fmla="*/ 714294 h 951859"/>
              <a:gd name="connsiteX6" fmla="*/ 2535492 w 6744421"/>
              <a:gd name="connsiteY6" fmla="*/ 633612 h 951859"/>
              <a:gd name="connsiteX7" fmla="*/ 2324821 w 6744421"/>
              <a:gd name="connsiteY7" fmla="*/ 633612 h 951859"/>
              <a:gd name="connsiteX8" fmla="*/ 2324821 w 6744421"/>
              <a:gd name="connsiteY8" fmla="*/ 570859 h 951859"/>
              <a:gd name="connsiteX9" fmla="*/ 2203798 w 6744421"/>
              <a:gd name="connsiteY9" fmla="*/ 570859 h 951859"/>
              <a:gd name="connsiteX10" fmla="*/ 2203798 w 6744421"/>
              <a:gd name="connsiteY10" fmla="*/ 512588 h 951859"/>
              <a:gd name="connsiteX11" fmla="*/ 2100704 w 6744421"/>
              <a:gd name="connsiteY11" fmla="*/ 512588 h 951859"/>
              <a:gd name="connsiteX12" fmla="*/ 2100704 w 6744421"/>
              <a:gd name="connsiteY12" fmla="*/ 449835 h 951859"/>
              <a:gd name="connsiteX13" fmla="*/ 2069327 w 6744421"/>
              <a:gd name="connsiteY13" fmla="*/ 449835 h 951859"/>
              <a:gd name="connsiteX14" fmla="*/ 2069327 w 6744421"/>
              <a:gd name="connsiteY14" fmla="*/ 391565 h 951859"/>
              <a:gd name="connsiteX15" fmla="*/ 1634539 w 6744421"/>
              <a:gd name="connsiteY15" fmla="*/ 391565 h 951859"/>
              <a:gd name="connsiteX16" fmla="*/ 1634539 w 6744421"/>
              <a:gd name="connsiteY16" fmla="*/ 333294 h 951859"/>
              <a:gd name="connsiteX17" fmla="*/ 1410421 w 6744421"/>
              <a:gd name="connsiteY17" fmla="*/ 333294 h 951859"/>
              <a:gd name="connsiteX18" fmla="*/ 1410421 w 6744421"/>
              <a:gd name="connsiteY18" fmla="*/ 279506 h 951859"/>
              <a:gd name="connsiteX19" fmla="*/ 1204233 w 6744421"/>
              <a:gd name="connsiteY19" fmla="*/ 279506 h 951859"/>
              <a:gd name="connsiteX20" fmla="*/ 1204233 w 6744421"/>
              <a:gd name="connsiteY20" fmla="*/ 234682 h 951859"/>
              <a:gd name="connsiteX21" fmla="*/ 859092 w 6744421"/>
              <a:gd name="connsiteY21" fmla="*/ 234682 h 951859"/>
              <a:gd name="connsiteX22" fmla="*/ 859092 w 6744421"/>
              <a:gd name="connsiteY22" fmla="*/ 176412 h 951859"/>
              <a:gd name="connsiteX23" fmla="*/ 504986 w 6744421"/>
              <a:gd name="connsiteY23" fmla="*/ 176412 h 951859"/>
              <a:gd name="connsiteX24" fmla="*/ 504986 w 6744421"/>
              <a:gd name="connsiteY24" fmla="*/ 131588 h 951859"/>
              <a:gd name="connsiteX25" fmla="*/ 383963 w 6744421"/>
              <a:gd name="connsiteY25" fmla="*/ 131588 h 951859"/>
              <a:gd name="connsiteX26" fmla="*/ 383963 w 6744421"/>
              <a:gd name="connsiteY26" fmla="*/ 82282 h 951859"/>
              <a:gd name="connsiteX27" fmla="*/ 271904 w 6744421"/>
              <a:gd name="connsiteY27" fmla="*/ 82282 h 951859"/>
              <a:gd name="connsiteX28" fmla="*/ 271904 w 6744421"/>
              <a:gd name="connsiteY28" fmla="*/ 37459 h 951859"/>
              <a:gd name="connsiteX29" fmla="*/ 249492 w 6744421"/>
              <a:gd name="connsiteY29" fmla="*/ 37459 h 951859"/>
              <a:gd name="connsiteX30" fmla="*/ 62853 w 6744421"/>
              <a:gd name="connsiteY30" fmla="*/ 175219 h 951859"/>
              <a:gd name="connsiteX31" fmla="*/ 0 w 6744421"/>
              <a:gd name="connsiteY31" fmla="*/ 0 h 951859"/>
              <a:gd name="connsiteX0" fmla="*/ 6744421 w 6744421"/>
              <a:gd name="connsiteY0" fmla="*/ 953778 h 953778"/>
              <a:gd name="connsiteX1" fmla="*/ 4471869 w 6744421"/>
              <a:gd name="connsiteY1" fmla="*/ 953778 h 953778"/>
              <a:gd name="connsiteX2" fmla="*/ 4471869 w 6744421"/>
              <a:gd name="connsiteY2" fmla="*/ 792413 h 953778"/>
              <a:gd name="connsiteX3" fmla="*/ 3198880 w 6744421"/>
              <a:gd name="connsiteY3" fmla="*/ 792413 h 953778"/>
              <a:gd name="connsiteX4" fmla="*/ 3198880 w 6744421"/>
              <a:gd name="connsiteY4" fmla="*/ 716213 h 953778"/>
              <a:gd name="connsiteX5" fmla="*/ 2535492 w 6744421"/>
              <a:gd name="connsiteY5" fmla="*/ 716213 h 953778"/>
              <a:gd name="connsiteX6" fmla="*/ 2535492 w 6744421"/>
              <a:gd name="connsiteY6" fmla="*/ 635531 h 953778"/>
              <a:gd name="connsiteX7" fmla="*/ 2324821 w 6744421"/>
              <a:gd name="connsiteY7" fmla="*/ 635531 h 953778"/>
              <a:gd name="connsiteX8" fmla="*/ 2324821 w 6744421"/>
              <a:gd name="connsiteY8" fmla="*/ 572778 h 953778"/>
              <a:gd name="connsiteX9" fmla="*/ 2203798 w 6744421"/>
              <a:gd name="connsiteY9" fmla="*/ 572778 h 953778"/>
              <a:gd name="connsiteX10" fmla="*/ 2203798 w 6744421"/>
              <a:gd name="connsiteY10" fmla="*/ 514507 h 953778"/>
              <a:gd name="connsiteX11" fmla="*/ 2100704 w 6744421"/>
              <a:gd name="connsiteY11" fmla="*/ 514507 h 953778"/>
              <a:gd name="connsiteX12" fmla="*/ 2100704 w 6744421"/>
              <a:gd name="connsiteY12" fmla="*/ 451754 h 953778"/>
              <a:gd name="connsiteX13" fmla="*/ 2069327 w 6744421"/>
              <a:gd name="connsiteY13" fmla="*/ 451754 h 953778"/>
              <a:gd name="connsiteX14" fmla="*/ 2069327 w 6744421"/>
              <a:gd name="connsiteY14" fmla="*/ 393484 h 953778"/>
              <a:gd name="connsiteX15" fmla="*/ 1634539 w 6744421"/>
              <a:gd name="connsiteY15" fmla="*/ 393484 h 953778"/>
              <a:gd name="connsiteX16" fmla="*/ 1634539 w 6744421"/>
              <a:gd name="connsiteY16" fmla="*/ 335213 h 953778"/>
              <a:gd name="connsiteX17" fmla="*/ 1410421 w 6744421"/>
              <a:gd name="connsiteY17" fmla="*/ 335213 h 953778"/>
              <a:gd name="connsiteX18" fmla="*/ 1410421 w 6744421"/>
              <a:gd name="connsiteY18" fmla="*/ 281425 h 953778"/>
              <a:gd name="connsiteX19" fmla="*/ 1204233 w 6744421"/>
              <a:gd name="connsiteY19" fmla="*/ 281425 h 953778"/>
              <a:gd name="connsiteX20" fmla="*/ 1204233 w 6744421"/>
              <a:gd name="connsiteY20" fmla="*/ 236601 h 953778"/>
              <a:gd name="connsiteX21" fmla="*/ 859092 w 6744421"/>
              <a:gd name="connsiteY21" fmla="*/ 236601 h 953778"/>
              <a:gd name="connsiteX22" fmla="*/ 859092 w 6744421"/>
              <a:gd name="connsiteY22" fmla="*/ 178331 h 953778"/>
              <a:gd name="connsiteX23" fmla="*/ 504986 w 6744421"/>
              <a:gd name="connsiteY23" fmla="*/ 178331 h 953778"/>
              <a:gd name="connsiteX24" fmla="*/ 504986 w 6744421"/>
              <a:gd name="connsiteY24" fmla="*/ 133507 h 953778"/>
              <a:gd name="connsiteX25" fmla="*/ 383963 w 6744421"/>
              <a:gd name="connsiteY25" fmla="*/ 133507 h 953778"/>
              <a:gd name="connsiteX26" fmla="*/ 383963 w 6744421"/>
              <a:gd name="connsiteY26" fmla="*/ 84201 h 953778"/>
              <a:gd name="connsiteX27" fmla="*/ 271904 w 6744421"/>
              <a:gd name="connsiteY27" fmla="*/ 84201 h 953778"/>
              <a:gd name="connsiteX28" fmla="*/ 271904 w 6744421"/>
              <a:gd name="connsiteY28" fmla="*/ 39378 h 953778"/>
              <a:gd name="connsiteX29" fmla="*/ 249492 w 6744421"/>
              <a:gd name="connsiteY29" fmla="*/ 39378 h 953778"/>
              <a:gd name="connsiteX30" fmla="*/ 267630 w 6744421"/>
              <a:gd name="connsiteY30" fmla="*/ 746 h 953778"/>
              <a:gd name="connsiteX31" fmla="*/ 0 w 6744421"/>
              <a:gd name="connsiteY31" fmla="*/ 1919 h 953778"/>
              <a:gd name="connsiteX0" fmla="*/ 6744421 w 6744421"/>
              <a:gd name="connsiteY0" fmla="*/ 953032 h 953032"/>
              <a:gd name="connsiteX1" fmla="*/ 4471869 w 6744421"/>
              <a:gd name="connsiteY1" fmla="*/ 953032 h 953032"/>
              <a:gd name="connsiteX2" fmla="*/ 4471869 w 6744421"/>
              <a:gd name="connsiteY2" fmla="*/ 791667 h 953032"/>
              <a:gd name="connsiteX3" fmla="*/ 3198880 w 6744421"/>
              <a:gd name="connsiteY3" fmla="*/ 791667 h 953032"/>
              <a:gd name="connsiteX4" fmla="*/ 3198880 w 6744421"/>
              <a:gd name="connsiteY4" fmla="*/ 715467 h 953032"/>
              <a:gd name="connsiteX5" fmla="*/ 2535492 w 6744421"/>
              <a:gd name="connsiteY5" fmla="*/ 715467 h 953032"/>
              <a:gd name="connsiteX6" fmla="*/ 2535492 w 6744421"/>
              <a:gd name="connsiteY6" fmla="*/ 634785 h 953032"/>
              <a:gd name="connsiteX7" fmla="*/ 2324821 w 6744421"/>
              <a:gd name="connsiteY7" fmla="*/ 634785 h 953032"/>
              <a:gd name="connsiteX8" fmla="*/ 2324821 w 6744421"/>
              <a:gd name="connsiteY8" fmla="*/ 572032 h 953032"/>
              <a:gd name="connsiteX9" fmla="*/ 2203798 w 6744421"/>
              <a:gd name="connsiteY9" fmla="*/ 572032 h 953032"/>
              <a:gd name="connsiteX10" fmla="*/ 2203798 w 6744421"/>
              <a:gd name="connsiteY10" fmla="*/ 513761 h 953032"/>
              <a:gd name="connsiteX11" fmla="*/ 2100704 w 6744421"/>
              <a:gd name="connsiteY11" fmla="*/ 513761 h 953032"/>
              <a:gd name="connsiteX12" fmla="*/ 2100704 w 6744421"/>
              <a:gd name="connsiteY12" fmla="*/ 451008 h 953032"/>
              <a:gd name="connsiteX13" fmla="*/ 2069327 w 6744421"/>
              <a:gd name="connsiteY13" fmla="*/ 451008 h 953032"/>
              <a:gd name="connsiteX14" fmla="*/ 2069327 w 6744421"/>
              <a:gd name="connsiteY14" fmla="*/ 392738 h 953032"/>
              <a:gd name="connsiteX15" fmla="*/ 1634539 w 6744421"/>
              <a:gd name="connsiteY15" fmla="*/ 392738 h 953032"/>
              <a:gd name="connsiteX16" fmla="*/ 1634539 w 6744421"/>
              <a:gd name="connsiteY16" fmla="*/ 334467 h 953032"/>
              <a:gd name="connsiteX17" fmla="*/ 1410421 w 6744421"/>
              <a:gd name="connsiteY17" fmla="*/ 334467 h 953032"/>
              <a:gd name="connsiteX18" fmla="*/ 1410421 w 6744421"/>
              <a:gd name="connsiteY18" fmla="*/ 280679 h 953032"/>
              <a:gd name="connsiteX19" fmla="*/ 1204233 w 6744421"/>
              <a:gd name="connsiteY19" fmla="*/ 280679 h 953032"/>
              <a:gd name="connsiteX20" fmla="*/ 1204233 w 6744421"/>
              <a:gd name="connsiteY20" fmla="*/ 235855 h 953032"/>
              <a:gd name="connsiteX21" fmla="*/ 859092 w 6744421"/>
              <a:gd name="connsiteY21" fmla="*/ 235855 h 953032"/>
              <a:gd name="connsiteX22" fmla="*/ 859092 w 6744421"/>
              <a:gd name="connsiteY22" fmla="*/ 177585 h 953032"/>
              <a:gd name="connsiteX23" fmla="*/ 504986 w 6744421"/>
              <a:gd name="connsiteY23" fmla="*/ 177585 h 953032"/>
              <a:gd name="connsiteX24" fmla="*/ 504986 w 6744421"/>
              <a:gd name="connsiteY24" fmla="*/ 132761 h 953032"/>
              <a:gd name="connsiteX25" fmla="*/ 383963 w 6744421"/>
              <a:gd name="connsiteY25" fmla="*/ 132761 h 953032"/>
              <a:gd name="connsiteX26" fmla="*/ 383963 w 6744421"/>
              <a:gd name="connsiteY26" fmla="*/ 83455 h 953032"/>
              <a:gd name="connsiteX27" fmla="*/ 271904 w 6744421"/>
              <a:gd name="connsiteY27" fmla="*/ 83455 h 953032"/>
              <a:gd name="connsiteX28" fmla="*/ 271904 w 6744421"/>
              <a:gd name="connsiteY28" fmla="*/ 38632 h 953032"/>
              <a:gd name="connsiteX29" fmla="*/ 249492 w 6744421"/>
              <a:gd name="connsiteY29" fmla="*/ 38632 h 953032"/>
              <a:gd name="connsiteX30" fmla="*/ 267630 w 6744421"/>
              <a:gd name="connsiteY30" fmla="*/ 0 h 953032"/>
              <a:gd name="connsiteX31" fmla="*/ 0 w 6744421"/>
              <a:gd name="connsiteY31" fmla="*/ 1173 h 953032"/>
              <a:gd name="connsiteX0" fmla="*/ 6744421 w 6744421"/>
              <a:gd name="connsiteY0" fmla="*/ 953032 h 953032"/>
              <a:gd name="connsiteX1" fmla="*/ 4471869 w 6744421"/>
              <a:gd name="connsiteY1" fmla="*/ 953032 h 953032"/>
              <a:gd name="connsiteX2" fmla="*/ 4471869 w 6744421"/>
              <a:gd name="connsiteY2" fmla="*/ 791667 h 953032"/>
              <a:gd name="connsiteX3" fmla="*/ 3198880 w 6744421"/>
              <a:gd name="connsiteY3" fmla="*/ 791667 h 953032"/>
              <a:gd name="connsiteX4" fmla="*/ 3198880 w 6744421"/>
              <a:gd name="connsiteY4" fmla="*/ 715467 h 953032"/>
              <a:gd name="connsiteX5" fmla="*/ 2535492 w 6744421"/>
              <a:gd name="connsiteY5" fmla="*/ 715467 h 953032"/>
              <a:gd name="connsiteX6" fmla="*/ 2535492 w 6744421"/>
              <a:gd name="connsiteY6" fmla="*/ 634785 h 953032"/>
              <a:gd name="connsiteX7" fmla="*/ 2324821 w 6744421"/>
              <a:gd name="connsiteY7" fmla="*/ 634785 h 953032"/>
              <a:gd name="connsiteX8" fmla="*/ 2324821 w 6744421"/>
              <a:gd name="connsiteY8" fmla="*/ 572032 h 953032"/>
              <a:gd name="connsiteX9" fmla="*/ 2203798 w 6744421"/>
              <a:gd name="connsiteY9" fmla="*/ 572032 h 953032"/>
              <a:gd name="connsiteX10" fmla="*/ 2203798 w 6744421"/>
              <a:gd name="connsiteY10" fmla="*/ 513761 h 953032"/>
              <a:gd name="connsiteX11" fmla="*/ 2100704 w 6744421"/>
              <a:gd name="connsiteY11" fmla="*/ 513761 h 953032"/>
              <a:gd name="connsiteX12" fmla="*/ 2100704 w 6744421"/>
              <a:gd name="connsiteY12" fmla="*/ 451008 h 953032"/>
              <a:gd name="connsiteX13" fmla="*/ 2069327 w 6744421"/>
              <a:gd name="connsiteY13" fmla="*/ 451008 h 953032"/>
              <a:gd name="connsiteX14" fmla="*/ 2069327 w 6744421"/>
              <a:gd name="connsiteY14" fmla="*/ 392738 h 953032"/>
              <a:gd name="connsiteX15" fmla="*/ 1634539 w 6744421"/>
              <a:gd name="connsiteY15" fmla="*/ 392738 h 953032"/>
              <a:gd name="connsiteX16" fmla="*/ 1634539 w 6744421"/>
              <a:gd name="connsiteY16" fmla="*/ 334467 h 953032"/>
              <a:gd name="connsiteX17" fmla="*/ 1410421 w 6744421"/>
              <a:gd name="connsiteY17" fmla="*/ 334467 h 953032"/>
              <a:gd name="connsiteX18" fmla="*/ 1410421 w 6744421"/>
              <a:gd name="connsiteY18" fmla="*/ 280679 h 953032"/>
              <a:gd name="connsiteX19" fmla="*/ 1204233 w 6744421"/>
              <a:gd name="connsiteY19" fmla="*/ 280679 h 953032"/>
              <a:gd name="connsiteX20" fmla="*/ 1204233 w 6744421"/>
              <a:gd name="connsiteY20" fmla="*/ 235855 h 953032"/>
              <a:gd name="connsiteX21" fmla="*/ 859092 w 6744421"/>
              <a:gd name="connsiteY21" fmla="*/ 235855 h 953032"/>
              <a:gd name="connsiteX22" fmla="*/ 859092 w 6744421"/>
              <a:gd name="connsiteY22" fmla="*/ 177585 h 953032"/>
              <a:gd name="connsiteX23" fmla="*/ 504986 w 6744421"/>
              <a:gd name="connsiteY23" fmla="*/ 177585 h 953032"/>
              <a:gd name="connsiteX24" fmla="*/ 504986 w 6744421"/>
              <a:gd name="connsiteY24" fmla="*/ 132761 h 953032"/>
              <a:gd name="connsiteX25" fmla="*/ 383963 w 6744421"/>
              <a:gd name="connsiteY25" fmla="*/ 132761 h 953032"/>
              <a:gd name="connsiteX26" fmla="*/ 383963 w 6744421"/>
              <a:gd name="connsiteY26" fmla="*/ 83455 h 953032"/>
              <a:gd name="connsiteX27" fmla="*/ 271904 w 6744421"/>
              <a:gd name="connsiteY27" fmla="*/ 83455 h 953032"/>
              <a:gd name="connsiteX28" fmla="*/ 271904 w 6744421"/>
              <a:gd name="connsiteY28" fmla="*/ 38632 h 953032"/>
              <a:gd name="connsiteX29" fmla="*/ 249492 w 6744421"/>
              <a:gd name="connsiteY29" fmla="*/ 38632 h 953032"/>
              <a:gd name="connsiteX30" fmla="*/ 267630 w 6744421"/>
              <a:gd name="connsiteY30" fmla="*/ 0 h 953032"/>
              <a:gd name="connsiteX31" fmla="*/ 0 w 6744421"/>
              <a:gd name="connsiteY31" fmla="*/ 1173 h 953032"/>
              <a:gd name="connsiteX0" fmla="*/ 6744421 w 6744421"/>
              <a:gd name="connsiteY0" fmla="*/ 951859 h 951859"/>
              <a:gd name="connsiteX1" fmla="*/ 4471869 w 6744421"/>
              <a:gd name="connsiteY1" fmla="*/ 951859 h 951859"/>
              <a:gd name="connsiteX2" fmla="*/ 4471869 w 6744421"/>
              <a:gd name="connsiteY2" fmla="*/ 790494 h 951859"/>
              <a:gd name="connsiteX3" fmla="*/ 3198880 w 6744421"/>
              <a:gd name="connsiteY3" fmla="*/ 790494 h 951859"/>
              <a:gd name="connsiteX4" fmla="*/ 3198880 w 6744421"/>
              <a:gd name="connsiteY4" fmla="*/ 714294 h 951859"/>
              <a:gd name="connsiteX5" fmla="*/ 2535492 w 6744421"/>
              <a:gd name="connsiteY5" fmla="*/ 714294 h 951859"/>
              <a:gd name="connsiteX6" fmla="*/ 2535492 w 6744421"/>
              <a:gd name="connsiteY6" fmla="*/ 633612 h 951859"/>
              <a:gd name="connsiteX7" fmla="*/ 2324821 w 6744421"/>
              <a:gd name="connsiteY7" fmla="*/ 633612 h 951859"/>
              <a:gd name="connsiteX8" fmla="*/ 2324821 w 6744421"/>
              <a:gd name="connsiteY8" fmla="*/ 570859 h 951859"/>
              <a:gd name="connsiteX9" fmla="*/ 2203798 w 6744421"/>
              <a:gd name="connsiteY9" fmla="*/ 570859 h 951859"/>
              <a:gd name="connsiteX10" fmla="*/ 2203798 w 6744421"/>
              <a:gd name="connsiteY10" fmla="*/ 512588 h 951859"/>
              <a:gd name="connsiteX11" fmla="*/ 2100704 w 6744421"/>
              <a:gd name="connsiteY11" fmla="*/ 512588 h 951859"/>
              <a:gd name="connsiteX12" fmla="*/ 2100704 w 6744421"/>
              <a:gd name="connsiteY12" fmla="*/ 449835 h 951859"/>
              <a:gd name="connsiteX13" fmla="*/ 2069327 w 6744421"/>
              <a:gd name="connsiteY13" fmla="*/ 449835 h 951859"/>
              <a:gd name="connsiteX14" fmla="*/ 2069327 w 6744421"/>
              <a:gd name="connsiteY14" fmla="*/ 391565 h 951859"/>
              <a:gd name="connsiteX15" fmla="*/ 1634539 w 6744421"/>
              <a:gd name="connsiteY15" fmla="*/ 391565 h 951859"/>
              <a:gd name="connsiteX16" fmla="*/ 1634539 w 6744421"/>
              <a:gd name="connsiteY16" fmla="*/ 333294 h 951859"/>
              <a:gd name="connsiteX17" fmla="*/ 1410421 w 6744421"/>
              <a:gd name="connsiteY17" fmla="*/ 333294 h 951859"/>
              <a:gd name="connsiteX18" fmla="*/ 1410421 w 6744421"/>
              <a:gd name="connsiteY18" fmla="*/ 279506 h 951859"/>
              <a:gd name="connsiteX19" fmla="*/ 1204233 w 6744421"/>
              <a:gd name="connsiteY19" fmla="*/ 279506 h 951859"/>
              <a:gd name="connsiteX20" fmla="*/ 1204233 w 6744421"/>
              <a:gd name="connsiteY20" fmla="*/ 234682 h 951859"/>
              <a:gd name="connsiteX21" fmla="*/ 859092 w 6744421"/>
              <a:gd name="connsiteY21" fmla="*/ 234682 h 951859"/>
              <a:gd name="connsiteX22" fmla="*/ 859092 w 6744421"/>
              <a:gd name="connsiteY22" fmla="*/ 176412 h 951859"/>
              <a:gd name="connsiteX23" fmla="*/ 504986 w 6744421"/>
              <a:gd name="connsiteY23" fmla="*/ 176412 h 951859"/>
              <a:gd name="connsiteX24" fmla="*/ 504986 w 6744421"/>
              <a:gd name="connsiteY24" fmla="*/ 131588 h 951859"/>
              <a:gd name="connsiteX25" fmla="*/ 383963 w 6744421"/>
              <a:gd name="connsiteY25" fmla="*/ 131588 h 951859"/>
              <a:gd name="connsiteX26" fmla="*/ 383963 w 6744421"/>
              <a:gd name="connsiteY26" fmla="*/ 82282 h 951859"/>
              <a:gd name="connsiteX27" fmla="*/ 271904 w 6744421"/>
              <a:gd name="connsiteY27" fmla="*/ 82282 h 951859"/>
              <a:gd name="connsiteX28" fmla="*/ 271904 w 6744421"/>
              <a:gd name="connsiteY28" fmla="*/ 37459 h 951859"/>
              <a:gd name="connsiteX29" fmla="*/ 249492 w 6744421"/>
              <a:gd name="connsiteY29" fmla="*/ 37459 h 951859"/>
              <a:gd name="connsiteX30" fmla="*/ 237217 w 6744421"/>
              <a:gd name="connsiteY30" fmla="*/ 854 h 951859"/>
              <a:gd name="connsiteX31" fmla="*/ 0 w 6744421"/>
              <a:gd name="connsiteY31" fmla="*/ 0 h 951859"/>
              <a:gd name="connsiteX0" fmla="*/ 6744421 w 6744421"/>
              <a:gd name="connsiteY0" fmla="*/ 951859 h 951859"/>
              <a:gd name="connsiteX1" fmla="*/ 4471869 w 6744421"/>
              <a:gd name="connsiteY1" fmla="*/ 951859 h 951859"/>
              <a:gd name="connsiteX2" fmla="*/ 4471869 w 6744421"/>
              <a:gd name="connsiteY2" fmla="*/ 790494 h 951859"/>
              <a:gd name="connsiteX3" fmla="*/ 3198880 w 6744421"/>
              <a:gd name="connsiteY3" fmla="*/ 790494 h 951859"/>
              <a:gd name="connsiteX4" fmla="*/ 3198880 w 6744421"/>
              <a:gd name="connsiteY4" fmla="*/ 714294 h 951859"/>
              <a:gd name="connsiteX5" fmla="*/ 2535492 w 6744421"/>
              <a:gd name="connsiteY5" fmla="*/ 714294 h 951859"/>
              <a:gd name="connsiteX6" fmla="*/ 2535492 w 6744421"/>
              <a:gd name="connsiteY6" fmla="*/ 633612 h 951859"/>
              <a:gd name="connsiteX7" fmla="*/ 2324821 w 6744421"/>
              <a:gd name="connsiteY7" fmla="*/ 633612 h 951859"/>
              <a:gd name="connsiteX8" fmla="*/ 2324821 w 6744421"/>
              <a:gd name="connsiteY8" fmla="*/ 570859 h 951859"/>
              <a:gd name="connsiteX9" fmla="*/ 2203798 w 6744421"/>
              <a:gd name="connsiteY9" fmla="*/ 570859 h 951859"/>
              <a:gd name="connsiteX10" fmla="*/ 2203798 w 6744421"/>
              <a:gd name="connsiteY10" fmla="*/ 512588 h 951859"/>
              <a:gd name="connsiteX11" fmla="*/ 2100704 w 6744421"/>
              <a:gd name="connsiteY11" fmla="*/ 512588 h 951859"/>
              <a:gd name="connsiteX12" fmla="*/ 2100704 w 6744421"/>
              <a:gd name="connsiteY12" fmla="*/ 449835 h 951859"/>
              <a:gd name="connsiteX13" fmla="*/ 2069327 w 6744421"/>
              <a:gd name="connsiteY13" fmla="*/ 449835 h 951859"/>
              <a:gd name="connsiteX14" fmla="*/ 2069327 w 6744421"/>
              <a:gd name="connsiteY14" fmla="*/ 391565 h 951859"/>
              <a:gd name="connsiteX15" fmla="*/ 1634539 w 6744421"/>
              <a:gd name="connsiteY15" fmla="*/ 391565 h 951859"/>
              <a:gd name="connsiteX16" fmla="*/ 1634539 w 6744421"/>
              <a:gd name="connsiteY16" fmla="*/ 333294 h 951859"/>
              <a:gd name="connsiteX17" fmla="*/ 1410421 w 6744421"/>
              <a:gd name="connsiteY17" fmla="*/ 333294 h 951859"/>
              <a:gd name="connsiteX18" fmla="*/ 1410421 w 6744421"/>
              <a:gd name="connsiteY18" fmla="*/ 279506 h 951859"/>
              <a:gd name="connsiteX19" fmla="*/ 1204233 w 6744421"/>
              <a:gd name="connsiteY19" fmla="*/ 279506 h 951859"/>
              <a:gd name="connsiteX20" fmla="*/ 1204233 w 6744421"/>
              <a:gd name="connsiteY20" fmla="*/ 234682 h 951859"/>
              <a:gd name="connsiteX21" fmla="*/ 859092 w 6744421"/>
              <a:gd name="connsiteY21" fmla="*/ 234682 h 951859"/>
              <a:gd name="connsiteX22" fmla="*/ 859092 w 6744421"/>
              <a:gd name="connsiteY22" fmla="*/ 176412 h 951859"/>
              <a:gd name="connsiteX23" fmla="*/ 504986 w 6744421"/>
              <a:gd name="connsiteY23" fmla="*/ 176412 h 951859"/>
              <a:gd name="connsiteX24" fmla="*/ 504986 w 6744421"/>
              <a:gd name="connsiteY24" fmla="*/ 131588 h 951859"/>
              <a:gd name="connsiteX25" fmla="*/ 383963 w 6744421"/>
              <a:gd name="connsiteY25" fmla="*/ 131588 h 951859"/>
              <a:gd name="connsiteX26" fmla="*/ 383963 w 6744421"/>
              <a:gd name="connsiteY26" fmla="*/ 82282 h 951859"/>
              <a:gd name="connsiteX27" fmla="*/ 271904 w 6744421"/>
              <a:gd name="connsiteY27" fmla="*/ 82282 h 951859"/>
              <a:gd name="connsiteX28" fmla="*/ 271904 w 6744421"/>
              <a:gd name="connsiteY28" fmla="*/ 37459 h 951859"/>
              <a:gd name="connsiteX29" fmla="*/ 249492 w 6744421"/>
              <a:gd name="connsiteY29" fmla="*/ 37459 h 951859"/>
              <a:gd name="connsiteX30" fmla="*/ 255465 w 6744421"/>
              <a:gd name="connsiteY30" fmla="*/ 2881 h 951859"/>
              <a:gd name="connsiteX31" fmla="*/ 0 w 6744421"/>
              <a:gd name="connsiteY31" fmla="*/ 0 h 951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6744421" h="951859">
                <a:moveTo>
                  <a:pt x="6744421" y="951859"/>
                </a:moveTo>
                <a:lnTo>
                  <a:pt x="4471869" y="951859"/>
                </a:lnTo>
                <a:lnTo>
                  <a:pt x="4471869" y="790494"/>
                </a:lnTo>
                <a:lnTo>
                  <a:pt x="3198880" y="790494"/>
                </a:lnTo>
                <a:lnTo>
                  <a:pt x="3198880" y="714294"/>
                </a:lnTo>
                <a:lnTo>
                  <a:pt x="2535492" y="714294"/>
                </a:lnTo>
                <a:lnTo>
                  <a:pt x="2535492" y="633612"/>
                </a:lnTo>
                <a:lnTo>
                  <a:pt x="2324821" y="633612"/>
                </a:lnTo>
                <a:lnTo>
                  <a:pt x="2324821" y="570859"/>
                </a:lnTo>
                <a:lnTo>
                  <a:pt x="2203798" y="570859"/>
                </a:lnTo>
                <a:lnTo>
                  <a:pt x="2203798" y="512588"/>
                </a:lnTo>
                <a:lnTo>
                  <a:pt x="2100704" y="512588"/>
                </a:lnTo>
                <a:lnTo>
                  <a:pt x="2100704" y="449835"/>
                </a:lnTo>
                <a:lnTo>
                  <a:pt x="2069327" y="449835"/>
                </a:lnTo>
                <a:lnTo>
                  <a:pt x="2069327" y="391565"/>
                </a:lnTo>
                <a:lnTo>
                  <a:pt x="1634539" y="391565"/>
                </a:lnTo>
                <a:lnTo>
                  <a:pt x="1634539" y="333294"/>
                </a:lnTo>
                <a:lnTo>
                  <a:pt x="1410421" y="333294"/>
                </a:lnTo>
                <a:lnTo>
                  <a:pt x="1410421" y="279506"/>
                </a:lnTo>
                <a:lnTo>
                  <a:pt x="1204233" y="279506"/>
                </a:lnTo>
                <a:lnTo>
                  <a:pt x="1204233" y="234682"/>
                </a:lnTo>
                <a:lnTo>
                  <a:pt x="859092" y="234682"/>
                </a:lnTo>
                <a:lnTo>
                  <a:pt x="859092" y="176412"/>
                </a:lnTo>
                <a:lnTo>
                  <a:pt x="504986" y="176412"/>
                </a:lnTo>
                <a:lnTo>
                  <a:pt x="504986" y="131588"/>
                </a:lnTo>
                <a:lnTo>
                  <a:pt x="383963" y="131588"/>
                </a:lnTo>
                <a:lnTo>
                  <a:pt x="383963" y="82282"/>
                </a:lnTo>
                <a:lnTo>
                  <a:pt x="271904" y="82282"/>
                </a:lnTo>
                <a:lnTo>
                  <a:pt x="271904" y="37459"/>
                </a:lnTo>
                <a:lnTo>
                  <a:pt x="249492" y="37459"/>
                </a:lnTo>
                <a:lnTo>
                  <a:pt x="255465" y="2881"/>
                </a:lnTo>
                <a:lnTo>
                  <a:pt x="0" y="0"/>
                </a:lnTo>
              </a:path>
            </a:pathLst>
          </a:custGeom>
          <a:noFill/>
          <a:ln cap="sq">
            <a:solidFill>
              <a:srgbClr val="A69F9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0535EFA8-E04B-1ECF-BE83-A2A15589EF0A}"/>
              </a:ext>
            </a:extLst>
          </p:cNvPr>
          <p:cNvSpPr txBox="1"/>
          <p:nvPr/>
        </p:nvSpPr>
        <p:spPr>
          <a:xfrm>
            <a:off x="1684551" y="1110065"/>
            <a:ext cx="8822899" cy="369332"/>
          </a:xfrm>
          <a:prstGeom prst="rect">
            <a:avLst/>
          </a:prstGeom>
          <a:noFill/>
        </p:spPr>
        <p:txBody>
          <a:bodyPr wrap="square">
            <a:spAutoFit/>
          </a:bodyPr>
          <a:lstStyle/>
          <a:p>
            <a:pPr algn="ctr"/>
            <a:r>
              <a:rPr lang="en-US" sz="1800" b="1" dirty="0"/>
              <a:t>Landmark analysis of overall survival</a:t>
            </a:r>
            <a:r>
              <a:rPr lang="en-US" sz="1800" b="1" baseline="30000" dirty="0"/>
              <a:t>a </a:t>
            </a:r>
            <a:r>
              <a:rPr lang="en-US" sz="1800" b="1" dirty="0"/>
              <a:t>from 36 months after randomization</a:t>
            </a:r>
          </a:p>
        </p:txBody>
      </p:sp>
      <p:sp>
        <p:nvSpPr>
          <p:cNvPr id="7" name="Slide Number Placeholder 1">
            <a:extLst>
              <a:ext uri="{FF2B5EF4-FFF2-40B4-BE49-F238E27FC236}">
                <a16:creationId xmlns:a16="http://schemas.microsoft.com/office/drawing/2014/main" id="{B8EBCE58-BAB7-4533-A2E6-EA1E60B1A154}"/>
              </a:ext>
            </a:extLst>
          </p:cNvPr>
          <p:cNvSpPr>
            <a:spLocks noGrp="1"/>
          </p:cNvSpPr>
          <p:nvPr>
            <p:ph type="sldNum" sz="quarter" idx="4"/>
          </p:nvPr>
        </p:nvSpPr>
        <p:spPr>
          <a:xfrm>
            <a:off x="11149246" y="6332095"/>
            <a:ext cx="662940" cy="365125"/>
          </a:xfrm>
        </p:spPr>
        <p:txBody>
          <a:bodyPr/>
          <a:lstStyle/>
          <a:p>
            <a:fld id="{AF1AFCDA-ABCC-4704-AB71-48FDE4F2FA4C}" type="slidenum">
              <a:rPr lang="en-US" dirty="0" smtClean="0"/>
              <a:pPr/>
              <a:t>9</a:t>
            </a:fld>
            <a:endParaRPr lang="en-US" dirty="0"/>
          </a:p>
        </p:txBody>
      </p:sp>
    </p:spTree>
    <p:extLst>
      <p:ext uri="{BB962C8B-B14F-4D97-AF65-F5344CB8AC3E}">
        <p14:creationId xmlns:p14="http://schemas.microsoft.com/office/powerpoint/2010/main" val="24893203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ESMO 2017 TEMPLATE" val="6c2IbO84"/>
  <p:tag name="ARTICULATE_SLIDE_COUNT" val="12"/>
  <p:tag name="ARTICULATE_PROJECT_OPEN" val="0"/>
  <p:tag name="PRESGUID" val="87d91c5c-d5d7-456c-8216-da379ad45e08"/>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RNRSTYLE" val="Footnote"/>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RNRSTYLE" val="Footnote"/>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RNRSTYLE" val="Footnote"/>
</p:tagLst>
</file>

<file path=ppt/tags/tag18.xml><?xml version="1.0" encoding="utf-8"?>
<p:tagLst xmlns:a="http://schemas.openxmlformats.org/drawingml/2006/main" xmlns:r="http://schemas.openxmlformats.org/officeDocument/2006/relationships" xmlns:p="http://schemas.openxmlformats.org/presentationml/2006/main">
  <p:tag name="RNRSTYLE" val="Footnote"/>
</p:tagLst>
</file>

<file path=ppt/tags/tag19.xml><?xml version="1.0" encoding="utf-8"?>
<p:tagLst xmlns:a="http://schemas.openxmlformats.org/drawingml/2006/main" xmlns:r="http://schemas.openxmlformats.org/officeDocument/2006/relationships" xmlns:p="http://schemas.openxmlformats.org/presentationml/2006/main">
  <p:tag name="RNRSTYLE" val="Footnote"/>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RNRSTYLE" val="Footnote"/>
</p:tagLst>
</file>

<file path=ppt/tags/tag21.xml><?xml version="1.0" encoding="utf-8"?>
<p:tagLst xmlns:a="http://schemas.openxmlformats.org/drawingml/2006/main" xmlns:r="http://schemas.openxmlformats.org/officeDocument/2006/relationships" xmlns:p="http://schemas.openxmlformats.org/presentationml/2006/main">
  <p:tag name="RNRSTYLE" val="Footnote"/>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RNRSTYLE" val="Footnote"/>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RNRSTYLE" val="Footnote"/>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RNRSTYLE" val="Footnote"/>
</p:tagLst>
</file>

<file path=ppt/tags/tag28.xml><?xml version="1.0" encoding="utf-8"?>
<p:tagLst xmlns:a="http://schemas.openxmlformats.org/drawingml/2006/main" xmlns:r="http://schemas.openxmlformats.org/officeDocument/2006/relationships" xmlns:p="http://schemas.openxmlformats.org/presentationml/2006/main">
  <p:tag name="RNRSTYLE" val="Footnote"/>
</p:tagLst>
</file>

<file path=ppt/tags/tag29.xml><?xml version="1.0" encoding="utf-8"?>
<p:tagLst xmlns:a="http://schemas.openxmlformats.org/drawingml/2006/main" xmlns:r="http://schemas.openxmlformats.org/officeDocument/2006/relationships" xmlns:p="http://schemas.openxmlformats.org/presentationml/2006/main">
  <p:tag name="RNRSTYLE" val="Footnote"/>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ESMO 2017 template">
  <a:themeElements>
    <a:clrScheme name="Custom 9">
      <a:dk1>
        <a:srgbClr val="595454"/>
      </a:dk1>
      <a:lt1>
        <a:srgbClr val="FFFFFF"/>
      </a:lt1>
      <a:dk2>
        <a:srgbClr val="595454"/>
      </a:dk2>
      <a:lt2>
        <a:srgbClr val="A69F9F"/>
      </a:lt2>
      <a:accent1>
        <a:srgbClr val="BE2BBB"/>
      </a:accent1>
      <a:accent2>
        <a:srgbClr val="33D6F1"/>
      </a:accent2>
      <a:accent3>
        <a:srgbClr val="59FFB9"/>
      </a:accent3>
      <a:accent4>
        <a:srgbClr val="FDA97D"/>
      </a:accent4>
      <a:accent5>
        <a:srgbClr val="FFD186"/>
      </a:accent5>
      <a:accent6>
        <a:srgbClr val="AE7A65"/>
      </a:accent6>
      <a:hlink>
        <a:srgbClr val="BE2BBB"/>
      </a:hlink>
      <a:folHlink>
        <a:srgbClr val="A69F9F"/>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dc25466-aa44-429e-9af9-931b62178eb9">
      <Terms xmlns="http://schemas.microsoft.com/office/infopath/2007/PartnerControls"/>
    </lcf76f155ced4ddcb4097134ff3c332f>
    <TaxCatchAll xmlns="5a797b37-a916-455a-b9e4-288c7de17e5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6F3026F2324EF408BEBDAB21316E0E5" ma:contentTypeVersion="16" ma:contentTypeDescription="Create a new document." ma:contentTypeScope="" ma:versionID="ac525c305919ab13c7dec5c16ce37515">
  <xsd:schema xmlns:xsd="http://www.w3.org/2001/XMLSchema" xmlns:xs="http://www.w3.org/2001/XMLSchema" xmlns:p="http://schemas.microsoft.com/office/2006/metadata/properties" xmlns:ns2="cdc25466-aa44-429e-9af9-931b62178eb9" xmlns:ns3="5a797b37-a916-455a-b9e4-288c7de17e56" targetNamespace="http://schemas.microsoft.com/office/2006/metadata/properties" ma:root="true" ma:fieldsID="04fa5d5afed23c3537722da9ee486baf" ns2:_="" ns3:_="">
    <xsd:import namespace="cdc25466-aa44-429e-9af9-931b62178eb9"/>
    <xsd:import namespace="5a797b37-a916-455a-b9e4-288c7de17e5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c25466-aa44-429e-9af9-931b62178e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7a9922f0-7a2e-45f4-8caa-22c5d3065b4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DateTaken" ma:index="23"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797b37-a916-455a-b9e4-288c7de17e5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353f4634-e306-4935-b7ef-3193073079eb}" ma:internalName="TaxCatchAll" ma:showField="CatchAllData" ma:web="5a797b37-a916-455a-b9e4-288c7de17e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D6503A-0A85-4A5A-95A5-73BF29F2E275}">
  <ds:schemaRefs>
    <ds:schemaRef ds:uri="http://schemas.microsoft.com/sharepoint/v3/contenttype/forms"/>
  </ds:schemaRefs>
</ds:datastoreItem>
</file>

<file path=customXml/itemProps2.xml><?xml version="1.0" encoding="utf-8"?>
<ds:datastoreItem xmlns:ds="http://schemas.openxmlformats.org/officeDocument/2006/customXml" ds:itemID="{75937BBB-369A-4C2B-8ADB-5B228A0707AF}">
  <ds:schemaRefs>
    <ds:schemaRef ds:uri="http://schemas.microsoft.com/office/infopath/2007/PartnerControls"/>
    <ds:schemaRef ds:uri="cdc25466-aa44-429e-9af9-931b62178eb9"/>
    <ds:schemaRef ds:uri="http://www.w3.org/XML/1998/namespace"/>
    <ds:schemaRef ds:uri="http://purl.org/dc/dcmitype/"/>
    <ds:schemaRef ds:uri="5a797b37-a916-455a-b9e4-288c7de17e56"/>
    <ds:schemaRef ds:uri="http://schemas.microsoft.com/office/2006/metadata/properties"/>
    <ds:schemaRef ds:uri="http://schemas.microsoft.com/office/2006/documentManagement/types"/>
    <ds:schemaRef ds:uri="http://schemas.openxmlformats.org/package/2006/metadata/core-properties"/>
    <ds:schemaRef ds:uri="http://purl.org/dc/terms/"/>
    <ds:schemaRef ds:uri="http://purl.org/dc/elements/1.1/"/>
  </ds:schemaRefs>
</ds:datastoreItem>
</file>

<file path=customXml/itemProps3.xml><?xml version="1.0" encoding="utf-8"?>
<ds:datastoreItem xmlns:ds="http://schemas.openxmlformats.org/officeDocument/2006/customXml" ds:itemID="{FA55FCF7-829C-4C2D-8EA9-8272477398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c25466-aa44-429e-9af9-931b62178eb9"/>
    <ds:schemaRef ds:uri="5a797b37-a916-455a-b9e4-288c7de17e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1e34cb8-3a56-4fd5-a259-4acadab6e4ac}" enabled="0" method="" siteId="{71e34cb8-3a56-4fd5-a259-4acadab6e4ac}" removed="1"/>
</clbl:labelList>
</file>

<file path=docProps/app.xml><?xml version="1.0" encoding="utf-8"?>
<Properties xmlns="http://schemas.openxmlformats.org/officeDocument/2006/extended-properties" xmlns:vt="http://schemas.openxmlformats.org/officeDocument/2006/docPropsVTypes">
  <Template/>
  <TotalTime>4013</TotalTime>
  <Words>4388</Words>
  <Application>Microsoft Office PowerPoint</Application>
  <PresentationFormat>Widescreen</PresentationFormat>
  <Paragraphs>947</Paragraphs>
  <Slides>17</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MS Mincho</vt:lpstr>
      <vt:lpstr>Arial</vt:lpstr>
      <vt:lpstr>Calibri</vt:lpstr>
      <vt:lpstr>Trebuchet MS</vt:lpstr>
      <vt:lpstr>ESMO 2017 template</vt:lpstr>
      <vt:lpstr>PowerPoint Presentation</vt:lpstr>
      <vt:lpstr>Overall survival and duration of transfusion independence for first-line ESA-naive patients with lower-risk myelodysplastic syndromes treated with luspatercept versus epoetin alfa in the COMMANDS trial</vt:lpstr>
      <vt:lpstr>Disclosures</vt:lpstr>
      <vt:lpstr>COMMANDS: background and objective</vt:lpstr>
      <vt:lpstr>COMMANDS: study design</vt:lpstr>
      <vt:lpstr>COMMANDS: baseline characteristics1 and patient disposition</vt:lpstr>
      <vt:lpstr>COMMANDS: overall survival (&gt; 2.5 years of follow-up)</vt:lpstr>
      <vt:lpstr>COMMANDS: subgroup analysis of overall survival (&gt; 2.5 years of follow-up)</vt:lpstr>
      <vt:lpstr>COMMANDS: landmark analysis of overall survival (≥ 36 months)</vt:lpstr>
      <vt:lpstr>COMMANDS: RBC-TI ≥ 12 weeks (Week 1-EOT) (&gt; 2.5 years of follow-up)</vt:lpstr>
      <vt:lpstr>COMMANDS: cumulative duration of RBC-TI ≥ 12 weeks (Week 1-EOT)  by baseline transfusion burden (&gt; 2.5 years of follow-up)</vt:lpstr>
      <vt:lpstr>COMMANDS: cumulative duration of RBC-TI ≥ 12 weeks (Week 1-EOT)  by RS status (&gt; 2.5 years of follow-up)</vt:lpstr>
      <vt:lpstr>COMMANDS: cumulative duration of RBC-TI ≥ 12 weeks (Week 1-EOT)  by baseline sEPO (&gt; 2.5 years of follow-up)</vt:lpstr>
      <vt:lpstr>COMMANDS: summary of safety (&gt; 2.5 years of follow-up)</vt:lpstr>
      <vt:lpstr>COMMANDS: summary of disease progression (&gt; 2.5 years of follow-up)</vt:lpstr>
      <vt:lpstr>COMMANDS: summary</vt:lpstr>
      <vt:lpstr>Acknowledgments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Melissa Brunckhorst (PhD)</dc:creator>
  <cp:lastModifiedBy>Padodara, Krishna</cp:lastModifiedBy>
  <cp:revision>18</cp:revision>
  <dcterms:created xsi:type="dcterms:W3CDTF">2018-05-24T17:23:23Z</dcterms:created>
  <dcterms:modified xsi:type="dcterms:W3CDTF">2025-06-19T05:16:41Z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0x01010086F3026F2324EF408BEBDAB21316E0E5</vt:lpwstr>
  </property>
  <property fmtid="{D5CDD505-2E9C-101B-9397-08002B2CF9AE}" pid="3" name="_dlc_DocIdItemGuid">
    <vt:lpwstr>0b8a7100-a927-4cc7-9095-e12128e0bca0</vt:lpwstr>
  </property>
  <property fmtid="{D5CDD505-2E9C-101B-9397-08002B2CF9AE}" pid="4" name="ArticulateGUID">
    <vt:lpwstr>C9861EE8-7F86-4C23-8075-F1C90370FE57</vt:lpwstr>
  </property>
  <property fmtid="{D5CDD505-2E9C-101B-9397-08002B2CF9AE}" pid="5" name="ArticulatePath">
    <vt:lpwstr>2020 BMS Master Oral PPT Template_3MAR_SH_LDS</vt:lpwstr>
  </property>
  <property fmtid="{D5CDD505-2E9C-101B-9397-08002B2CF9AE}" pid="6" name="_dlc_policyId">
    <vt:lpwstr>0x0101005EFFBA4103D6CD448F7C00522C50AB79|949085777</vt:lpwstr>
  </property>
  <property fmtid="{D5CDD505-2E9C-101B-9397-08002B2CF9AE}" pid="7" name="ItemRetentionFormula">
    <vt:lpwstr>&lt;formula id="Microsoft.Office.RecordsManagement.PolicyFeatures.Expiration.Formula.BuiltIn"&gt;&lt;number&gt;120&lt;/number&gt;&lt;property&gt;Modified&lt;/property&gt;&lt;propertyId&gt;28cf69c5-fa48-462a-b5cd-27b6f9d2bd5f&lt;/propertyId&gt;&lt;period&gt;days&lt;/period&gt;&lt;/formula&gt;</vt:lpwstr>
  </property>
  <property fmtid="{D5CDD505-2E9C-101B-9397-08002B2CF9AE}" pid="8" name="MediaServiceImageTags">
    <vt:lpwstr/>
  </property>
  <property fmtid="{D5CDD505-2E9C-101B-9397-08002B2CF9AE}" pid="9" name="xd_ProgID">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xd_Signature">
    <vt:bool>false</vt:bool>
  </property>
</Properties>
</file>